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279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741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110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874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813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948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72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187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328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088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696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F0BDB-193A-4972-A8BE-48845A9BE410}" type="datetimeFigureOut">
              <a:rPr lang="hr-HR" smtClean="0"/>
              <a:t>5.11.2019.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11B-35DC-4001-90E3-A4D0F942C0F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928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Pouzdanosti valjanost - mjere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Kvantitativne metode istraživanja</a:t>
            </a:r>
          </a:p>
          <a:p>
            <a:r>
              <a:rPr lang="hr-HR" dirty="0"/>
              <a:t>dr. </a:t>
            </a:r>
            <a:r>
              <a:rPr lang="hr-HR" dirty="0" err="1"/>
              <a:t>sc</a:t>
            </a:r>
            <a:r>
              <a:rPr lang="hr-HR" dirty="0"/>
              <a:t>. Dario Pavić</a:t>
            </a:r>
          </a:p>
        </p:txBody>
      </p:sp>
    </p:spTree>
    <p:extLst>
      <p:ext uri="{BB962C8B-B14F-4D97-AF65-F5344CB8AC3E}">
        <p14:creationId xmlns:p14="http://schemas.microsoft.com/office/powerpoint/2010/main" val="2848627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Usporedba rezultata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Usporedba pojedinog rezultata i aritmetičke sredine uzorka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900" y="2522537"/>
            <a:ext cx="1811337" cy="875679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533153"/>
            <a:ext cx="8680038" cy="728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739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Valjanost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7301" y="1027906"/>
            <a:ext cx="6672100" cy="548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94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Valjanost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0153" y="1968500"/>
            <a:ext cx="7763872" cy="349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999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800F27-FB90-4CC2-85F3-528AE072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Valjanost – neke mjere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1626BAD-8A96-4EBD-AC20-D10EA488B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i="1" dirty="0" err="1"/>
              <a:t>Average</a:t>
            </a:r>
            <a:r>
              <a:rPr lang="hr-HR" i="1" dirty="0"/>
              <a:t> </a:t>
            </a:r>
            <a:r>
              <a:rPr lang="hr-HR" i="1" dirty="0" err="1"/>
              <a:t>variance</a:t>
            </a:r>
            <a:r>
              <a:rPr lang="hr-HR" i="1" dirty="0"/>
              <a:t> </a:t>
            </a:r>
            <a:r>
              <a:rPr lang="hr-HR" i="1" dirty="0" err="1"/>
              <a:t>extracted</a:t>
            </a:r>
            <a:r>
              <a:rPr lang="hr-HR" i="1" dirty="0"/>
              <a:t> </a:t>
            </a:r>
            <a:r>
              <a:rPr lang="hr-HR" dirty="0"/>
              <a:t>(AVE) – količina varijance koju obuhvaća konstrukt (faktor) u odnosu na varijancu nastalu zbog pogreške mjerenja – Priručno pravilo jest da bi AVE trebao biti iznad 0.5. </a:t>
            </a:r>
            <a:endParaRPr lang="hr-HR" i="1" dirty="0"/>
          </a:p>
          <a:p>
            <a:r>
              <a:rPr lang="hr-HR" dirty="0"/>
              <a:t>AVE se koristi kao mjera </a:t>
            </a:r>
            <a:r>
              <a:rPr lang="hr-HR" dirty="0" err="1"/>
              <a:t>diskriminantne</a:t>
            </a:r>
            <a:r>
              <a:rPr lang="hr-HR" dirty="0"/>
              <a:t> valjanosti određenog konstrukta. AVE svakog latentnog konstrukta bi trebao biti veći od najvećeg kvadrata korelacije tog latentnog konstrukta s drugom latentnom varijablom (</a:t>
            </a:r>
            <a:r>
              <a:rPr lang="hr-HR" i="1" dirty="0" err="1"/>
              <a:t>Maximum</a:t>
            </a:r>
            <a:r>
              <a:rPr lang="hr-HR" i="1" dirty="0"/>
              <a:t> </a:t>
            </a:r>
            <a:r>
              <a:rPr lang="hr-HR" i="1" dirty="0" err="1"/>
              <a:t>shared</a:t>
            </a:r>
            <a:r>
              <a:rPr lang="hr-HR" i="1" dirty="0"/>
              <a:t> </a:t>
            </a:r>
            <a:r>
              <a:rPr lang="hr-HR" i="1" dirty="0" err="1"/>
              <a:t>variance</a:t>
            </a:r>
            <a:r>
              <a:rPr lang="hr-HR" i="1" dirty="0"/>
              <a:t> </a:t>
            </a:r>
            <a:r>
              <a:rPr lang="hr-HR" dirty="0"/>
              <a:t>(MSV) - tzv. </a:t>
            </a:r>
            <a:r>
              <a:rPr lang="hr-HR" dirty="0" err="1"/>
              <a:t>Fornell-Larcker</a:t>
            </a:r>
            <a:r>
              <a:rPr lang="hr-HR" dirty="0"/>
              <a:t> kriterij).</a:t>
            </a:r>
          </a:p>
          <a:p>
            <a:r>
              <a:rPr lang="hr-HR" dirty="0"/>
              <a:t>Trebao bi biti veći od prosječne dijeljene varijance (</a:t>
            </a:r>
            <a:r>
              <a:rPr lang="hr-HR" i="1" dirty="0" err="1"/>
              <a:t>Average</a:t>
            </a:r>
            <a:r>
              <a:rPr lang="hr-HR" i="1" dirty="0"/>
              <a:t> </a:t>
            </a:r>
            <a:r>
              <a:rPr lang="hr-HR" i="1" dirty="0" err="1"/>
              <a:t>Shared</a:t>
            </a:r>
            <a:r>
              <a:rPr lang="hr-HR" i="1" dirty="0"/>
              <a:t> </a:t>
            </a:r>
            <a:r>
              <a:rPr lang="hr-HR" i="1" dirty="0" err="1"/>
              <a:t>Variance</a:t>
            </a:r>
            <a:r>
              <a:rPr lang="hr-HR" i="1" dirty="0"/>
              <a:t> </a:t>
            </a:r>
            <a:r>
              <a:rPr lang="hr-HR" dirty="0"/>
              <a:t>(ASV)</a:t>
            </a:r>
            <a:r>
              <a:rPr lang="hr-HR" i="1" dirty="0"/>
              <a:t>)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4677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1BAC87-0D22-45F0-BC20-643BBF68F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Valjanost – neke mjere</a:t>
            </a:r>
            <a:endParaRPr lang="en-US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CA70D0E2-B3FE-4B0C-B52E-E0BD572E83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8720" y="2127590"/>
            <a:ext cx="79438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2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4F74B1-C7C5-4116-8249-9099464B9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Valjanost – neke mjere</a:t>
            </a:r>
            <a:endParaRPr lang="en-US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FE96DAB7-777B-425D-926C-E8E3AE9DC8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5629" y="2314575"/>
            <a:ext cx="9165391" cy="2986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1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DEBAE0-A21D-416B-AC3B-EE59FEEF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Valjanost – neke mjere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D45676-D695-406A-A529-26D24B786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 konvergentnu valjanost – saturacije na faktoru bi trebale biti iznad 0.7 i AVE iznad 0.5</a:t>
            </a:r>
          </a:p>
          <a:p>
            <a:r>
              <a:rPr lang="hr-HR" dirty="0"/>
              <a:t>Kompozitna pouzdanost (CR) svakog </a:t>
            </a:r>
            <a:r>
              <a:rPr lang="hr-HR"/>
              <a:t>faktora iznad 0.7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91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Pouzdanost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/>
              <a:t>Mjerenje pouzdanosti – povezano uz koncept korelacije</a:t>
            </a:r>
          </a:p>
          <a:p>
            <a:r>
              <a:rPr lang="hr-HR" dirty="0"/>
              <a:t>Prosjek </a:t>
            </a:r>
            <a:r>
              <a:rPr lang="hr-HR" dirty="0" err="1"/>
              <a:t>međučestičnih</a:t>
            </a:r>
            <a:r>
              <a:rPr lang="hr-HR" dirty="0"/>
              <a:t> korelacija (</a:t>
            </a:r>
            <a:r>
              <a:rPr lang="hr-HR" i="1" dirty="0" err="1"/>
              <a:t>average</a:t>
            </a:r>
            <a:r>
              <a:rPr lang="hr-HR" i="1" dirty="0"/>
              <a:t> </a:t>
            </a:r>
            <a:r>
              <a:rPr lang="hr-HR" i="1" dirty="0" err="1"/>
              <a:t>inter-item</a:t>
            </a:r>
            <a:r>
              <a:rPr lang="hr-HR" i="1" dirty="0"/>
              <a:t> </a:t>
            </a:r>
            <a:r>
              <a:rPr lang="hr-HR" i="1" dirty="0" err="1"/>
              <a:t>correlations</a:t>
            </a:r>
            <a:r>
              <a:rPr lang="hr-HR" dirty="0"/>
              <a:t>)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Kod mjerenja unutarnje konzistentnosti i pouzdanosti alternativnih oblika:</a:t>
            </a:r>
          </a:p>
          <a:p>
            <a:r>
              <a:rPr lang="hr-HR" dirty="0"/>
              <a:t>Pouzdanost alternativnih oblika (</a:t>
            </a:r>
            <a:r>
              <a:rPr lang="hr-HR" i="1" dirty="0" err="1"/>
              <a:t>split</a:t>
            </a:r>
            <a:r>
              <a:rPr lang="hr-HR" i="1" dirty="0"/>
              <a:t>-half</a:t>
            </a:r>
            <a:r>
              <a:rPr lang="hr-HR" dirty="0"/>
              <a:t>)</a:t>
            </a:r>
            <a:r>
              <a:rPr lang="hr-HR" i="1" dirty="0"/>
              <a:t>=(</a:t>
            </a:r>
            <a:r>
              <a:rPr lang="hr-HR" dirty="0"/>
              <a:t>k*R)/(1+(k-1)*R), gdje je k broj čestica (pitanja), a R je prosjek </a:t>
            </a:r>
            <a:r>
              <a:rPr lang="hr-HR" dirty="0" err="1"/>
              <a:t>međučestičnih</a:t>
            </a:r>
            <a:r>
              <a:rPr lang="hr-HR" dirty="0"/>
              <a:t> korelacija (</a:t>
            </a:r>
            <a:r>
              <a:rPr lang="hr-HR" i="1" dirty="0" err="1"/>
              <a:t>inter-item</a:t>
            </a:r>
            <a:r>
              <a:rPr lang="hr-HR" i="1" dirty="0"/>
              <a:t> </a:t>
            </a:r>
            <a:r>
              <a:rPr lang="hr-HR" i="1" dirty="0" err="1"/>
              <a:t>correlations</a:t>
            </a:r>
            <a:r>
              <a:rPr lang="hr-HR" dirty="0"/>
              <a:t>)</a:t>
            </a:r>
          </a:p>
          <a:p>
            <a:r>
              <a:rPr lang="hr-HR" dirty="0"/>
              <a:t>Najčešća metoda procjene unutarnje konzistentnosti – </a:t>
            </a:r>
            <a:r>
              <a:rPr lang="hr-HR" dirty="0" err="1"/>
              <a:t>Cronbachova</a:t>
            </a:r>
            <a:r>
              <a:rPr lang="hr-HR" dirty="0"/>
              <a:t> alfa</a:t>
            </a:r>
          </a:p>
        </p:txBody>
      </p:sp>
      <p:pic>
        <p:nvPicPr>
          <p:cNvPr id="1026" name="Picture 2" descr="avintitm.gif (5786 bytes)">
            <a:extLst>
              <a:ext uri="{FF2B5EF4-FFF2-40B4-BE49-F238E27FC236}">
                <a16:creationId xmlns:a16="http://schemas.microsoft.com/office/drawing/2014/main" id="{0DC98773-6833-4B3D-AA37-E373CFCB0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575" y="2518114"/>
            <a:ext cx="413385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53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Pouzdanost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zervirano mjesto sadržaja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endParaRPr lang="hr-HR" dirty="0"/>
              </a:p>
              <a:p>
                <a:endParaRPr lang="hr-HR" dirty="0"/>
              </a:p>
              <a:p>
                <a:r>
                  <a:rPr lang="el-GR" dirty="0"/>
                  <a:t>σ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r-HR" dirty="0"/>
                  <a:t> - varijanca čestica,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hr-H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hr-HR" dirty="0"/>
                  <a:t> - ukupna (testna) varijanca</a:t>
                </a:r>
              </a:p>
              <a:p>
                <a:r>
                  <a:rPr lang="hr-HR" dirty="0"/>
                  <a:t>Najčešća je preporuka da bi vrijednost </a:t>
                </a:r>
                <a:r>
                  <a:rPr lang="hr-HR" dirty="0" err="1"/>
                  <a:t>Cronbachove</a:t>
                </a:r>
                <a:r>
                  <a:rPr lang="hr-HR" dirty="0"/>
                  <a:t> alfe trebala iznositi između 0.7 i 0.9</a:t>
                </a:r>
              </a:p>
              <a:p>
                <a:r>
                  <a:rPr lang="hr-HR" dirty="0"/>
                  <a:t>Pretpostavke: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dirty="0"/>
                  <a:t>Sve čestice mjere jedno svojstvo (faktor)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dirty="0" err="1"/>
                  <a:t>Međučestične</a:t>
                </a:r>
                <a:r>
                  <a:rPr lang="hr-HR" dirty="0"/>
                  <a:t> korelacije bi trebale biti jednake za velike uzorke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hr-HR" dirty="0"/>
                  <a:t>Čestice bi trebale imati jednake varijance za velike uzorke</a:t>
                </a:r>
              </a:p>
              <a:p>
                <a:r>
                  <a:rPr lang="hr-HR" dirty="0"/>
                  <a:t>Konsenzus je da uzorci manji od 100 nisu odgovarajući za mjerenje pouzdanosti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hr-HR" dirty="0"/>
              </a:p>
            </p:txBody>
          </p:sp>
        </mc:Choice>
        <mc:Fallback>
          <p:sp>
            <p:nvSpPr>
              <p:cNvPr id="3" name="Rezervirano mjesto sadržaja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lika 3">
            <a:extLst>
              <a:ext uri="{FF2B5EF4-FFF2-40B4-BE49-F238E27FC236}">
                <a16:creationId xmlns:a16="http://schemas.microsoft.com/office/drawing/2014/main" id="{5DAE29FD-1A0B-4314-BD3F-051B6EEBE7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771" y="1690688"/>
            <a:ext cx="7793430" cy="80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9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08A417-ED73-4D03-8647-02537B7BE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Pouzdranost</a:t>
            </a:r>
            <a:endParaRPr lang="en-US" dirty="0"/>
          </a:p>
        </p:txBody>
      </p:sp>
      <p:pic>
        <p:nvPicPr>
          <p:cNvPr id="2050" name="Picture 2" descr="https://i2.wp.com/www.real-statistics.com/wp-content/uploads/2012/12/cronbachs-alpha-excel.jpg">
            <a:extLst>
              <a:ext uri="{FF2B5EF4-FFF2-40B4-BE49-F238E27FC236}">
                <a16:creationId xmlns:a16="http://schemas.microsoft.com/office/drawing/2014/main" id="{685A09CE-85F2-4134-8C6C-B24BCFC52BF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210" y="1358487"/>
            <a:ext cx="6523515" cy="415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378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Pouzdanost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Zašto je mjera pouzdanosti važna? </a:t>
            </a:r>
          </a:p>
          <a:p>
            <a:r>
              <a:rPr lang="hr-HR" dirty="0"/>
              <a:t>Standardna pogreška mjerenja (</a:t>
            </a:r>
            <a:r>
              <a:rPr lang="hr-HR" i="1" dirty="0"/>
              <a:t>Standard </a:t>
            </a:r>
            <a:r>
              <a:rPr lang="hr-HR" i="1" dirty="0" err="1"/>
              <a:t>error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/>
              <a:t>measurement</a:t>
            </a:r>
            <a:r>
              <a:rPr lang="hr-HR" dirty="0"/>
              <a:t>) – SEM</a:t>
            </a:r>
          </a:p>
          <a:p>
            <a:r>
              <a:rPr lang="hr-HR" dirty="0"/>
              <a:t>Dobiveni rezultat = pravi rezultat +/- pogreška mjerenja</a:t>
            </a:r>
          </a:p>
          <a:p>
            <a:r>
              <a:rPr lang="hr-HR" dirty="0"/>
              <a:t>Pogreška mjerenje ima normalnu distribuciju i standardnu devijaciju koja predstavlja varijaciju u dobivenim rezultatima zbog pogreške</a:t>
            </a:r>
          </a:p>
          <a:p>
            <a:r>
              <a:rPr lang="hr-HR" dirty="0"/>
              <a:t>Kada bi mnogo ljudi rješavalo test stotinama puta, distribucije njihovih rezultate bi imale distribuciju pogrešaka s aritmetičkom sredinom nula i standardnom devijacijom jednakom SEM.</a:t>
            </a:r>
          </a:p>
        </p:txBody>
      </p:sp>
    </p:spTree>
    <p:extLst>
      <p:ext uri="{BB962C8B-B14F-4D97-AF65-F5344CB8AC3E}">
        <p14:creationId xmlns:p14="http://schemas.microsoft.com/office/powerpoint/2010/main" val="211157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Pouzdanost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0374" y="2099468"/>
            <a:ext cx="4270157" cy="79613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0374" y="3152774"/>
            <a:ext cx="5179412" cy="83502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0374" y="4244974"/>
            <a:ext cx="3852745" cy="696913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6074" y="4968872"/>
            <a:ext cx="3276305" cy="74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46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Pouzdanost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Što to znači? Ovdje se ne radi o zaključivanju s uzorka na populaciju (kao u slučaju standardne pogreške aritmetičke sredine), nego se radi o tome kolika je procjena stvarnog rezultata na testu (kojeg ne znamo), obzirom na pouzdanost instrumenta, tj. testa samog</a:t>
            </a:r>
          </a:p>
          <a:p>
            <a:r>
              <a:rPr lang="hr-HR" dirty="0"/>
              <a:t>Rezultat koji dobijemo na testu je „dobiveni” rezultat i ovisi o pogrešci mjerenja tj. o pouzdanosti testa.</a:t>
            </a:r>
          </a:p>
          <a:p>
            <a:r>
              <a:rPr lang="hr-HR" dirty="0"/>
              <a:t>Intervali pouzdanosti – u kojem se intervalu nalazi stvarni rezultat</a:t>
            </a:r>
          </a:p>
          <a:p>
            <a:r>
              <a:rPr lang="hr-HR" dirty="0"/>
              <a:t>Dobiveni rezultat +/- 1.96*SEM (95% vjerojatnost)  </a:t>
            </a:r>
          </a:p>
        </p:txBody>
      </p:sp>
    </p:spTree>
    <p:extLst>
      <p:ext uri="{BB962C8B-B14F-4D97-AF65-F5344CB8AC3E}">
        <p14:creationId xmlns:p14="http://schemas.microsoft.com/office/powerpoint/2010/main" val="2168640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Netko je na ispitu postigao rezultat 50. Standardna devijacija svih dobivenih rezultata na testu je 10, a pouzdanost testa je 0.8. Koji je „stvarni” rezultat te osobe?</a:t>
            </a:r>
          </a:p>
          <a:p>
            <a:r>
              <a:rPr lang="hr-HR" dirty="0"/>
              <a:t>SEM = ?</a:t>
            </a:r>
          </a:p>
          <a:p>
            <a:r>
              <a:rPr lang="hr-HR" dirty="0" err="1"/>
              <a:t>Int</a:t>
            </a:r>
            <a:r>
              <a:rPr lang="hr-HR" dirty="0"/>
              <a:t>. </a:t>
            </a:r>
            <a:r>
              <a:rPr lang="hr-HR" dirty="0" err="1"/>
              <a:t>pouzd</a:t>
            </a:r>
            <a:r>
              <a:rPr lang="hr-HR" dirty="0"/>
              <a:t>. = ?</a:t>
            </a:r>
          </a:p>
        </p:txBody>
      </p:sp>
    </p:spTree>
    <p:extLst>
      <p:ext uri="{BB962C8B-B14F-4D97-AF65-F5344CB8AC3E}">
        <p14:creationId xmlns:p14="http://schemas.microsoft.com/office/powerpoint/2010/main" val="392200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Usporedba rezultata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Dva testa: A i B. Svaki ima svoju SEM.</a:t>
            </a:r>
          </a:p>
          <a:p>
            <a:r>
              <a:rPr lang="hr-HR" dirty="0"/>
              <a:t>Standardna pogreška razlike za rezultat na testu A i rezultat na testu B (</a:t>
            </a:r>
            <a:r>
              <a:rPr lang="en-US" i="1" dirty="0"/>
              <a:t>The Standard Error of difference for a score on test A and a score on a different test</a:t>
            </a:r>
            <a:r>
              <a:rPr lang="hr-HR" i="1" dirty="0"/>
              <a:t> B </a:t>
            </a:r>
            <a:r>
              <a:rPr lang="hr-HR" dirty="0"/>
              <a:t>(</a:t>
            </a:r>
            <a:r>
              <a:rPr lang="hr-HR" dirty="0" err="1"/>
              <a:t>SEdiffAB</a:t>
            </a:r>
            <a:r>
              <a:rPr lang="hr-HR" dirty="0"/>
              <a:t>))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Uspoređivanje rezultata na istom testu</a:t>
            </a:r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187" y="3801268"/>
            <a:ext cx="4903540" cy="52943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346699"/>
            <a:ext cx="4988723" cy="66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437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552</Words>
  <Application>Microsoft Office PowerPoint</Application>
  <PresentationFormat>Široki zaslon</PresentationFormat>
  <Paragraphs>65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Tema sustava Office</vt:lpstr>
      <vt:lpstr>Pouzdanosti valjanost - mjere</vt:lpstr>
      <vt:lpstr>Pouzdanost</vt:lpstr>
      <vt:lpstr>Pouzdanost</vt:lpstr>
      <vt:lpstr>Pouzdranost</vt:lpstr>
      <vt:lpstr>Pouzdanost</vt:lpstr>
      <vt:lpstr>Pouzdanost</vt:lpstr>
      <vt:lpstr>Pouzdanost</vt:lpstr>
      <vt:lpstr>Primjer</vt:lpstr>
      <vt:lpstr>Usporedba rezultata</vt:lpstr>
      <vt:lpstr>Usporedba rezultata </vt:lpstr>
      <vt:lpstr>Valjanost</vt:lpstr>
      <vt:lpstr>Valjanost</vt:lpstr>
      <vt:lpstr>Valjanost – neke mjere</vt:lpstr>
      <vt:lpstr>Valjanost – neke mjere</vt:lpstr>
      <vt:lpstr>Valjanost – neke mjere</vt:lpstr>
      <vt:lpstr>Valjanost – neke mjere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Pouzdanosti valjanost - mjere</dc:title>
  <dc:creator>Dario Pavić</dc:creator>
  <cp:lastModifiedBy>Dario Pavic</cp:lastModifiedBy>
  <cp:revision>21</cp:revision>
  <dcterms:created xsi:type="dcterms:W3CDTF">2016-01-12T16:25:30Z</dcterms:created>
  <dcterms:modified xsi:type="dcterms:W3CDTF">2019-11-05T19:04:38Z</dcterms:modified>
</cp:coreProperties>
</file>