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30" autoAdjust="0"/>
    <p:restoredTop sz="94660"/>
  </p:normalViewPr>
  <p:slideViewPr>
    <p:cSldViewPr snapToGrid="0">
      <p:cViewPr varScale="1">
        <p:scale>
          <a:sx n="90" d="100"/>
          <a:sy n="90" d="100"/>
        </p:scale>
        <p:origin x="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4AC87-8024-4A95-AA2A-8F8C3B06F264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2D02-9329-4387-9AC8-DE687BCB99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265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4AC87-8024-4A95-AA2A-8F8C3B06F264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2D02-9329-4387-9AC8-DE687BCB99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7900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4AC87-8024-4A95-AA2A-8F8C3B06F264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2D02-9329-4387-9AC8-DE687BCB99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0115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4AC87-8024-4A95-AA2A-8F8C3B06F264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2D02-9329-4387-9AC8-DE687BCB990C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97925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4AC87-8024-4A95-AA2A-8F8C3B06F264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2D02-9329-4387-9AC8-DE687BCB99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0453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4AC87-8024-4A95-AA2A-8F8C3B06F264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2D02-9329-4387-9AC8-DE687BCB99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7886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4AC87-8024-4A95-AA2A-8F8C3B06F264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2D02-9329-4387-9AC8-DE687BCB99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6476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4AC87-8024-4A95-AA2A-8F8C3B06F264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2D02-9329-4387-9AC8-DE687BCB99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8252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4AC87-8024-4A95-AA2A-8F8C3B06F264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2D02-9329-4387-9AC8-DE687BCB99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8832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4AC87-8024-4A95-AA2A-8F8C3B06F264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2D02-9329-4387-9AC8-DE687BCB99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4248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4AC87-8024-4A95-AA2A-8F8C3B06F264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2D02-9329-4387-9AC8-DE687BCB99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52872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4AC87-8024-4A95-AA2A-8F8C3B06F264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2D02-9329-4387-9AC8-DE687BCB99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313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4AC87-8024-4A95-AA2A-8F8C3B06F264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2D02-9329-4387-9AC8-DE687BCB99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5523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4AC87-8024-4A95-AA2A-8F8C3B06F264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2D02-9329-4387-9AC8-DE687BCB99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8866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4AC87-8024-4A95-AA2A-8F8C3B06F264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2D02-9329-4387-9AC8-DE687BCB99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3168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4AC87-8024-4A95-AA2A-8F8C3B06F264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2D02-9329-4387-9AC8-DE687BCB99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709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4AC87-8024-4A95-AA2A-8F8C3B06F264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2D02-9329-4387-9AC8-DE687BCB99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957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764AC87-8024-4A95-AA2A-8F8C3B06F264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E2D02-9329-4387-9AC8-DE687BCB99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19117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  <p:sldLayoutId id="2147483973" r:id="rId13"/>
    <p:sldLayoutId id="2147483974" r:id="rId14"/>
    <p:sldLayoutId id="2147483975" r:id="rId15"/>
    <p:sldLayoutId id="2147483976" r:id="rId16"/>
    <p:sldLayoutId id="21474839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Povijest Rusije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907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Provale Mongola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 jugu su zemlje opustjele zbog stalnih napada </a:t>
            </a:r>
            <a:r>
              <a:rPr lang="hr-HR" dirty="0" err="1" smtClean="0"/>
              <a:t>Polovaca</a:t>
            </a:r>
            <a:r>
              <a:rPr lang="hr-HR" dirty="0" smtClean="0"/>
              <a:t>, a na sjevernome i centralnome dijelu teritorija broj stanovnika je neprestano </a:t>
            </a:r>
            <a:r>
              <a:rPr lang="hr-HR" dirty="0" smtClean="0"/>
              <a:t>rastao.</a:t>
            </a:r>
            <a:endParaRPr lang="hr-HR" dirty="0" smtClean="0"/>
          </a:p>
          <a:p>
            <a:r>
              <a:rPr lang="hr-HR" dirty="0" smtClean="0"/>
              <a:t>Osim Kijevske kneževine, druge moćne kneževine su bile </a:t>
            </a:r>
            <a:r>
              <a:rPr lang="hr-HR" dirty="0" err="1" smtClean="0"/>
              <a:t>Novgorodska</a:t>
            </a:r>
            <a:r>
              <a:rPr lang="hr-HR" dirty="0" smtClean="0"/>
              <a:t> (koja je svoju moć temeljila na trgovini krznom), </a:t>
            </a:r>
            <a:r>
              <a:rPr lang="hr-HR" dirty="0" err="1" smtClean="0"/>
              <a:t>Vladimirsko-suzdaljska</a:t>
            </a:r>
            <a:r>
              <a:rPr lang="hr-HR" dirty="0" smtClean="0"/>
              <a:t> (u kojoj se isticala Moskva također kao trgovački centar</a:t>
            </a:r>
            <a:r>
              <a:rPr lang="hr-HR" dirty="0" smtClean="0"/>
              <a:t>).</a:t>
            </a:r>
            <a:endParaRPr lang="hr-HR" dirty="0" smtClean="0"/>
          </a:p>
          <a:p>
            <a:r>
              <a:rPr lang="hr-HR" dirty="0" smtClean="0"/>
              <a:t>Provale Mongola obilježile su  čitavu rusku povijest srednjega </a:t>
            </a:r>
            <a:r>
              <a:rPr lang="hr-HR" dirty="0" smtClean="0"/>
              <a:t>vijeka.</a:t>
            </a:r>
            <a:endParaRPr lang="hr-HR" dirty="0" smtClean="0"/>
          </a:p>
          <a:p>
            <a:r>
              <a:rPr lang="hr-HR" dirty="0" smtClean="0"/>
              <a:t>Prvi su se put pojavili u stepama radi izviđanja terena 1221. godine te porazili rusku vojsku na rijeci </a:t>
            </a:r>
            <a:r>
              <a:rPr lang="hr-HR" dirty="0" err="1" smtClean="0"/>
              <a:t>Kalki</a:t>
            </a:r>
            <a:r>
              <a:rPr lang="hr-HR" dirty="0" smtClean="0"/>
              <a:t> 1223. godine, a četiri godine kasnije  dolaze s mnogo jačim snagama te su provalili u krajeve gornje i srednje </a:t>
            </a:r>
            <a:r>
              <a:rPr lang="hr-HR" dirty="0" smtClean="0"/>
              <a:t>Volge.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0373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Kriza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2042160"/>
            <a:ext cx="9404723" cy="4195481"/>
          </a:xfrm>
        </p:spPr>
        <p:txBody>
          <a:bodyPr/>
          <a:lstStyle/>
          <a:p>
            <a:r>
              <a:rPr lang="hr-HR" dirty="0" smtClean="0"/>
              <a:t>Zimi 1237./1238. u vrijeme kada su „rijeke-zaštitnice” bile smrznute upali su u Vladimirsko-suzdaljsku kneževinu i opustošili njene </a:t>
            </a:r>
            <a:r>
              <a:rPr lang="hr-HR" dirty="0" smtClean="0"/>
              <a:t>gradove.</a:t>
            </a:r>
            <a:endParaRPr lang="hr-HR" dirty="0" smtClean="0"/>
          </a:p>
          <a:p>
            <a:r>
              <a:rPr lang="hr-HR" dirty="0" smtClean="0"/>
              <a:t>Novgorod je spašen zbog dolaska proljeća, budući da Mongoli nisu htjeli dočekati vrijeme otapanja snijega zbog močvarnoga tla, usredotočili su se na jugozapadnu </a:t>
            </a:r>
            <a:r>
              <a:rPr lang="hr-HR" dirty="0" smtClean="0"/>
              <a:t>Rusiju.</a:t>
            </a:r>
            <a:endParaRPr lang="hr-HR" dirty="0" smtClean="0"/>
          </a:p>
          <a:p>
            <a:r>
              <a:rPr lang="hr-HR" dirty="0" smtClean="0"/>
              <a:t>Novgorod je ostao pošteđen, ali je bio izložen napadima Šveđana i Nijemaca s prostora Baltika – Knez Aleksandar je porazio Šveđane na rijeci Nevi, a Nijemce na zaleđenom </a:t>
            </a:r>
            <a:r>
              <a:rPr lang="hr-HR" dirty="0" err="1" smtClean="0"/>
              <a:t>Čudskom</a:t>
            </a:r>
            <a:r>
              <a:rPr lang="hr-HR" dirty="0" smtClean="0"/>
              <a:t> jezeru (1242</a:t>
            </a:r>
            <a:r>
              <a:rPr lang="hr-HR" dirty="0" smtClean="0"/>
              <a:t>.).</a:t>
            </a:r>
            <a:endParaRPr lang="hr-HR" dirty="0" smtClean="0"/>
          </a:p>
          <a:p>
            <a:r>
              <a:rPr lang="hr-HR" dirty="0" smtClean="0"/>
              <a:t>Neki povjesničari smatraju da je mongolska prisutnost na ruskome prostoru bila porazna u svakom </a:t>
            </a:r>
            <a:r>
              <a:rPr lang="hr-HR" dirty="0" smtClean="0"/>
              <a:t>smislu.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3329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Zauzimanje Kijeva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Mongoli su se vrlo brzo povukli u stepe i zahtijevali da im se prizna vrhovna </a:t>
            </a:r>
            <a:r>
              <a:rPr lang="hr-HR" dirty="0" smtClean="0"/>
              <a:t>vlast.</a:t>
            </a:r>
            <a:endParaRPr lang="hr-HR" dirty="0" smtClean="0"/>
          </a:p>
          <a:p>
            <a:pPr lvl="0"/>
            <a:r>
              <a:rPr lang="hr-HR" dirty="0"/>
              <a:t>Mongolski upadi u 13. stoljeću, zauzimanje Kijeva 1240. godine – središnja točka ruskoga </a:t>
            </a:r>
            <a:r>
              <a:rPr lang="hr-HR" dirty="0" smtClean="0"/>
              <a:t>srednjovjekovlja.</a:t>
            </a:r>
            <a:endParaRPr lang="hr-HR" dirty="0"/>
          </a:p>
          <a:p>
            <a:r>
              <a:rPr lang="hr-HR" dirty="0"/>
              <a:t>Pozitivni aspekti:</a:t>
            </a:r>
          </a:p>
          <a:p>
            <a:pPr lvl="0"/>
            <a:r>
              <a:rPr lang="hr-HR" dirty="0"/>
              <a:t>Ujedinjenje ruskih zemalja na europsko-azijskom području preko mreže poštanskih i trgovačkih glasnika, što je bilo postupan put prema stvaranju centralizirane ruske </a:t>
            </a:r>
            <a:r>
              <a:rPr lang="hr-HR" dirty="0" smtClean="0"/>
              <a:t>države.</a:t>
            </a:r>
            <a:endParaRPr lang="hr-HR" dirty="0"/>
          </a:p>
          <a:p>
            <a:r>
              <a:rPr lang="hr-HR" dirty="0"/>
              <a:t>Posljedice: raskid sa zapadom, zaustavljanje napretka, krutost institucija, početak nazadovanja.</a:t>
            </a:r>
          </a:p>
          <a:p>
            <a:r>
              <a:rPr lang="hr-HR" dirty="0"/>
              <a:t>Mongolski upadi na rusko tlo u 13. st. su ruskim zemljama donijeli propast i desetkovali stanovništvo.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9712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Uzroci raspada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Stvaranje ruske države 1480. godine će omogućiti suprotstavljanje M</a:t>
            </a:r>
            <a:r>
              <a:rPr lang="hr-HR" dirty="0" smtClean="0"/>
              <a:t>ongolima </a:t>
            </a:r>
            <a:r>
              <a:rPr lang="hr-HR" dirty="0"/>
              <a:t>i ograničiti njihove upade; do njihova potpunoga suzbijanja dolazi u 16. stoljeću s Ivanom IV. Najveći otpor protiv ruske države bio je na Krimu (sve do 18. stoljeća</a:t>
            </a:r>
            <a:r>
              <a:rPr lang="hr-HR" dirty="0" smtClean="0"/>
              <a:t>).</a:t>
            </a:r>
            <a:endParaRPr lang="hr-HR" dirty="0"/>
          </a:p>
          <a:p>
            <a:r>
              <a:rPr lang="hr-HR" dirty="0"/>
              <a:t>Kijevska se država nije raspala zbog upada Mongola nego zbog njezine rascjepkanosti.</a:t>
            </a:r>
          </a:p>
          <a:p>
            <a:r>
              <a:rPr lang="hr-HR" dirty="0"/>
              <a:t>Gradovi Vladimir i Novgorod su bili velika središta slavensko-bizantske </a:t>
            </a:r>
            <a:r>
              <a:rPr lang="hr-HR" dirty="0" smtClean="0"/>
              <a:t>civilizacije; Mongoli su </a:t>
            </a:r>
            <a:r>
              <a:rPr lang="hr-HR" dirty="0"/>
              <a:t>koristili činjenicu da su ruski knezovi bili međusobno suprotstavljeni.</a:t>
            </a:r>
          </a:p>
          <a:p>
            <a:r>
              <a:rPr lang="hr-HR" dirty="0"/>
              <a:t>S Istoka su u ruske zemlje dolazili </a:t>
            </a:r>
            <a:r>
              <a:rPr lang="hr-HR" dirty="0" smtClean="0"/>
              <a:t>Mongoli, </a:t>
            </a:r>
            <a:r>
              <a:rPr lang="hr-HR" dirty="0"/>
              <a:t>a sa zapada katolički vojni redovi njemačkoga podrijetla. Krenuli su osobito na Novgorod, a njihovo je napredovanje na jezeru </a:t>
            </a:r>
            <a:r>
              <a:rPr lang="hr-HR" dirty="0" err="1"/>
              <a:t>Pejpus</a:t>
            </a:r>
            <a:r>
              <a:rPr lang="hr-HR" dirty="0"/>
              <a:t> zaustavio Aleksandar </a:t>
            </a:r>
            <a:r>
              <a:rPr lang="hr-HR" dirty="0" err="1"/>
              <a:t>Jaroslavič</a:t>
            </a:r>
            <a:r>
              <a:rPr lang="hr-HR" dirty="0"/>
              <a:t>, koji je kasnije dobio naziv </a:t>
            </a:r>
            <a:r>
              <a:rPr lang="hr-HR" dirty="0" err="1"/>
              <a:t>Nevski</a:t>
            </a:r>
            <a:r>
              <a:rPr lang="hr-HR" dirty="0"/>
              <a:t> (pobjeda nad Šveđanima na rijeci Nevi). On je ujedno postao simbolom </a:t>
            </a:r>
            <a:r>
              <a:rPr lang="hr-HR" dirty="0" smtClean="0"/>
              <a:t>otpora </a:t>
            </a:r>
            <a:r>
              <a:rPr lang="hr-HR" dirty="0"/>
              <a:t>pravoslavnih Slavena protiv njemačkih križara.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6208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Posljedice mongolskih upada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Mongolski su upadi obilježili rusku </a:t>
            </a:r>
            <a:r>
              <a:rPr lang="hr-HR" dirty="0" smtClean="0"/>
              <a:t>povijest.</a:t>
            </a:r>
            <a:endParaRPr lang="hr-HR" dirty="0" smtClean="0"/>
          </a:p>
          <a:p>
            <a:r>
              <a:rPr lang="hr-HR" dirty="0" smtClean="0"/>
              <a:t>Suvremeni </a:t>
            </a:r>
            <a:r>
              <a:rPr lang="hr-HR" dirty="0"/>
              <a:t>izvori svjedoče o strahu od M</a:t>
            </a:r>
            <a:r>
              <a:rPr lang="hr-HR" dirty="0" smtClean="0"/>
              <a:t>ongola</a:t>
            </a:r>
            <a:r>
              <a:rPr lang="hr-HR" dirty="0"/>
              <a:t>. Mongolski upadi sredinom 13. stoljeća bili su popraćeni velikim </a:t>
            </a:r>
            <a:r>
              <a:rPr lang="hr-HR" dirty="0" smtClean="0"/>
              <a:t>pustošenjima.</a:t>
            </a:r>
            <a:endParaRPr lang="hr-HR" dirty="0"/>
          </a:p>
          <a:p>
            <a:r>
              <a:rPr lang="hr-HR" dirty="0"/>
              <a:t>Zlatna horda je </a:t>
            </a:r>
            <a:r>
              <a:rPr lang="hr-HR" dirty="0" smtClean="0"/>
              <a:t>prisilino </a:t>
            </a:r>
            <a:r>
              <a:rPr lang="hr-HR" dirty="0"/>
              <a:t>dovodila na kanov dvor najbolje obrtnike. Mongolski upadi – utječu na usporavanje ekonomskoga razvoja i razvoja </a:t>
            </a:r>
            <a:r>
              <a:rPr lang="hr-HR" dirty="0" smtClean="0"/>
              <a:t>tehnike - </a:t>
            </a:r>
            <a:r>
              <a:rPr lang="hr-HR" dirty="0"/>
              <a:t>Mongoli, međutim, nisu prekinuli unutrašnji tijek događaja u Rusiji; oni su se zadovoljili izvlačenjem koristi iz ovoga prostora, a upletali su se u unutrašnje sukobe kneževa samo na njihov zahtjev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1838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Pozitivne posljedice?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Mongoli </a:t>
            </a:r>
            <a:r>
              <a:rPr lang="hr-HR" dirty="0"/>
              <a:t>su zaustavili napredovanje ruske države prema istoku. S druge strane, Moskovska se Kneževina razvila u neprekidnim sukobima s </a:t>
            </a:r>
            <a:r>
              <a:rPr lang="hr-HR" dirty="0" smtClean="0"/>
              <a:t>njima – dolazi </a:t>
            </a:r>
            <a:r>
              <a:rPr lang="hr-HR" dirty="0"/>
              <a:t>do razvoja centralizacije, </a:t>
            </a:r>
            <a:r>
              <a:rPr lang="hr-HR" dirty="0" smtClean="0"/>
              <a:t>autokracije </a:t>
            </a:r>
            <a:r>
              <a:rPr lang="hr-HR" dirty="0"/>
              <a:t>i </a:t>
            </a:r>
            <a:r>
              <a:rPr lang="hr-HR" dirty="0" smtClean="0"/>
              <a:t>stvaranja </a:t>
            </a:r>
            <a:r>
              <a:rPr lang="hr-HR" dirty="0" err="1" smtClean="0"/>
              <a:t>lojalnsti</a:t>
            </a:r>
            <a:r>
              <a:rPr lang="hr-HR" dirty="0" smtClean="0"/>
              <a:t>.</a:t>
            </a:r>
            <a:endParaRPr lang="hr-HR" dirty="0" smtClean="0"/>
          </a:p>
          <a:p>
            <a:r>
              <a:rPr lang="hr-HR" dirty="0"/>
              <a:t>B</a:t>
            </a:r>
            <a:r>
              <a:rPr lang="hr-HR" dirty="0" smtClean="0"/>
              <a:t>olji </a:t>
            </a:r>
            <a:r>
              <a:rPr lang="hr-HR" dirty="0"/>
              <a:t>položaj ruske crkve koja je također, iako ne dosljedno, predstavljala centar otpora mongolskoj vlasti – pod mongolskom se vlašću dovršilo pokrštavanje sela, povećao se broj crkava i </a:t>
            </a:r>
            <a:r>
              <a:rPr lang="hr-HR" dirty="0" smtClean="0"/>
              <a:t>samostana</a:t>
            </a:r>
            <a:endParaRPr lang="hr-HR" dirty="0"/>
          </a:p>
          <a:p>
            <a:r>
              <a:rPr lang="hr-HR" dirty="0"/>
              <a:t>Proces nastajanja države bio je dug i završio je i prije 16. stoljeća.</a:t>
            </a:r>
          </a:p>
          <a:p>
            <a:r>
              <a:rPr lang="hr-HR" dirty="0"/>
              <a:t>Oblikovale su se etničke zajednice Ukrajinaca (izravno su bili podređeni </a:t>
            </a:r>
            <a:r>
              <a:rPr lang="hr-HR" dirty="0" smtClean="0"/>
              <a:t>Mongolima) </a:t>
            </a:r>
            <a:r>
              <a:rPr lang="hr-HR" dirty="0"/>
              <a:t>na zapadnome području, Rusa u središnjemu dijelu i Bjelorusa (ovisni o Litvanskoj kneževini) na istočnome dijelu teritorija – ta </a:t>
            </a:r>
            <a:r>
              <a:rPr lang="hr-HR" dirty="0" smtClean="0"/>
              <a:t>je podjela, kako se čini, </a:t>
            </a:r>
            <a:r>
              <a:rPr lang="hr-HR" dirty="0"/>
              <a:t>odvijala nakon raspada Kijevske </a:t>
            </a:r>
            <a:r>
              <a:rPr lang="hr-HR" dirty="0" smtClean="0"/>
              <a:t>kneževine.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3154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Uspon Moskve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Među ruskim kneževinama koje su bile ovisne o Zlatnoj hordi najutjecajnija je od 14. stoljeća bila Moskva; moskovski je knez prikupljao porez kojeg su odredili Mongoli na temelju općega popisa obitelji provedenog sredinom 13. stoljeća. Moskovska se kneževina širi u prvoj polovici </a:t>
            </a:r>
            <a:r>
              <a:rPr lang="hr-HR" dirty="0" smtClean="0"/>
              <a:t>14. </a:t>
            </a:r>
            <a:r>
              <a:rPr lang="hr-HR" dirty="0"/>
              <a:t>stoljeća, a 1326. je </a:t>
            </a:r>
            <a:r>
              <a:rPr lang="hr-HR" dirty="0" err="1"/>
              <a:t>metropolitovo</a:t>
            </a:r>
            <a:r>
              <a:rPr lang="hr-HR" dirty="0"/>
              <a:t> sjedište prebačeno iz Vladimira u Moskvu. Odnosi između Moskve i </a:t>
            </a:r>
            <a:r>
              <a:rPr lang="hr-HR" dirty="0" smtClean="0"/>
              <a:t>Zlatne </a:t>
            </a:r>
            <a:r>
              <a:rPr lang="hr-HR" dirty="0"/>
              <a:t>horde postaju napetima u drugoj polovici 14. </a:t>
            </a:r>
            <a:r>
              <a:rPr lang="hr-HR" dirty="0" smtClean="0"/>
              <a:t>stoljeća.</a:t>
            </a:r>
            <a:endParaRPr lang="hr-HR" dirty="0"/>
          </a:p>
          <a:p>
            <a:r>
              <a:rPr lang="hr-HR" dirty="0" smtClean="0"/>
              <a:t>Dimitrij </a:t>
            </a:r>
            <a:r>
              <a:rPr lang="hr-HR" dirty="0"/>
              <a:t>Ivanovič (1359. 1389.) pobijedio je Mongole na Volgi  (1378.) i na </a:t>
            </a:r>
            <a:r>
              <a:rPr lang="hr-HR" dirty="0" err="1"/>
              <a:t>Kulikovu</a:t>
            </a:r>
            <a:r>
              <a:rPr lang="hr-HR" dirty="0"/>
              <a:t> polju (1380.). Od toga se vremena bilježi </a:t>
            </a:r>
            <a:r>
              <a:rPr lang="hr-HR" dirty="0" smtClean="0"/>
              <a:t>nazadoavanje </a:t>
            </a:r>
            <a:r>
              <a:rPr lang="hr-HR" dirty="0"/>
              <a:t>Zlatne horde.</a:t>
            </a:r>
          </a:p>
          <a:p>
            <a:r>
              <a:rPr lang="hr-HR" dirty="0"/>
              <a:t>Borba za titulu moskovskoga kneza pokazuje važnost te kneževine. Ona je osobito jačala u vrijeme vladavine Vasilija Slijepoga (1425.-1462.), Ivana III. (1462.-1503.) i Vasilija III. (1505.-1533.)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2143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Slaveni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Uvjeti za stvaranje države među Slavenima nastali su nakon raspada plemenskog ustroja</a:t>
            </a:r>
          </a:p>
          <a:p>
            <a:r>
              <a:rPr lang="hr-HR" dirty="0" smtClean="0"/>
              <a:t>U izvorima </a:t>
            </a:r>
            <a:r>
              <a:rPr lang="hr-HR" dirty="0" err="1" smtClean="0"/>
              <a:t>Venedi</a:t>
            </a:r>
            <a:r>
              <a:rPr lang="hr-HR" dirty="0" smtClean="0"/>
              <a:t>, Anti, </a:t>
            </a:r>
            <a:r>
              <a:rPr lang="hr-HR" dirty="0" err="1" smtClean="0"/>
              <a:t>Sklaveni</a:t>
            </a:r>
            <a:r>
              <a:rPr lang="hr-HR" dirty="0" smtClean="0"/>
              <a:t> – prvi spomeni u 5. </a:t>
            </a:r>
            <a:r>
              <a:rPr lang="hr-HR" dirty="0" smtClean="0"/>
              <a:t>stoljeću</a:t>
            </a:r>
            <a:endParaRPr lang="hr-HR" dirty="0" smtClean="0"/>
          </a:p>
          <a:p>
            <a:r>
              <a:rPr lang="hr-HR" dirty="0"/>
              <a:t>S</a:t>
            </a:r>
            <a:r>
              <a:rPr lang="hr-HR" dirty="0" smtClean="0"/>
              <a:t>avez </a:t>
            </a:r>
            <a:r>
              <a:rPr lang="hr-HR" dirty="0" smtClean="0"/>
              <a:t>Anta sjeverno od Crnoga mora – neki ruski povjesničari (prije svega marksističke orijentacije - zbog „demokratskoga” ustroja saveza) u njemu gledaju prethodnicu ruske države – samo pretpostavka – nema kontinuiteta s kasnijom Kijevskom </a:t>
            </a:r>
            <a:r>
              <a:rPr lang="hr-HR" dirty="0" smtClean="0"/>
              <a:t>državom.</a:t>
            </a:r>
            <a:endParaRPr lang="hr-HR" dirty="0" smtClean="0"/>
          </a:p>
          <a:p>
            <a:r>
              <a:rPr lang="hr-HR" dirty="0" smtClean="0"/>
              <a:t>Naselja su se razvijala uzduž tokova rijeka: </a:t>
            </a:r>
            <a:r>
              <a:rPr lang="hr-HR" dirty="0" err="1" smtClean="0"/>
              <a:t>Volhov</a:t>
            </a:r>
            <a:r>
              <a:rPr lang="hr-HR" dirty="0" smtClean="0"/>
              <a:t> i Dnjepar, razvijala su se na temelju trgovačke </a:t>
            </a:r>
            <a:r>
              <a:rPr lang="hr-HR" dirty="0" smtClean="0"/>
              <a:t>razmjene.</a:t>
            </a:r>
            <a:endParaRPr lang="hr-HR" dirty="0" smtClean="0"/>
          </a:p>
          <a:p>
            <a:r>
              <a:rPr lang="hr-HR" dirty="0" smtClean="0"/>
              <a:t>U 9. st. na slavenski prostor dolaze ratnici s prostora Skandinavije – </a:t>
            </a:r>
            <a:r>
              <a:rPr lang="hr-HR" dirty="0"/>
              <a:t>V</a:t>
            </a:r>
            <a:r>
              <a:rPr lang="hr-HR" dirty="0" smtClean="0"/>
              <a:t>ikinzi, </a:t>
            </a:r>
            <a:r>
              <a:rPr lang="hr-HR" dirty="0" err="1" smtClean="0"/>
              <a:t>Varjazi</a:t>
            </a:r>
            <a:endParaRPr lang="hr-HR" dirty="0" smtClean="0"/>
          </a:p>
          <a:p>
            <a:r>
              <a:rPr lang="hr-HR" dirty="0" smtClean="0"/>
              <a:t>Oni su se nametnuli naseljima koja su se nalazila na tokovima rijeka </a:t>
            </a:r>
            <a:r>
              <a:rPr lang="hr-HR" dirty="0" err="1" smtClean="0"/>
              <a:t>Volohov</a:t>
            </a:r>
            <a:r>
              <a:rPr lang="hr-HR" dirty="0" smtClean="0"/>
              <a:t> i Dnjepar („put od </a:t>
            </a:r>
            <a:r>
              <a:rPr lang="hr-HR" dirty="0" err="1" smtClean="0"/>
              <a:t>Varjaga</a:t>
            </a:r>
            <a:r>
              <a:rPr lang="hr-HR" dirty="0" smtClean="0"/>
              <a:t> prema Grcima</a:t>
            </a:r>
            <a:r>
              <a:rPr lang="hr-HR" dirty="0" smtClean="0"/>
              <a:t>”).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7867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Normansko podrijetlo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Postoje različite teorije o podrijetlu </a:t>
            </a:r>
            <a:r>
              <a:rPr lang="hr-HR" dirty="0"/>
              <a:t>K</a:t>
            </a:r>
            <a:r>
              <a:rPr lang="hr-HR" dirty="0" smtClean="0"/>
              <a:t>ijevske države: prema jednoj su sjeverni ruski gradovi koji nisu željeli živjeti u stanju neprestanih sukoba i nesigurnosti pozvali Normane (trojica braće </a:t>
            </a:r>
            <a:r>
              <a:rPr lang="hr-HR" dirty="0" err="1" smtClean="0"/>
              <a:t>Rjurik</a:t>
            </a:r>
            <a:r>
              <a:rPr lang="hr-HR" dirty="0" smtClean="0"/>
              <a:t>, </a:t>
            </a:r>
            <a:r>
              <a:rPr lang="hr-HR" dirty="0" err="1" smtClean="0"/>
              <a:t>Sineus</a:t>
            </a:r>
            <a:r>
              <a:rPr lang="hr-HR" dirty="0" smtClean="0"/>
              <a:t> i </a:t>
            </a:r>
            <a:r>
              <a:rPr lang="hr-HR" dirty="0" err="1" smtClean="0"/>
              <a:t>Truvor</a:t>
            </a:r>
            <a:r>
              <a:rPr lang="hr-HR" dirty="0" smtClean="0"/>
              <a:t>) da organiziraju državu – javlja se knez </a:t>
            </a:r>
            <a:r>
              <a:rPr lang="hr-HR" dirty="0" err="1" smtClean="0"/>
              <a:t>Rjurik</a:t>
            </a:r>
            <a:r>
              <a:rPr lang="hr-HR" dirty="0" smtClean="0"/>
              <a:t> koji je utemeljitelj dinastije koja započinje s Olegom; prema drugoj je </a:t>
            </a:r>
            <a:r>
              <a:rPr lang="hr-HR" dirty="0" err="1" smtClean="0"/>
              <a:t>Rjurik</a:t>
            </a:r>
            <a:r>
              <a:rPr lang="hr-HR" dirty="0" smtClean="0"/>
              <a:t> prisvojio vlast, a knez Oleg organizirao pohod na Kijev i iz njega izbacio </a:t>
            </a:r>
            <a:r>
              <a:rPr lang="hr-HR" dirty="0" err="1" smtClean="0"/>
              <a:t>varjaške</a:t>
            </a:r>
            <a:r>
              <a:rPr lang="hr-HR" dirty="0" smtClean="0"/>
              <a:t> </a:t>
            </a:r>
            <a:r>
              <a:rPr lang="hr-HR" dirty="0" smtClean="0"/>
              <a:t>vladare.</a:t>
            </a:r>
            <a:endParaRPr lang="hr-HR" dirty="0" smtClean="0"/>
          </a:p>
          <a:p>
            <a:r>
              <a:rPr lang="hr-HR" dirty="0" smtClean="0"/>
              <a:t>Oslanja se na prvi ruski ljetopis: (Povijest </a:t>
            </a:r>
            <a:r>
              <a:rPr lang="hr-HR" dirty="0" err="1" smtClean="0"/>
              <a:t>vremenih</a:t>
            </a:r>
            <a:r>
              <a:rPr lang="hr-HR" dirty="0" smtClean="0"/>
              <a:t> </a:t>
            </a:r>
            <a:r>
              <a:rPr lang="hr-HR" dirty="0" err="1" smtClean="0"/>
              <a:t>ljet</a:t>
            </a:r>
            <a:r>
              <a:rPr lang="hr-HR" dirty="0" smtClean="0"/>
              <a:t>) – iz 12. st., pitanje vjerodostojnosti podataka, nastao iz pera više autora tijekom stotinu </a:t>
            </a:r>
            <a:r>
              <a:rPr lang="hr-HR" dirty="0" smtClean="0"/>
              <a:t>godina.</a:t>
            </a:r>
            <a:endParaRPr lang="hr-HR" dirty="0" smtClean="0"/>
          </a:p>
          <a:p>
            <a:r>
              <a:rPr lang="hr-HR" dirty="0"/>
              <a:t>Sukob između zagovornika i protivnika </a:t>
            </a:r>
            <a:r>
              <a:rPr lang="hr-HR" dirty="0" smtClean="0"/>
              <a:t>normanskog </a:t>
            </a:r>
            <a:r>
              <a:rPr lang="hr-HR" dirty="0"/>
              <a:t>podrijetla osobito se razvio u 18. </a:t>
            </a:r>
            <a:r>
              <a:rPr lang="hr-HR" dirty="0" smtClean="0"/>
              <a:t>stoljeću - </a:t>
            </a:r>
            <a:r>
              <a:rPr lang="hr-HR" dirty="0"/>
              <a:t>n</a:t>
            </a:r>
            <a:r>
              <a:rPr lang="hr-HR" dirty="0" smtClean="0"/>
              <a:t>jemačka historiografija u slavenskim narodima vidi prije svega barbarska plemena koja žive od jednostavne ekonomije i ona pridaje veliku važnost Normanima u stvaranju ruske </a:t>
            </a:r>
            <a:r>
              <a:rPr lang="hr-HR" dirty="0" smtClean="0"/>
              <a:t>države.</a:t>
            </a:r>
            <a:endParaRPr lang="hr-HR" dirty="0" smtClean="0"/>
          </a:p>
          <a:p>
            <a:r>
              <a:rPr lang="hr-HR" dirty="0" smtClean="0"/>
              <a:t>Sadašnje stanovište historiografije: Normani su imali neprijeporan utjecaj na stvaranje dinastičke tradicije, no, prije njihova dolaska već su bili stvoreni uvjeti za organizaciju </a:t>
            </a:r>
            <a:r>
              <a:rPr lang="hr-HR" dirty="0" smtClean="0"/>
              <a:t>države.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9635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Kijev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9. st. nestaje plemenskoga uređenja </a:t>
            </a:r>
            <a:r>
              <a:rPr lang="hr-HR" dirty="0" smtClean="0"/>
              <a:t>Slavena.</a:t>
            </a:r>
            <a:endParaRPr lang="hr-HR" dirty="0" smtClean="0"/>
          </a:p>
          <a:p>
            <a:r>
              <a:rPr lang="hr-HR" dirty="0" smtClean="0"/>
              <a:t>Kijevskom su Rusijom vladali </a:t>
            </a:r>
            <a:r>
              <a:rPr lang="hr-HR" dirty="0" err="1" smtClean="0"/>
              <a:t>Rjurikovi</a:t>
            </a:r>
            <a:r>
              <a:rPr lang="hr-HR" dirty="0" smtClean="0"/>
              <a:t> potomci – </a:t>
            </a:r>
            <a:r>
              <a:rPr lang="hr-HR" dirty="0" err="1" smtClean="0"/>
              <a:t>Rjurikovići</a:t>
            </a:r>
            <a:r>
              <a:rPr lang="hr-HR" dirty="0" smtClean="0"/>
              <a:t> koji su među sobom podijelili teritorij nad kojim su </a:t>
            </a:r>
            <a:r>
              <a:rPr lang="hr-HR" dirty="0" smtClean="0"/>
              <a:t>vladali.</a:t>
            </a:r>
            <a:endParaRPr lang="hr-HR" dirty="0" smtClean="0"/>
          </a:p>
          <a:p>
            <a:r>
              <a:rPr lang="hr-HR" dirty="0" smtClean="0"/>
              <a:t>Hijerarhija političke vlasti u kijevskoj Rusiji temeljila se na krvnoj </a:t>
            </a:r>
            <a:r>
              <a:rPr lang="hr-HR" dirty="0" smtClean="0"/>
              <a:t>vezi.</a:t>
            </a:r>
            <a:endParaRPr lang="hr-HR" dirty="0" smtClean="0"/>
          </a:p>
          <a:p>
            <a:r>
              <a:rPr lang="hr-HR" dirty="0" smtClean="0"/>
              <a:t>Knez se okruživao svojim podanicima i vjernom družinom – oni su za kneza vezani osobnom zakletvom; i sele se zajedno s </a:t>
            </a:r>
            <a:r>
              <a:rPr lang="hr-HR" dirty="0" smtClean="0"/>
              <a:t>njim.</a:t>
            </a:r>
            <a:endParaRPr lang="hr-HR" dirty="0" smtClean="0"/>
          </a:p>
          <a:p>
            <a:r>
              <a:rPr lang="hr-HR" dirty="0" smtClean="0"/>
              <a:t>To su </a:t>
            </a:r>
            <a:r>
              <a:rPr lang="hr-HR" dirty="0" err="1" smtClean="0"/>
              <a:t>bojari</a:t>
            </a:r>
            <a:r>
              <a:rPr lang="hr-HR" dirty="0" smtClean="0"/>
              <a:t> – ratnici koji imaju vlastitu družinu i vlastite podanike – kasnije je taj pojam proširio svoj </a:t>
            </a:r>
            <a:r>
              <a:rPr lang="hr-HR" dirty="0" smtClean="0"/>
              <a:t>sadržaj.</a:t>
            </a:r>
            <a:endParaRPr lang="hr-HR" dirty="0" smtClean="0"/>
          </a:p>
          <a:p>
            <a:r>
              <a:rPr lang="hr-HR" dirty="0" smtClean="0"/>
              <a:t>U </a:t>
            </a:r>
            <a:r>
              <a:rPr lang="hr-HR" dirty="0"/>
              <a:t>K</a:t>
            </a:r>
            <a:r>
              <a:rPr lang="hr-HR" dirty="0" smtClean="0"/>
              <a:t>ijevu su se sva slavenska plemena morala podrediti Olegovim nasljedncima: Igoru (912.-945.), Svajtoslavu (957.-972.) i Vladimiru (980.-1015.) – time je bila osnovana ruska država u 10. </a:t>
            </a:r>
            <a:r>
              <a:rPr lang="hr-HR" dirty="0" smtClean="0"/>
              <a:t>stoljeću.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6899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„Rus”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Za </a:t>
            </a:r>
            <a:r>
              <a:rPr lang="hr-HR" dirty="0" err="1" smtClean="0"/>
              <a:t>istočnoslavenenske</a:t>
            </a:r>
            <a:r>
              <a:rPr lang="hr-HR" dirty="0" smtClean="0"/>
              <a:t> zemlje koje su se na taj način ujedinile pojavljuje  se riječ Rus – ona je u početku označavala jedan dio Slavena, a poslije se proširila na sve – javlja se kao ime teritorija, stanovništva i političke organizacije.</a:t>
            </a:r>
          </a:p>
          <a:p>
            <a:r>
              <a:rPr lang="hr-HR" dirty="0" smtClean="0"/>
              <a:t>Država se ujedinjavala zahvaljujući i osvajačkim pohodima koje su predvodili njeni prvi vladari protiv Poljaka, Bugara, Hazara i kavkaskih </a:t>
            </a:r>
            <a:r>
              <a:rPr lang="hr-HR" dirty="0" smtClean="0"/>
              <a:t>naroda.</a:t>
            </a:r>
            <a:endParaRPr lang="hr-HR" dirty="0" smtClean="0"/>
          </a:p>
          <a:p>
            <a:r>
              <a:rPr lang="hr-HR" dirty="0" smtClean="0"/>
              <a:t>No, kijevsku su državu iznutra slabili odnosi među članovima </a:t>
            </a:r>
            <a:r>
              <a:rPr lang="hr-HR" dirty="0" smtClean="0"/>
              <a:t>obitelji.</a:t>
            </a:r>
            <a:endParaRPr lang="hr-HR" dirty="0" smtClean="0"/>
          </a:p>
          <a:p>
            <a:r>
              <a:rPr lang="hr-HR" dirty="0" smtClean="0"/>
              <a:t>Prije konačnog prihvaćanja kršćanstva među knezovima i njihovom pratnjom bilo je i kršćana i </a:t>
            </a:r>
            <a:r>
              <a:rPr lang="hr-HR" dirty="0" smtClean="0"/>
              <a:t>pogana.</a:t>
            </a:r>
            <a:endParaRPr lang="hr-HR" dirty="0" smtClean="0"/>
          </a:p>
          <a:p>
            <a:r>
              <a:rPr lang="hr-HR" dirty="0" smtClean="0"/>
              <a:t>Kršćanstvo je imalo svoju moralnu dimenziju, ali ujedno je bilo i važan faktor kneževe vlasti zbog hijerarhijskoga </a:t>
            </a:r>
            <a:r>
              <a:rPr lang="hr-HR" dirty="0" smtClean="0"/>
              <a:t>ustroja.</a:t>
            </a:r>
            <a:endParaRPr lang="hr-HR" dirty="0" smtClean="0"/>
          </a:p>
          <a:p>
            <a:r>
              <a:rPr lang="hr-HR" dirty="0" smtClean="0"/>
              <a:t>Kršćanstvo je konačno bilo prihvaćeno za vrijeme kneza </a:t>
            </a:r>
            <a:r>
              <a:rPr lang="hr-HR" dirty="0" smtClean="0"/>
              <a:t>Vladimira.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9463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Kršćanstvo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Nakon pokrštavanja Vladimira i njegovih </a:t>
            </a:r>
            <a:r>
              <a:rPr lang="hr-HR" dirty="0" err="1" smtClean="0"/>
              <a:t>bojara</a:t>
            </a:r>
            <a:r>
              <a:rPr lang="hr-HR" dirty="0" smtClean="0"/>
              <a:t> bilo je prisilno pokršteno i svo stanovništvo: uništeni su idoli, zabranjene su ljudske žrtve, a svećenici su dobili odgovarajuću ulogu; poganstvo se među stanovništvom prakticiralo još dugo </a:t>
            </a:r>
            <a:r>
              <a:rPr lang="hr-HR" dirty="0" smtClean="0"/>
              <a:t>vremena.</a:t>
            </a:r>
            <a:endParaRPr lang="hr-HR" dirty="0" smtClean="0"/>
          </a:p>
          <a:p>
            <a:r>
              <a:rPr lang="hr-HR" dirty="0" smtClean="0"/>
              <a:t>Kulturni utjecaj Bizanta postao je dominantan u drugoj polovici 11. stoljeća kada se kršćanstvo proširilo na čitavome ruskom </a:t>
            </a:r>
            <a:r>
              <a:rPr lang="hr-HR" dirty="0" smtClean="0"/>
              <a:t>prostoru.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5113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Utjecaji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U</a:t>
            </a:r>
            <a:r>
              <a:rPr lang="hr-HR" dirty="0" smtClean="0"/>
              <a:t> </a:t>
            </a:r>
            <a:r>
              <a:rPr lang="hr-HR" dirty="0" smtClean="0"/>
              <a:t>razdoblju 882. i 1242. Rusija je bila izložena snažnim vanjskim utjecajima – sa sjevera su na nju utjecali Vikinzi, kršćanstvo je primila od Bizanta s juga, a nadvladali su je Mongoli s </a:t>
            </a:r>
            <a:r>
              <a:rPr lang="hr-HR" dirty="0" smtClean="0"/>
              <a:t>istoka.</a:t>
            </a:r>
            <a:endParaRPr lang="hr-HR" dirty="0" smtClean="0"/>
          </a:p>
          <a:p>
            <a:r>
              <a:rPr lang="hr-HR" dirty="0" smtClean="0"/>
              <a:t>Krajolik njezina teritorija  obilježava suprotnost između šume i </a:t>
            </a:r>
            <a:r>
              <a:rPr lang="hr-HR" dirty="0" smtClean="0"/>
              <a:t>stepe.</a:t>
            </a:r>
            <a:endParaRPr lang="hr-HR" dirty="0" smtClean="0"/>
          </a:p>
          <a:p>
            <a:r>
              <a:rPr lang="hr-HR" dirty="0" smtClean="0"/>
              <a:t>Prije dolaska Vikinga, istočni su se Slaveni pomicali iz Europe prema istoku u šume središnje </a:t>
            </a:r>
            <a:r>
              <a:rPr lang="hr-HR" dirty="0" smtClean="0"/>
              <a:t>Rusije.</a:t>
            </a:r>
            <a:endParaRPr lang="hr-HR" dirty="0" smtClean="0"/>
          </a:p>
          <a:p>
            <a:r>
              <a:rPr lang="hr-HR" dirty="0" smtClean="0"/>
              <a:t>S dolaskom Vikinga osobito su važne postale rijeke – budući da su oni na njima uspostavili i koristili trgovačke puteve: prva ruska država nastaje zbog potrebe Vikinga da vladaju uz te </a:t>
            </a:r>
            <a:r>
              <a:rPr lang="hr-HR" dirty="0" smtClean="0"/>
              <a:t>rijeke.</a:t>
            </a:r>
            <a:endParaRPr lang="hr-HR" dirty="0" smtClean="0"/>
          </a:p>
          <a:p>
            <a:r>
              <a:rPr lang="hr-HR" dirty="0" smtClean="0"/>
              <a:t>Ruske rijeke teku u smjeru sjever- jug (i obrnuto) – te su postojale velike mogućnosti za trgovinu između sjeverne Europe i Baltika  te južne Europe i Crnog </a:t>
            </a:r>
            <a:r>
              <a:rPr lang="hr-HR" dirty="0" smtClean="0"/>
              <a:t>mora.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918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„Put od </a:t>
            </a:r>
            <a:r>
              <a:rPr lang="hr-HR" dirty="0" err="1" smtClean="0"/>
              <a:t>Varjaga</a:t>
            </a:r>
            <a:r>
              <a:rPr lang="hr-HR" dirty="0" smtClean="0"/>
              <a:t> do Grka”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Uz tokove rijeka bila je stvorila politička povezanost, međutim pojasevi šuma i stepa koji su se nizali pokazali su se prevelikom zaprekom za jedinstvo </a:t>
            </a:r>
            <a:r>
              <a:rPr lang="hr-HR" dirty="0" smtClean="0"/>
              <a:t>teritorija.</a:t>
            </a:r>
            <a:endParaRPr lang="hr-HR" dirty="0" smtClean="0"/>
          </a:p>
          <a:p>
            <a:r>
              <a:rPr lang="hr-HR" dirty="0" smtClean="0"/>
              <a:t>Država se nije uspjela učvrstiti na području južnih stepa koje su bili zauzeli nomadi koji su se selili prema zapadu, a Rusima je preostao prostor kolonizacije prema </a:t>
            </a:r>
            <a:r>
              <a:rPr lang="hr-HR" dirty="0" smtClean="0"/>
              <a:t>istoku.</a:t>
            </a:r>
            <a:endParaRPr lang="hr-HR" dirty="0" smtClean="0"/>
          </a:p>
          <a:p>
            <a:r>
              <a:rPr lang="hr-HR" dirty="0" smtClean="0"/>
              <a:t>Najvažniji vodeni put koji su uspostavili Normani (</a:t>
            </a:r>
            <a:r>
              <a:rPr lang="hr-HR" dirty="0" err="1" smtClean="0"/>
              <a:t>Varjazi</a:t>
            </a:r>
            <a:r>
              <a:rPr lang="hr-HR" dirty="0" smtClean="0"/>
              <a:t> ili </a:t>
            </a:r>
            <a:r>
              <a:rPr lang="hr-HR" dirty="0" err="1" smtClean="0"/>
              <a:t>Varangi</a:t>
            </a:r>
            <a:r>
              <a:rPr lang="hr-HR" dirty="0" smtClean="0"/>
              <a:t>), išao je od Finskog zaljeva, rijekom Nevom, jezerom Ladoga, rijekom </a:t>
            </a:r>
            <a:r>
              <a:rPr lang="hr-HR" dirty="0" err="1" smtClean="0"/>
              <a:t>Volhov</a:t>
            </a:r>
            <a:r>
              <a:rPr lang="hr-HR" dirty="0" smtClean="0"/>
              <a:t>, kopnenim prijenosom brodova do Dnjepra, preko Crnog mora do Bizanta – u kronikama opisan kao „put od </a:t>
            </a:r>
            <a:r>
              <a:rPr lang="hr-HR" dirty="0" err="1" smtClean="0"/>
              <a:t>Varjaga</a:t>
            </a:r>
            <a:r>
              <a:rPr lang="hr-HR" dirty="0" smtClean="0"/>
              <a:t> do Grka</a:t>
            </a:r>
            <a:r>
              <a:rPr lang="hr-HR" dirty="0" smtClean="0"/>
              <a:t>”.</a:t>
            </a:r>
            <a:endParaRPr lang="hr-HR" dirty="0" smtClean="0"/>
          </a:p>
          <a:p>
            <a:r>
              <a:rPr lang="hr-HR" dirty="0" smtClean="0"/>
              <a:t>Novgorod, </a:t>
            </a:r>
            <a:r>
              <a:rPr lang="hr-HR" dirty="0" err="1" smtClean="0"/>
              <a:t>Smolensk</a:t>
            </a:r>
            <a:r>
              <a:rPr lang="hr-HR" dirty="0" smtClean="0"/>
              <a:t> i Kijev su bili glavna uporišta </a:t>
            </a:r>
            <a:r>
              <a:rPr lang="hr-HR" dirty="0" smtClean="0"/>
              <a:t>Normana.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380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Prijestolnica nove države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Kijev se razvijao kao prijestolnica nove </a:t>
            </a:r>
            <a:r>
              <a:rPr lang="hr-HR" dirty="0" smtClean="0"/>
              <a:t>države.</a:t>
            </a:r>
            <a:endParaRPr lang="hr-HR" dirty="0" smtClean="0"/>
          </a:p>
          <a:p>
            <a:r>
              <a:rPr lang="hr-HR" dirty="0" smtClean="0"/>
              <a:t>Imao je izrazito jake veze s Bizantom koji mu je bio glavni trgovački partner i iz kojega je bilo prenijeto </a:t>
            </a:r>
            <a:r>
              <a:rPr lang="hr-HR" dirty="0" smtClean="0"/>
              <a:t>kršćanstvo.</a:t>
            </a:r>
            <a:endParaRPr lang="hr-HR" dirty="0" smtClean="0"/>
          </a:p>
          <a:p>
            <a:r>
              <a:rPr lang="hr-HR" dirty="0" smtClean="0"/>
              <a:t>Pod utjecajem te države je bio i dnjeparski put prema Crnome </a:t>
            </a:r>
            <a:r>
              <a:rPr lang="hr-HR" dirty="0" smtClean="0"/>
              <a:t>moru.</a:t>
            </a:r>
            <a:endParaRPr lang="hr-HR" dirty="0" smtClean="0"/>
          </a:p>
          <a:p>
            <a:r>
              <a:rPr lang="hr-HR" dirty="0" smtClean="0"/>
              <a:t>Za vrijeme velikoga kneza </a:t>
            </a:r>
            <a:r>
              <a:rPr lang="hr-HR" dirty="0" err="1" smtClean="0"/>
              <a:t>Svjatoslava</a:t>
            </a:r>
            <a:r>
              <a:rPr lang="hr-HR" dirty="0" smtClean="0"/>
              <a:t>  u 10. st. proširena je ruska moć tako što su pokoreni Hazari (koji su u međuvremenu postali miroljubivi ratnici i poljoprivrednici), no, otad se sukobljavao s ratničkim plemenima Pečenega i Polovaca, koji su krajem 11. stoljeća uspjeli opljačkati </a:t>
            </a:r>
            <a:r>
              <a:rPr lang="hr-HR" dirty="0" smtClean="0"/>
              <a:t>Kijev.</a:t>
            </a:r>
            <a:endParaRPr lang="hr-HR" dirty="0" smtClean="0"/>
          </a:p>
          <a:p>
            <a:r>
              <a:rPr lang="hr-HR" dirty="0" smtClean="0"/>
              <a:t>U drugoj polovici 11. stoljeća </a:t>
            </a:r>
            <a:r>
              <a:rPr lang="hr-HR" dirty="0" smtClean="0"/>
              <a:t>Kijevska </a:t>
            </a:r>
            <a:r>
              <a:rPr lang="hr-HR" dirty="0" smtClean="0"/>
              <a:t>se država raspala na nekoliko kneževina koje su bile u međusobnoj borbi za </a:t>
            </a:r>
            <a:r>
              <a:rPr lang="hr-HR" dirty="0" smtClean="0"/>
              <a:t>prevlast.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4019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3717</TotalTime>
  <Words>1822</Words>
  <Application>Microsoft Office PowerPoint</Application>
  <PresentationFormat>Widescreen</PresentationFormat>
  <Paragraphs>82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Ion</vt:lpstr>
      <vt:lpstr>Povijest Rusije</vt:lpstr>
      <vt:lpstr>Slaveni</vt:lpstr>
      <vt:lpstr>Normansko podrijetlo</vt:lpstr>
      <vt:lpstr>Kijev</vt:lpstr>
      <vt:lpstr>„Rus”</vt:lpstr>
      <vt:lpstr>Kršćanstvo</vt:lpstr>
      <vt:lpstr>Utjecaji</vt:lpstr>
      <vt:lpstr>„Put od Varjaga do Grka”</vt:lpstr>
      <vt:lpstr>Prijestolnica nove države</vt:lpstr>
      <vt:lpstr>Provale Mongola</vt:lpstr>
      <vt:lpstr>Kriza</vt:lpstr>
      <vt:lpstr>Zauzimanje Kijeva</vt:lpstr>
      <vt:lpstr>Uzroci raspada</vt:lpstr>
      <vt:lpstr>Posljedice mongolskih upada</vt:lpstr>
      <vt:lpstr>Pozitivne posljedice?</vt:lpstr>
      <vt:lpstr>Uspon Moskve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Povijest Rusije</dc:title>
  <dc:creator>korisnik</dc:creator>
  <cp:lastModifiedBy>korisnik</cp:lastModifiedBy>
  <cp:revision>52</cp:revision>
  <dcterms:created xsi:type="dcterms:W3CDTF">2015-10-22T04:35:10Z</dcterms:created>
  <dcterms:modified xsi:type="dcterms:W3CDTF">2021-01-02T12:37:32Z</dcterms:modified>
</cp:coreProperties>
</file>