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69" r:id="rId3"/>
    <p:sldId id="270" r:id="rId4"/>
    <p:sldId id="272" r:id="rId5"/>
    <p:sldId id="274" r:id="rId6"/>
    <p:sldId id="275" r:id="rId7"/>
    <p:sldId id="276" r:id="rId8"/>
    <p:sldId id="277" r:id="rId9"/>
    <p:sldId id="278" r:id="rId10"/>
    <p:sldId id="282" r:id="rId11"/>
    <p:sldId id="283" r:id="rId12"/>
    <p:sldId id="284" r:id="rId13"/>
    <p:sldId id="285" r:id="rId14"/>
    <p:sldId id="286" r:id="rId15"/>
    <p:sldId id="279" r:id="rId16"/>
    <p:sldId id="280" r:id="rId17"/>
    <p:sldId id="281" r:id="rId18"/>
    <p:sldId id="273" r:id="rId19"/>
    <p:sldId id="287" r:id="rId20"/>
    <p:sldId id="288" r:id="rId21"/>
    <p:sldId id="289" r:id="rId22"/>
    <p:sldId id="290" r:id="rId23"/>
    <p:sldId id="291" r:id="rId24"/>
    <p:sldId id="292" r:id="rId25"/>
    <p:sldId id="293" r:id="rId26"/>
    <p:sldId id="294" r:id="rId27"/>
    <p:sldId id="26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B60819-0189-46CF-9C35-A3DC7AB7F4F6}" type="datetimeFigureOut">
              <a:rPr lang="hr-HR" smtClean="0"/>
              <a:pPr/>
              <a:t>1.3.2020.</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FEDB40-3BC0-433C-8955-C3F61C235C38}" type="slidenum">
              <a:rPr lang="hr-HR" smtClean="0"/>
              <a:pPr/>
              <a:t>‹#›</a:t>
            </a:fld>
            <a:endParaRPr lang="hr-HR"/>
          </a:p>
        </p:txBody>
      </p:sp>
    </p:spTree>
    <p:extLst>
      <p:ext uri="{BB962C8B-B14F-4D97-AF65-F5344CB8AC3E}">
        <p14:creationId xmlns:p14="http://schemas.microsoft.com/office/powerpoint/2010/main" val="362603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BE38C45-20A3-4604-8533-C93AF075A9CA}" type="datetime1">
              <a:rPr lang="en-US" smtClean="0"/>
              <a:pPr/>
              <a:t>3/1/2020</a:t>
            </a:fld>
            <a:endParaRPr lang="en-US"/>
          </a:p>
        </p:txBody>
      </p:sp>
      <p:sp>
        <p:nvSpPr>
          <p:cNvPr id="5" name="Footer Placeholder 4"/>
          <p:cNvSpPr>
            <a:spLocks noGrp="1"/>
          </p:cNvSpPr>
          <p:nvPr>
            <p:ph type="ftr" sz="quarter" idx="11"/>
          </p:nvPr>
        </p:nvSpPr>
        <p:spPr/>
        <p:txBody>
          <a:bodyPr/>
          <a:lstStyle/>
          <a:p>
            <a:r>
              <a:rPr lang="en-US"/>
              <a:t>Uvod u metode društvenih istraživanja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E3EC44-69CC-43B8-8730-5C7C7784639A}" type="datetime1">
              <a:rPr lang="en-US" smtClean="0"/>
              <a:pPr/>
              <a:t>3/1/2020</a:t>
            </a:fld>
            <a:endParaRPr lang="en-US"/>
          </a:p>
        </p:txBody>
      </p:sp>
      <p:sp>
        <p:nvSpPr>
          <p:cNvPr id="5" name="Footer Placeholder 4"/>
          <p:cNvSpPr>
            <a:spLocks noGrp="1"/>
          </p:cNvSpPr>
          <p:nvPr>
            <p:ph type="ftr" sz="quarter" idx="11"/>
          </p:nvPr>
        </p:nvSpPr>
        <p:spPr/>
        <p:txBody>
          <a:bodyPr/>
          <a:lstStyle/>
          <a:p>
            <a:r>
              <a:rPr lang="en-US"/>
              <a:t>Uvod u metode društvenih istraživanja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89604F-FFD9-44B0-B3E3-BF93E653D309}" type="datetime1">
              <a:rPr lang="en-US" smtClean="0"/>
              <a:pPr/>
              <a:t>3/1/2020</a:t>
            </a:fld>
            <a:endParaRPr lang="en-US"/>
          </a:p>
        </p:txBody>
      </p:sp>
      <p:sp>
        <p:nvSpPr>
          <p:cNvPr id="5" name="Footer Placeholder 4"/>
          <p:cNvSpPr>
            <a:spLocks noGrp="1"/>
          </p:cNvSpPr>
          <p:nvPr>
            <p:ph type="ftr" sz="quarter" idx="11"/>
          </p:nvPr>
        </p:nvSpPr>
        <p:spPr/>
        <p:txBody>
          <a:bodyPr/>
          <a:lstStyle/>
          <a:p>
            <a:r>
              <a:rPr lang="en-US"/>
              <a:t>Uvod u metode društvenih istraživanja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3ECFD1-1AC2-49FB-8E0D-DB559324464B}" type="datetime1">
              <a:rPr lang="en-US" smtClean="0"/>
              <a:pPr/>
              <a:t>3/1/2020</a:t>
            </a:fld>
            <a:endParaRPr lang="en-US"/>
          </a:p>
        </p:txBody>
      </p:sp>
      <p:sp>
        <p:nvSpPr>
          <p:cNvPr id="5" name="Footer Placeholder 4"/>
          <p:cNvSpPr>
            <a:spLocks noGrp="1"/>
          </p:cNvSpPr>
          <p:nvPr>
            <p:ph type="ftr" sz="quarter" idx="11"/>
          </p:nvPr>
        </p:nvSpPr>
        <p:spPr/>
        <p:txBody>
          <a:bodyPr/>
          <a:lstStyle/>
          <a:p>
            <a:r>
              <a:rPr lang="en-US"/>
              <a:t>Uvod u metode društvenih istraživanja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B844A5-C501-42E4-9A6A-AEFA540086EC}" type="datetime1">
              <a:rPr lang="en-US" smtClean="0"/>
              <a:pPr/>
              <a:t>3/1/2020</a:t>
            </a:fld>
            <a:endParaRPr lang="en-US"/>
          </a:p>
        </p:txBody>
      </p:sp>
      <p:sp>
        <p:nvSpPr>
          <p:cNvPr id="5" name="Footer Placeholder 4"/>
          <p:cNvSpPr>
            <a:spLocks noGrp="1"/>
          </p:cNvSpPr>
          <p:nvPr>
            <p:ph type="ftr" sz="quarter" idx="11"/>
          </p:nvPr>
        </p:nvSpPr>
        <p:spPr/>
        <p:txBody>
          <a:bodyPr/>
          <a:lstStyle/>
          <a:p>
            <a:r>
              <a:rPr lang="en-US"/>
              <a:t>Uvod u metode društvenih istraživanja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BD6A08-C13B-4F95-B75E-48B0F4FBE0F5}" type="datetime1">
              <a:rPr lang="en-US" smtClean="0"/>
              <a:pPr/>
              <a:t>3/1/2020</a:t>
            </a:fld>
            <a:endParaRPr lang="en-US"/>
          </a:p>
        </p:txBody>
      </p:sp>
      <p:sp>
        <p:nvSpPr>
          <p:cNvPr id="6" name="Footer Placeholder 5"/>
          <p:cNvSpPr>
            <a:spLocks noGrp="1"/>
          </p:cNvSpPr>
          <p:nvPr>
            <p:ph type="ftr" sz="quarter" idx="11"/>
          </p:nvPr>
        </p:nvSpPr>
        <p:spPr/>
        <p:txBody>
          <a:bodyPr/>
          <a:lstStyle/>
          <a:p>
            <a:r>
              <a:rPr lang="en-US"/>
              <a:t>Uvod u metode društvenih istraživanja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61574C-CAAF-4FFB-A426-D0C8F10CF691}" type="datetime1">
              <a:rPr lang="en-US" smtClean="0"/>
              <a:pPr/>
              <a:t>3/1/2020</a:t>
            </a:fld>
            <a:endParaRPr lang="en-US"/>
          </a:p>
        </p:txBody>
      </p:sp>
      <p:sp>
        <p:nvSpPr>
          <p:cNvPr id="8" name="Footer Placeholder 7"/>
          <p:cNvSpPr>
            <a:spLocks noGrp="1"/>
          </p:cNvSpPr>
          <p:nvPr>
            <p:ph type="ftr" sz="quarter" idx="11"/>
          </p:nvPr>
        </p:nvSpPr>
        <p:spPr/>
        <p:txBody>
          <a:bodyPr/>
          <a:lstStyle/>
          <a:p>
            <a:r>
              <a:rPr lang="en-US"/>
              <a:t>Uvod u metode društvenih istraživanja</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F799FA-C3D9-43D5-9053-9E0DE7640846}" type="datetime1">
              <a:rPr lang="en-US" smtClean="0"/>
              <a:pPr/>
              <a:t>3/1/2020</a:t>
            </a:fld>
            <a:endParaRPr lang="en-US"/>
          </a:p>
        </p:txBody>
      </p:sp>
      <p:sp>
        <p:nvSpPr>
          <p:cNvPr id="4" name="Footer Placeholder 3"/>
          <p:cNvSpPr>
            <a:spLocks noGrp="1"/>
          </p:cNvSpPr>
          <p:nvPr>
            <p:ph type="ftr" sz="quarter" idx="11"/>
          </p:nvPr>
        </p:nvSpPr>
        <p:spPr/>
        <p:txBody>
          <a:bodyPr/>
          <a:lstStyle/>
          <a:p>
            <a:r>
              <a:rPr lang="en-US"/>
              <a:t>Uvod u metode društvenih istraživanja</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77182-EBEA-4295-B5B6-79490362DE19}" type="datetime1">
              <a:rPr lang="en-US" smtClean="0"/>
              <a:pPr/>
              <a:t>3/1/2020</a:t>
            </a:fld>
            <a:endParaRPr lang="en-US"/>
          </a:p>
        </p:txBody>
      </p:sp>
      <p:sp>
        <p:nvSpPr>
          <p:cNvPr id="3" name="Footer Placeholder 2"/>
          <p:cNvSpPr>
            <a:spLocks noGrp="1"/>
          </p:cNvSpPr>
          <p:nvPr>
            <p:ph type="ftr" sz="quarter" idx="11"/>
          </p:nvPr>
        </p:nvSpPr>
        <p:spPr/>
        <p:txBody>
          <a:bodyPr/>
          <a:lstStyle/>
          <a:p>
            <a:r>
              <a:rPr lang="en-US"/>
              <a:t>Uvod u metode društvenih istraživanja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012E95-6D39-488D-9C4E-688EAC3E9A96}" type="datetime1">
              <a:rPr lang="en-US" smtClean="0"/>
              <a:pPr/>
              <a:t>3/1/2020</a:t>
            </a:fld>
            <a:endParaRPr lang="en-US"/>
          </a:p>
        </p:txBody>
      </p:sp>
      <p:sp>
        <p:nvSpPr>
          <p:cNvPr id="6" name="Footer Placeholder 5"/>
          <p:cNvSpPr>
            <a:spLocks noGrp="1"/>
          </p:cNvSpPr>
          <p:nvPr>
            <p:ph type="ftr" sz="quarter" idx="11"/>
          </p:nvPr>
        </p:nvSpPr>
        <p:spPr/>
        <p:txBody>
          <a:bodyPr/>
          <a:lstStyle/>
          <a:p>
            <a:r>
              <a:rPr lang="en-US"/>
              <a:t>Uvod u metode društvenih istraživanja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BFCAF7-2DE6-4D08-8A22-99E35BD239D4}" type="datetime1">
              <a:rPr lang="en-US" smtClean="0"/>
              <a:pPr/>
              <a:t>3/1/2020</a:t>
            </a:fld>
            <a:endParaRPr lang="en-US"/>
          </a:p>
        </p:txBody>
      </p:sp>
      <p:sp>
        <p:nvSpPr>
          <p:cNvPr id="6" name="Footer Placeholder 5"/>
          <p:cNvSpPr>
            <a:spLocks noGrp="1"/>
          </p:cNvSpPr>
          <p:nvPr>
            <p:ph type="ftr" sz="quarter" idx="11"/>
          </p:nvPr>
        </p:nvSpPr>
        <p:spPr/>
        <p:txBody>
          <a:bodyPr/>
          <a:lstStyle/>
          <a:p>
            <a:r>
              <a:rPr lang="en-US"/>
              <a:t>Uvod u metode društvenih istraživanja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1A38F-0B03-47ED-AFDF-1D0A374B3165}" type="datetime1">
              <a:rPr lang="en-US" smtClean="0"/>
              <a:pPr/>
              <a:t>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Uvod u metode društvenih istraživanja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6010"/>
            <a:ext cx="7772400" cy="1470025"/>
          </a:xfrm>
        </p:spPr>
        <p:txBody>
          <a:bodyPr>
            <a:normAutofit fontScale="90000"/>
          </a:bodyPr>
          <a:lstStyle/>
          <a:p>
            <a:br>
              <a:rPr lang="hr-HR" b="1" dirty="0">
                <a:solidFill>
                  <a:schemeClr val="tx2"/>
                </a:solidFill>
              </a:rPr>
            </a:br>
            <a:r>
              <a:rPr lang="hr-HR" b="1" dirty="0">
                <a:solidFill>
                  <a:srgbClr val="002060"/>
                </a:solidFill>
              </a:rPr>
              <a:t>Statistika u društvenim istraživanjima</a:t>
            </a:r>
            <a:br>
              <a:rPr lang="hr-HR" dirty="0">
                <a:ea typeface="Times New Roman"/>
                <a:cs typeface="Arial" panose="020B0604020202020204" pitchFamily="34" charset="0"/>
              </a:rPr>
            </a:br>
            <a:endParaRPr lang="hr-HR" b="1" dirty="0">
              <a:solidFill>
                <a:schemeClr val="tx2"/>
              </a:solidFill>
            </a:endParaRPr>
          </a:p>
        </p:txBody>
      </p:sp>
      <p:sp>
        <p:nvSpPr>
          <p:cNvPr id="3" name="Subtitle 2"/>
          <p:cNvSpPr>
            <a:spLocks noGrp="1"/>
          </p:cNvSpPr>
          <p:nvPr>
            <p:ph type="subTitle" idx="1"/>
          </p:nvPr>
        </p:nvSpPr>
        <p:spPr/>
        <p:txBody>
          <a:bodyPr/>
          <a:lstStyle/>
          <a:p>
            <a:r>
              <a:rPr lang="hr-HR" dirty="0">
                <a:solidFill>
                  <a:srgbClr val="002060"/>
                </a:solidFill>
              </a:rPr>
              <a:t>Akademska godina 2019./2020.</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5" name="Slika 4">
            <a:extLst>
              <a:ext uri="{FF2B5EF4-FFF2-40B4-BE49-F238E27FC236}">
                <a16:creationId xmlns:a16="http://schemas.microsoft.com/office/drawing/2014/main" id="{560172C5-AC92-4F1D-ADC2-0A50BC4098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228600"/>
            <a:ext cx="838200" cy="838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Aritmetička sredina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632311"/>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dirty="0">
                <a:solidFill>
                  <a:schemeClr val="tx2"/>
                </a:solidFill>
              </a:rPr>
              <a:t>  Vjerojatno najpoznatija mjere srednje vrijednosti</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 Suma svih rezultata / ukupan broj rezultata</a:t>
            </a: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r>
              <a:rPr lang="hr-HR" dirty="0">
                <a:solidFill>
                  <a:schemeClr val="tx2"/>
                </a:solidFill>
              </a:rPr>
              <a:t>Zadatak: </a:t>
            </a:r>
          </a:p>
          <a:p>
            <a:endParaRPr lang="hr-HR" dirty="0">
              <a:solidFill>
                <a:schemeClr val="tx2"/>
              </a:solidFill>
            </a:endParaRPr>
          </a:p>
          <a:p>
            <a:r>
              <a:rPr lang="hr-HR" dirty="0">
                <a:solidFill>
                  <a:schemeClr val="tx2"/>
                </a:solidFill>
              </a:rPr>
              <a:t>Izračunajte aritmetičku sredinu:</a:t>
            </a:r>
          </a:p>
          <a:p>
            <a:endParaRPr lang="hr-HR" dirty="0">
              <a:solidFill>
                <a:schemeClr val="tx2"/>
              </a:solidFill>
            </a:endParaRPr>
          </a:p>
          <a:p>
            <a:r>
              <a:rPr lang="hr-HR" dirty="0">
                <a:solidFill>
                  <a:schemeClr val="tx2"/>
                </a:solidFill>
              </a:rPr>
              <a:t>1,3,4,5,7,10,12,15,17,20,25</a:t>
            </a:r>
          </a:p>
          <a:p>
            <a:endParaRPr lang="hr-HR" dirty="0">
              <a:solidFill>
                <a:schemeClr val="tx2"/>
              </a:solidFill>
            </a:endParaRPr>
          </a:p>
          <a:p>
            <a:r>
              <a:rPr lang="hr-HR" dirty="0">
                <a:solidFill>
                  <a:schemeClr val="tx2"/>
                </a:solidFill>
              </a:rPr>
              <a:t>122/11=11,09</a:t>
            </a: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
        <p:nvSpPr>
          <p:cNvPr id="3" name="Rectangle 2"/>
          <p:cNvSpPr>
            <a:spLocks noChangeArrowheads="1"/>
          </p:cNvSpPr>
          <p:nvPr/>
        </p:nvSpPr>
        <p:spPr bwMode="auto">
          <a:xfrm>
            <a:off x="609600" y="263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4" name="Object 3"/>
          <p:cNvGraphicFramePr>
            <a:graphicFrameLocks noChangeAspect="1"/>
          </p:cNvGraphicFramePr>
          <p:nvPr/>
        </p:nvGraphicFramePr>
        <p:xfrm>
          <a:off x="609600" y="2639250"/>
          <a:ext cx="951411" cy="811871"/>
        </p:xfrm>
        <a:graphic>
          <a:graphicData uri="http://schemas.openxmlformats.org/presentationml/2006/ole">
            <mc:AlternateContent xmlns:mc="http://schemas.openxmlformats.org/markup-compatibility/2006">
              <mc:Choice xmlns:v="urn:schemas-microsoft-com:vml" Requires="v">
                <p:oleObj spid="_x0000_s1036" name="Equation" r:id="rId3" imgW="710891" imgH="609336" progId="Equation.3">
                  <p:embed/>
                </p:oleObj>
              </mc:Choice>
              <mc:Fallback>
                <p:oleObj name="Equation" r:id="rId3" imgW="710891" imgH="609336" progId="Equation.3">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639250"/>
                        <a:ext cx="951411" cy="811871"/>
                      </a:xfrm>
                      <a:prstGeom prst="rect">
                        <a:avLst/>
                      </a:prstGeom>
                      <a:noFill/>
                    </p:spPr>
                  </p:pic>
                </p:oleObj>
              </mc:Fallback>
            </mc:AlternateContent>
          </a:graphicData>
        </a:graphic>
      </p:graphicFrame>
    </p:spTree>
    <p:extLst>
      <p:ext uri="{BB962C8B-B14F-4D97-AF65-F5344CB8AC3E}">
        <p14:creationId xmlns:p14="http://schemas.microsoft.com/office/powerpoint/2010/main" val="2131533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Aritmetička sredina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6186309"/>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r>
              <a:rPr lang="hr-HR" dirty="0">
                <a:solidFill>
                  <a:schemeClr val="tx2"/>
                </a:solidFill>
              </a:rPr>
              <a:t>Uvjeti za korištenje aritmetičke sredine:</a:t>
            </a:r>
          </a:p>
          <a:p>
            <a:r>
              <a:rPr lang="hr-HR" dirty="0">
                <a:solidFill>
                  <a:schemeClr val="tx2"/>
                </a:solidFill>
              </a:rPr>
              <a:t>  </a:t>
            </a:r>
          </a:p>
          <a:p>
            <a:pPr marL="342900" indent="-342900">
              <a:buAutoNum type="arabicParenR"/>
            </a:pPr>
            <a:r>
              <a:rPr lang="hr-HR" dirty="0">
                <a:solidFill>
                  <a:schemeClr val="tx2"/>
                </a:solidFill>
              </a:rPr>
              <a:t>Rezultati moraju biti prave mjerne vrijednosti =&gt; intervalna ili omjerna skala mjerenja</a:t>
            </a:r>
          </a:p>
          <a:p>
            <a:pPr marL="342900" indent="-342900">
              <a:buAutoNum type="arabicParenR"/>
            </a:pPr>
            <a:endParaRPr lang="hr-HR" dirty="0">
              <a:solidFill>
                <a:schemeClr val="tx2"/>
              </a:solidFill>
            </a:endParaRPr>
          </a:p>
          <a:p>
            <a:pPr marL="342900" indent="-342900">
              <a:buAutoNum type="arabicParenR"/>
            </a:pPr>
            <a:r>
              <a:rPr lang="hr-HR" dirty="0">
                <a:solidFill>
                  <a:schemeClr val="tx2"/>
                </a:solidFill>
              </a:rPr>
              <a:t>Svi rezultati moraju biti rezultat istovrsnog mjerenja =&gt; dobiveni u jednakim uvjetima mjerenja</a:t>
            </a:r>
          </a:p>
          <a:p>
            <a:pPr marL="342900" indent="-342900">
              <a:buAutoNum type="arabicParenR"/>
            </a:pPr>
            <a:endParaRPr lang="hr-HR" dirty="0">
              <a:solidFill>
                <a:schemeClr val="tx2"/>
              </a:solidFill>
            </a:endParaRPr>
          </a:p>
          <a:p>
            <a:pPr marL="342900" indent="-342900">
              <a:buAutoNum type="arabicParenR"/>
            </a:pPr>
            <a:r>
              <a:rPr lang="hr-HR" dirty="0">
                <a:solidFill>
                  <a:schemeClr val="tx2"/>
                </a:solidFill>
              </a:rPr>
              <a:t>Treba biti dovoljan broj rezultata =&gt; barem 30</a:t>
            </a:r>
          </a:p>
          <a:p>
            <a:pPr marL="342900" indent="-342900">
              <a:buAutoNum type="arabicParenR"/>
            </a:pPr>
            <a:endParaRPr lang="hr-HR" dirty="0">
              <a:solidFill>
                <a:schemeClr val="tx2"/>
              </a:solidFill>
            </a:endParaRPr>
          </a:p>
          <a:p>
            <a:pPr marL="342900" indent="-342900">
              <a:buAutoNum type="arabicParenR"/>
            </a:pPr>
            <a:endParaRPr lang="hr-HR" dirty="0">
              <a:solidFill>
                <a:schemeClr val="tx2"/>
              </a:solidFill>
            </a:endParaRPr>
          </a:p>
          <a:p>
            <a:pPr marL="342900" indent="-342900">
              <a:buAutoNum type="arabicParenR"/>
            </a:pPr>
            <a:r>
              <a:rPr lang="hr-HR" dirty="0">
                <a:solidFill>
                  <a:schemeClr val="tx2"/>
                </a:solidFill>
              </a:rPr>
              <a:t>Distribucija rezultata mora biti normalna =&gt; simetrična</a:t>
            </a:r>
          </a:p>
          <a:p>
            <a:endParaRPr lang="hr-HR" dirty="0">
              <a:solidFill>
                <a:schemeClr val="tx2"/>
              </a:solidFill>
            </a:endParaRPr>
          </a:p>
          <a:p>
            <a:pPr marL="342900" indent="-342900">
              <a:buAutoNum type="arabicParenR"/>
            </a:pPr>
            <a:endParaRPr lang="hr-HR" dirty="0">
              <a:solidFill>
                <a:schemeClr val="tx2"/>
              </a:solidFill>
            </a:endParaRPr>
          </a:p>
          <a:p>
            <a:pPr marL="342900" indent="-342900">
              <a:buAutoNum type="arabicParenR"/>
            </a:pPr>
            <a:endParaRPr lang="hr-HR" dirty="0">
              <a:solidFill>
                <a:schemeClr val="tx2"/>
              </a:solidFill>
            </a:endParaRPr>
          </a:p>
          <a:p>
            <a:endParaRPr lang="hr-HR" dirty="0">
              <a:solidFill>
                <a:schemeClr val="tx2"/>
              </a:solidFill>
            </a:endParaRPr>
          </a:p>
          <a:p>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
        <p:nvSpPr>
          <p:cNvPr id="3" name="Rectangle 2"/>
          <p:cNvSpPr>
            <a:spLocks noChangeArrowheads="1"/>
          </p:cNvSpPr>
          <p:nvPr/>
        </p:nvSpPr>
        <p:spPr bwMode="auto">
          <a:xfrm>
            <a:off x="609600" y="263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Tree>
    <p:extLst>
      <p:ext uri="{BB962C8B-B14F-4D97-AF65-F5344CB8AC3E}">
        <p14:creationId xmlns:p14="http://schemas.microsoft.com/office/powerpoint/2010/main" val="157605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Zajednička aritmetička sredina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23215" y="823096"/>
            <a:ext cx="8001000" cy="5909310"/>
          </a:xfrm>
          <a:prstGeom prst="rect">
            <a:avLst/>
          </a:prstGeom>
          <a:noFill/>
        </p:spPr>
        <p:txBody>
          <a:bodyPr wrap="square" rtlCol="0">
            <a:spAutoFit/>
          </a:bodyPr>
          <a:lstStyle/>
          <a:p>
            <a:endParaRPr lang="hr-HR" dirty="0">
              <a:solidFill>
                <a:schemeClr val="tx2"/>
              </a:solidFill>
            </a:endParaRPr>
          </a:p>
          <a:p>
            <a:r>
              <a:rPr lang="hr-HR" dirty="0">
                <a:solidFill>
                  <a:schemeClr val="tx2"/>
                </a:solidFill>
              </a:rPr>
              <a:t>Ukoliko neku pojavu mjerimo više puta ponekad se javlja potreba da dobijemo zajedničku vrijednost svih mjerenja.</a:t>
            </a:r>
          </a:p>
          <a:p>
            <a:endParaRPr lang="hr-HR" dirty="0">
              <a:solidFill>
                <a:schemeClr val="tx2"/>
              </a:solidFill>
            </a:endParaRPr>
          </a:p>
          <a:p>
            <a:r>
              <a:rPr lang="hr-HR" dirty="0">
                <a:solidFill>
                  <a:schemeClr val="tx2"/>
                </a:solidFill>
              </a:rPr>
              <a:t>Npr. bruto društveni proizvod po glavi stanovnika u posljednjih pet godina je:</a:t>
            </a:r>
          </a:p>
          <a:p>
            <a:endParaRPr lang="hr-HR" dirty="0">
              <a:solidFill>
                <a:schemeClr val="tx2"/>
              </a:solidFill>
            </a:endParaRPr>
          </a:p>
          <a:p>
            <a:r>
              <a:rPr lang="hr-HR" dirty="0">
                <a:solidFill>
                  <a:schemeClr val="tx2"/>
                </a:solidFill>
              </a:rPr>
              <a:t>2011. = 10.000 $</a:t>
            </a:r>
          </a:p>
          <a:p>
            <a:r>
              <a:rPr lang="hr-HR" dirty="0">
                <a:solidFill>
                  <a:schemeClr val="tx2"/>
                </a:solidFill>
              </a:rPr>
              <a:t>2012. = 10.500 $</a:t>
            </a:r>
          </a:p>
          <a:p>
            <a:r>
              <a:rPr lang="hr-HR" dirty="0">
                <a:solidFill>
                  <a:schemeClr val="tx2"/>
                </a:solidFill>
              </a:rPr>
              <a:t>2013. = 11.000 $</a:t>
            </a:r>
          </a:p>
          <a:p>
            <a:r>
              <a:rPr lang="hr-HR" dirty="0">
                <a:solidFill>
                  <a:schemeClr val="tx2"/>
                </a:solidFill>
              </a:rPr>
              <a:t>2014. = 12.000 $</a:t>
            </a:r>
          </a:p>
          <a:p>
            <a:r>
              <a:rPr lang="hr-HR" dirty="0">
                <a:solidFill>
                  <a:schemeClr val="tx2"/>
                </a:solidFill>
              </a:rPr>
              <a:t>2015. = 10.000 $</a:t>
            </a:r>
          </a:p>
          <a:p>
            <a:endParaRPr lang="hr-HR" dirty="0">
              <a:solidFill>
                <a:schemeClr val="tx2"/>
              </a:solidFill>
            </a:endParaRPr>
          </a:p>
          <a:p>
            <a:r>
              <a:rPr lang="hr-HR" dirty="0">
                <a:solidFill>
                  <a:schemeClr val="tx2"/>
                </a:solidFill>
              </a:rPr>
              <a:t>Koliki je prosječni BDP u posljednjih pet godina = 10.700$</a:t>
            </a:r>
          </a:p>
          <a:p>
            <a:endParaRPr lang="hr-HR" dirty="0">
              <a:solidFill>
                <a:schemeClr val="tx2"/>
              </a:solidFill>
            </a:endParaRPr>
          </a:p>
          <a:p>
            <a:r>
              <a:rPr lang="hr-HR" dirty="0">
                <a:solidFill>
                  <a:schemeClr val="tx2"/>
                </a:solidFill>
              </a:rPr>
              <a:t>Problem se javlja ako sve aritmetičke sredine nisu izračunate iz jednakog broja rezultata!</a:t>
            </a:r>
          </a:p>
          <a:p>
            <a:endParaRPr lang="hr-HR" dirty="0">
              <a:solidFill>
                <a:schemeClr val="tx2"/>
              </a:solidFill>
            </a:endParaRPr>
          </a:p>
          <a:p>
            <a:r>
              <a:rPr lang="hr-HR" dirty="0">
                <a:solidFill>
                  <a:schemeClr val="tx2"/>
                </a:solidFill>
              </a:rPr>
              <a:t>U tom slučaju njihov zbroj ne smijemo podijeliti s njihovim brojem =&gt; umanjujemo važnost većih grupa</a:t>
            </a:r>
          </a:p>
          <a:p>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
        <p:nvSpPr>
          <p:cNvPr id="3" name="Rectangle 2"/>
          <p:cNvSpPr>
            <a:spLocks noChangeArrowheads="1"/>
          </p:cNvSpPr>
          <p:nvPr/>
        </p:nvSpPr>
        <p:spPr bwMode="auto">
          <a:xfrm>
            <a:off x="609600" y="263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Tree>
    <p:extLst>
      <p:ext uri="{BB962C8B-B14F-4D97-AF65-F5344CB8AC3E}">
        <p14:creationId xmlns:p14="http://schemas.microsoft.com/office/powerpoint/2010/main" val="469035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Zajednička aritmetička sredina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473891" y="990600"/>
            <a:ext cx="8001000" cy="5355312"/>
          </a:xfrm>
          <a:prstGeom prst="rect">
            <a:avLst/>
          </a:prstGeom>
          <a:noFill/>
        </p:spPr>
        <p:txBody>
          <a:bodyPr wrap="square" rtlCol="0">
            <a:spAutoFit/>
          </a:bodyPr>
          <a:lstStyle/>
          <a:p>
            <a:r>
              <a:rPr lang="hr-HR" dirty="0">
                <a:solidFill>
                  <a:schemeClr val="tx2"/>
                </a:solidFill>
              </a:rPr>
              <a:t>Ukoliko želimo izračunati zajedničku aritmetičku sredinu aritmetičkih sredina dobivenih iz različitog broja rezultata moramo koristiti sljedeću formulu =&gt;</a:t>
            </a:r>
          </a:p>
          <a:p>
            <a:endParaRPr lang="hr-HR" dirty="0">
              <a:solidFill>
                <a:schemeClr val="tx2"/>
              </a:solidFill>
            </a:endParaRPr>
          </a:p>
          <a:p>
            <a:r>
              <a:rPr lang="hr-HR" dirty="0">
                <a:solidFill>
                  <a:schemeClr val="tx2"/>
                </a:solidFill>
              </a:rPr>
              <a:t>M1 x N1+M2 x N2+M3 x N3 + …..Mn x </a:t>
            </a:r>
            <a:r>
              <a:rPr lang="hr-HR" dirty="0" err="1">
                <a:solidFill>
                  <a:schemeClr val="tx2"/>
                </a:solidFill>
              </a:rPr>
              <a:t>Nn</a:t>
            </a:r>
            <a:r>
              <a:rPr lang="hr-HR" dirty="0">
                <a:solidFill>
                  <a:schemeClr val="tx2"/>
                </a:solidFill>
              </a:rPr>
              <a:t> / N1+N2+ …. </a:t>
            </a:r>
            <a:r>
              <a:rPr lang="hr-HR" dirty="0" err="1">
                <a:solidFill>
                  <a:schemeClr val="tx2"/>
                </a:solidFill>
              </a:rPr>
              <a:t>Nn</a:t>
            </a:r>
            <a:endParaRPr lang="hr-HR" dirty="0">
              <a:solidFill>
                <a:schemeClr val="tx2"/>
              </a:solidFill>
            </a:endParaRPr>
          </a:p>
          <a:p>
            <a:endParaRPr lang="hr-HR" dirty="0">
              <a:solidFill>
                <a:schemeClr val="tx2"/>
              </a:solidFill>
            </a:endParaRPr>
          </a:p>
          <a:p>
            <a:r>
              <a:rPr lang="hr-HR" dirty="0">
                <a:solidFill>
                  <a:schemeClr val="tx2"/>
                </a:solidFill>
              </a:rPr>
              <a:t>Npr. </a:t>
            </a:r>
          </a:p>
          <a:p>
            <a:pPr marL="342900" indent="-342900">
              <a:buAutoNum type="arabicPeriod"/>
            </a:pPr>
            <a:r>
              <a:rPr lang="hr-HR" dirty="0">
                <a:solidFill>
                  <a:schemeClr val="tx2"/>
                </a:solidFill>
              </a:rPr>
              <a:t>mjerenje =&gt; N=20, M=30</a:t>
            </a:r>
          </a:p>
          <a:p>
            <a:pPr marL="342900" indent="-342900">
              <a:buAutoNum type="arabicPeriod"/>
            </a:pPr>
            <a:r>
              <a:rPr lang="hr-HR" dirty="0">
                <a:solidFill>
                  <a:schemeClr val="tx2"/>
                </a:solidFill>
              </a:rPr>
              <a:t>mjerenje =&gt; N=30, M=27</a:t>
            </a:r>
          </a:p>
          <a:p>
            <a:pPr marL="342900" indent="-342900">
              <a:buAutoNum type="arabicPeriod"/>
            </a:pPr>
            <a:r>
              <a:rPr lang="hr-HR" dirty="0">
                <a:solidFill>
                  <a:schemeClr val="tx2"/>
                </a:solidFill>
              </a:rPr>
              <a:t>mjerenje =&gt; N=50, M=15</a:t>
            </a:r>
          </a:p>
          <a:p>
            <a:pPr marL="342900" indent="-342900">
              <a:buAutoNum type="arabicPeriod"/>
            </a:pPr>
            <a:endParaRPr lang="hr-HR" dirty="0">
              <a:solidFill>
                <a:schemeClr val="tx2"/>
              </a:solidFill>
            </a:endParaRPr>
          </a:p>
          <a:p>
            <a:r>
              <a:rPr lang="hr-HR" dirty="0">
                <a:solidFill>
                  <a:schemeClr val="tx2"/>
                </a:solidFill>
              </a:rPr>
              <a:t>Zajednička aritmetička sredina je:</a:t>
            </a:r>
          </a:p>
          <a:p>
            <a:pPr marL="285750" indent="-285750">
              <a:buFont typeface="Symbol" panose="05050102010706020507" pitchFamily="18" charset="2"/>
              <a:buChar char="Þ"/>
            </a:pPr>
            <a:r>
              <a:rPr lang="hr-HR" dirty="0">
                <a:solidFill>
                  <a:schemeClr val="tx2"/>
                </a:solidFill>
              </a:rPr>
              <a:t>20x30+30x27+50x15/30+27+15 </a:t>
            </a:r>
          </a:p>
          <a:p>
            <a:pPr marL="285750" indent="-285750">
              <a:buFont typeface="Symbol" panose="05050102010706020507" pitchFamily="18" charset="2"/>
              <a:buChar char="Þ"/>
            </a:pPr>
            <a:r>
              <a:rPr lang="hr-HR" dirty="0">
                <a:solidFill>
                  <a:schemeClr val="tx2"/>
                </a:solidFill>
              </a:rPr>
              <a:t>600+810+750/72</a:t>
            </a:r>
          </a:p>
          <a:p>
            <a:pPr marL="285750" indent="-285750">
              <a:buFont typeface="Symbol" panose="05050102010706020507" pitchFamily="18" charset="2"/>
              <a:buChar char="Þ"/>
            </a:pPr>
            <a:r>
              <a:rPr lang="hr-HR" dirty="0">
                <a:solidFill>
                  <a:schemeClr val="tx2"/>
                </a:solidFill>
              </a:rPr>
              <a:t>2160/72</a:t>
            </a:r>
          </a:p>
          <a:p>
            <a:pPr marL="285750" indent="-285750">
              <a:buFont typeface="Symbol" panose="05050102010706020507" pitchFamily="18" charset="2"/>
              <a:buChar char="Þ"/>
            </a:pPr>
            <a:r>
              <a:rPr lang="hr-HR" dirty="0">
                <a:solidFill>
                  <a:schemeClr val="tx2"/>
                </a:solidFill>
              </a:rPr>
              <a:t>30</a:t>
            </a:r>
          </a:p>
          <a:p>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
        <p:nvSpPr>
          <p:cNvPr id="3" name="Rectangle 2"/>
          <p:cNvSpPr>
            <a:spLocks noChangeArrowheads="1"/>
          </p:cNvSpPr>
          <p:nvPr/>
        </p:nvSpPr>
        <p:spPr bwMode="auto">
          <a:xfrm>
            <a:off x="609600" y="263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Tree>
    <p:extLst>
      <p:ext uri="{BB962C8B-B14F-4D97-AF65-F5344CB8AC3E}">
        <p14:creationId xmlns:p14="http://schemas.microsoft.com/office/powerpoint/2010/main" val="460818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663" y="265026"/>
            <a:ext cx="7772400" cy="685799"/>
          </a:xfrm>
        </p:spPr>
        <p:txBody>
          <a:bodyPr>
            <a:normAutofit fontScale="90000"/>
          </a:bodyPr>
          <a:lstStyle/>
          <a:p>
            <a:r>
              <a:rPr lang="hr-HR" dirty="0">
                <a:solidFill>
                  <a:schemeClr val="tx2"/>
                </a:solidFill>
              </a:rPr>
              <a:t>Aritmetička sredina grupiranih rezultata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457200" y="1219200"/>
            <a:ext cx="8001000" cy="5355312"/>
          </a:xfrm>
          <a:prstGeom prst="rect">
            <a:avLst/>
          </a:prstGeom>
          <a:noFill/>
        </p:spPr>
        <p:txBody>
          <a:bodyPr wrap="square" rtlCol="0">
            <a:spAutoFit/>
          </a:bodyPr>
          <a:lstStyle/>
          <a:p>
            <a:r>
              <a:rPr lang="hr-HR" dirty="0">
                <a:solidFill>
                  <a:schemeClr val="tx2"/>
                </a:solidFill>
              </a:rPr>
              <a:t>Ukoliko želimo izračunati aritmetičku sredinu rezultata grupiranih u razrede koristimo sljedeću formulu:</a:t>
            </a:r>
          </a:p>
          <a:p>
            <a:endParaRPr lang="hr-HR" dirty="0">
              <a:solidFill>
                <a:schemeClr val="tx2"/>
              </a:solidFill>
            </a:endParaRPr>
          </a:p>
          <a:p>
            <a:r>
              <a:rPr lang="hr-HR" dirty="0">
                <a:solidFill>
                  <a:schemeClr val="tx2"/>
                </a:solidFill>
              </a:rPr>
              <a:t>M=</a:t>
            </a:r>
            <a:r>
              <a:rPr lang="el-GR" dirty="0">
                <a:solidFill>
                  <a:schemeClr val="tx2"/>
                </a:solidFill>
                <a:latin typeface="Cambria Math" panose="02040503050406030204" pitchFamily="18" charset="0"/>
                <a:ea typeface="Cambria Math" panose="02040503050406030204" pitchFamily="18" charset="0"/>
              </a:rPr>
              <a:t>Σ</a:t>
            </a:r>
            <a:r>
              <a:rPr lang="hr-HR" dirty="0">
                <a:solidFill>
                  <a:schemeClr val="tx2"/>
                </a:solidFill>
                <a:latin typeface="Cambria Math" panose="02040503050406030204" pitchFamily="18" charset="0"/>
                <a:ea typeface="Cambria Math" panose="02040503050406030204" pitchFamily="18" charset="0"/>
              </a:rPr>
              <a:t>(</a:t>
            </a:r>
            <a:r>
              <a:rPr lang="hr-HR" dirty="0" err="1">
                <a:solidFill>
                  <a:schemeClr val="tx2"/>
                </a:solidFill>
                <a:latin typeface="Cambria Math" panose="02040503050406030204" pitchFamily="18" charset="0"/>
                <a:ea typeface="Cambria Math" panose="02040503050406030204" pitchFamily="18" charset="0"/>
              </a:rPr>
              <a:t>mxf</a:t>
            </a:r>
            <a:r>
              <a:rPr lang="hr-HR" dirty="0">
                <a:solidFill>
                  <a:schemeClr val="tx2"/>
                </a:solidFill>
                <a:latin typeface="Cambria Math" panose="02040503050406030204" pitchFamily="18" charset="0"/>
                <a:ea typeface="Cambria Math" panose="02040503050406030204" pitchFamily="18" charset="0"/>
              </a:rPr>
              <a:t>)/N</a:t>
            </a:r>
          </a:p>
          <a:p>
            <a:r>
              <a:rPr lang="hr-HR" dirty="0">
                <a:solidFill>
                  <a:schemeClr val="tx2"/>
                </a:solidFill>
                <a:latin typeface="Cambria Math" panose="02040503050406030204" pitchFamily="18" charset="0"/>
                <a:ea typeface="Cambria Math" panose="02040503050406030204" pitchFamily="18" charset="0"/>
              </a:rPr>
              <a:t>m=&gt; sredina razreda</a:t>
            </a:r>
          </a:p>
          <a:p>
            <a:r>
              <a:rPr lang="hr-HR" dirty="0">
                <a:solidFill>
                  <a:schemeClr val="tx2"/>
                </a:solidFill>
                <a:latin typeface="Cambria Math" panose="02040503050406030204" pitchFamily="18" charset="0"/>
                <a:ea typeface="Cambria Math" panose="02040503050406030204" pitchFamily="18" charset="0"/>
              </a:rPr>
              <a:t>f=&gt; broj članova u razredu =&gt; frekvencija</a:t>
            </a: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endParaRPr lang="hr-HR" dirty="0">
              <a:solidFill>
                <a:schemeClr val="tx2"/>
              </a:solidFill>
              <a:latin typeface="Cambria Math" panose="02040503050406030204" pitchFamily="18" charset="0"/>
              <a:ea typeface="Cambria Math" panose="02040503050406030204" pitchFamily="18" charset="0"/>
            </a:endParaRPr>
          </a:p>
          <a:p>
            <a:r>
              <a:rPr lang="hr-HR" dirty="0">
                <a:solidFill>
                  <a:schemeClr val="tx2"/>
                </a:solidFill>
                <a:latin typeface="Cambria Math" panose="02040503050406030204" pitchFamily="18" charset="0"/>
                <a:ea typeface="Cambria Math" panose="02040503050406030204" pitchFamily="18" charset="0"/>
              </a:rPr>
              <a:t>M= (14,5*5) +  (24,5*7) + (34,5*9)/21 = 26,4</a:t>
            </a: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
        <p:nvSpPr>
          <p:cNvPr id="3" name="Rectangle 2"/>
          <p:cNvSpPr>
            <a:spLocks noChangeArrowheads="1"/>
          </p:cNvSpPr>
          <p:nvPr/>
        </p:nvSpPr>
        <p:spPr bwMode="auto">
          <a:xfrm>
            <a:off x="609600" y="263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4" name="Table 3"/>
          <p:cNvGraphicFramePr>
            <a:graphicFrameLocks noGrp="1"/>
          </p:cNvGraphicFramePr>
          <p:nvPr/>
        </p:nvGraphicFramePr>
        <p:xfrm>
          <a:off x="574766" y="3335318"/>
          <a:ext cx="4759233" cy="1828800"/>
        </p:xfrm>
        <a:graphic>
          <a:graphicData uri="http://schemas.openxmlformats.org/drawingml/2006/table">
            <a:tbl>
              <a:tblPr firstRow="1" bandRow="1">
                <a:tableStyleId>{5C22544A-7EE6-4342-B048-85BDC9FD1C3A}</a:tableStyleId>
              </a:tblPr>
              <a:tblGrid>
                <a:gridCol w="1586411">
                  <a:extLst>
                    <a:ext uri="{9D8B030D-6E8A-4147-A177-3AD203B41FA5}">
                      <a16:colId xmlns:a16="http://schemas.microsoft.com/office/drawing/2014/main" val="20000"/>
                    </a:ext>
                  </a:extLst>
                </a:gridCol>
                <a:gridCol w="1586411">
                  <a:extLst>
                    <a:ext uri="{9D8B030D-6E8A-4147-A177-3AD203B41FA5}">
                      <a16:colId xmlns:a16="http://schemas.microsoft.com/office/drawing/2014/main" val="20001"/>
                    </a:ext>
                  </a:extLst>
                </a:gridCol>
                <a:gridCol w="1586411">
                  <a:extLst>
                    <a:ext uri="{9D8B030D-6E8A-4147-A177-3AD203B41FA5}">
                      <a16:colId xmlns:a16="http://schemas.microsoft.com/office/drawing/2014/main" val="20002"/>
                    </a:ext>
                  </a:extLst>
                </a:gridCol>
              </a:tblGrid>
              <a:tr h="354016">
                <a:tc>
                  <a:txBody>
                    <a:bodyPr/>
                    <a:lstStyle/>
                    <a:p>
                      <a:pPr algn="ctr"/>
                      <a:r>
                        <a:rPr lang="hr-HR" dirty="0"/>
                        <a:t>Razred</a:t>
                      </a:r>
                    </a:p>
                  </a:txBody>
                  <a:tcPr/>
                </a:tc>
                <a:tc>
                  <a:txBody>
                    <a:bodyPr/>
                    <a:lstStyle/>
                    <a:p>
                      <a:pPr algn="ctr"/>
                      <a:r>
                        <a:rPr lang="hr-HR" dirty="0"/>
                        <a:t>f</a:t>
                      </a:r>
                    </a:p>
                  </a:txBody>
                  <a:tcPr/>
                </a:tc>
                <a:tc>
                  <a:txBody>
                    <a:bodyPr/>
                    <a:lstStyle/>
                    <a:p>
                      <a:pPr algn="ctr"/>
                      <a:r>
                        <a:rPr lang="hr-HR" dirty="0"/>
                        <a:t>m</a:t>
                      </a:r>
                    </a:p>
                  </a:txBody>
                  <a:tcPr/>
                </a:tc>
                <a:extLst>
                  <a:ext uri="{0D108BD9-81ED-4DB2-BD59-A6C34878D82A}">
                    <a16:rowId xmlns:a16="http://schemas.microsoft.com/office/drawing/2014/main" val="10000"/>
                  </a:ext>
                </a:extLst>
              </a:tr>
              <a:tr h="354016">
                <a:tc>
                  <a:txBody>
                    <a:bodyPr/>
                    <a:lstStyle/>
                    <a:p>
                      <a:pPr algn="ctr"/>
                      <a:r>
                        <a:rPr lang="hr-HR" dirty="0"/>
                        <a:t>10-19</a:t>
                      </a:r>
                    </a:p>
                  </a:txBody>
                  <a:tcPr/>
                </a:tc>
                <a:tc>
                  <a:txBody>
                    <a:bodyPr/>
                    <a:lstStyle/>
                    <a:p>
                      <a:pPr algn="ctr"/>
                      <a:r>
                        <a:rPr lang="hr-HR" dirty="0"/>
                        <a:t>5</a:t>
                      </a:r>
                    </a:p>
                  </a:txBody>
                  <a:tcPr/>
                </a:tc>
                <a:tc>
                  <a:txBody>
                    <a:bodyPr/>
                    <a:lstStyle/>
                    <a:p>
                      <a:pPr algn="ctr"/>
                      <a:r>
                        <a:rPr lang="hr-HR" dirty="0"/>
                        <a:t>72,5</a:t>
                      </a:r>
                    </a:p>
                  </a:txBody>
                  <a:tcPr/>
                </a:tc>
                <a:extLst>
                  <a:ext uri="{0D108BD9-81ED-4DB2-BD59-A6C34878D82A}">
                    <a16:rowId xmlns:a16="http://schemas.microsoft.com/office/drawing/2014/main" val="10001"/>
                  </a:ext>
                </a:extLst>
              </a:tr>
              <a:tr h="354016">
                <a:tc>
                  <a:txBody>
                    <a:bodyPr/>
                    <a:lstStyle/>
                    <a:p>
                      <a:pPr algn="ctr"/>
                      <a:r>
                        <a:rPr lang="hr-HR" dirty="0"/>
                        <a:t>20-29</a:t>
                      </a:r>
                    </a:p>
                  </a:txBody>
                  <a:tcPr/>
                </a:tc>
                <a:tc>
                  <a:txBody>
                    <a:bodyPr/>
                    <a:lstStyle/>
                    <a:p>
                      <a:pPr algn="ctr"/>
                      <a:r>
                        <a:rPr lang="hr-HR" dirty="0"/>
                        <a:t>7</a:t>
                      </a:r>
                    </a:p>
                  </a:txBody>
                  <a:tcPr/>
                </a:tc>
                <a:tc>
                  <a:txBody>
                    <a:bodyPr/>
                    <a:lstStyle/>
                    <a:p>
                      <a:pPr algn="ctr"/>
                      <a:r>
                        <a:rPr lang="hr-HR" dirty="0"/>
                        <a:t>171,5</a:t>
                      </a:r>
                    </a:p>
                  </a:txBody>
                  <a:tcPr/>
                </a:tc>
                <a:extLst>
                  <a:ext uri="{0D108BD9-81ED-4DB2-BD59-A6C34878D82A}">
                    <a16:rowId xmlns:a16="http://schemas.microsoft.com/office/drawing/2014/main" val="10002"/>
                  </a:ext>
                </a:extLst>
              </a:tr>
              <a:tr h="354016">
                <a:tc>
                  <a:txBody>
                    <a:bodyPr/>
                    <a:lstStyle/>
                    <a:p>
                      <a:pPr algn="ctr"/>
                      <a:r>
                        <a:rPr lang="hr-HR" dirty="0"/>
                        <a:t>30-39</a:t>
                      </a:r>
                    </a:p>
                  </a:txBody>
                  <a:tcPr/>
                </a:tc>
                <a:tc>
                  <a:txBody>
                    <a:bodyPr/>
                    <a:lstStyle/>
                    <a:p>
                      <a:pPr algn="ctr"/>
                      <a:r>
                        <a:rPr lang="hr-HR" dirty="0"/>
                        <a:t>9</a:t>
                      </a:r>
                    </a:p>
                  </a:txBody>
                  <a:tcPr/>
                </a:tc>
                <a:tc>
                  <a:txBody>
                    <a:bodyPr/>
                    <a:lstStyle/>
                    <a:p>
                      <a:pPr algn="ctr"/>
                      <a:r>
                        <a:rPr lang="hr-HR" dirty="0"/>
                        <a:t>310,5</a:t>
                      </a:r>
                    </a:p>
                  </a:txBody>
                  <a:tcPr/>
                </a:tc>
                <a:extLst>
                  <a:ext uri="{0D108BD9-81ED-4DB2-BD59-A6C34878D82A}">
                    <a16:rowId xmlns:a16="http://schemas.microsoft.com/office/drawing/2014/main" val="10003"/>
                  </a:ext>
                </a:extLst>
              </a:tr>
              <a:tr h="354016">
                <a:tc>
                  <a:txBody>
                    <a:bodyPr/>
                    <a:lstStyle/>
                    <a:p>
                      <a:pPr algn="ctr"/>
                      <a:r>
                        <a:rPr lang="hr-HR" dirty="0"/>
                        <a:t>Ukupno</a:t>
                      </a:r>
                    </a:p>
                  </a:txBody>
                  <a:tcPr/>
                </a:tc>
                <a:tc>
                  <a:txBody>
                    <a:bodyPr/>
                    <a:lstStyle/>
                    <a:p>
                      <a:pPr algn="ctr"/>
                      <a:r>
                        <a:rPr lang="hr-HR" dirty="0"/>
                        <a:t>21</a:t>
                      </a:r>
                    </a:p>
                  </a:txBody>
                  <a:tcPr/>
                </a:tc>
                <a:tc>
                  <a:txBody>
                    <a:bodyPr/>
                    <a:lstStyle/>
                    <a:p>
                      <a:pPr algn="ctr"/>
                      <a:r>
                        <a:rPr lang="hr-HR" dirty="0"/>
                        <a:t>26,4</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89575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Medijan</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078313"/>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dirty="0">
                <a:solidFill>
                  <a:schemeClr val="tx2"/>
                </a:solidFill>
              </a:rPr>
              <a:t>Osim aritmetičke sredine upotrebljavam katkad i druge središnje vrijednosti =&gt; ako u nizu rezultata imamo rezultate koji izrazito odudaraju od drugih rezultata ili ako je distribucija izrazito asimetrična!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Ako su rezultati izraženi na nominalnim ili </a:t>
            </a:r>
            <a:r>
              <a:rPr lang="hr-HR" dirty="0" err="1">
                <a:solidFill>
                  <a:schemeClr val="tx2"/>
                </a:solidFill>
              </a:rPr>
              <a:t>ordinalnim</a:t>
            </a:r>
            <a:r>
              <a:rPr lang="hr-HR" dirty="0">
                <a:solidFill>
                  <a:schemeClr val="tx2"/>
                </a:solidFill>
              </a:rPr>
              <a:t> skalama! =&gt; aritmetičku sredinu je ili nemoguće ili nije preporučljivo koristiti</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Medijan ili centralna vrijednost (C) je vrijednost koja se u nizu rezultata, poredanih po veličini, nalazi točno u sredini.</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Formula za izračun medijana =&gt; </a:t>
            </a:r>
            <a:r>
              <a:rPr lang="hr-HR" dirty="0" err="1">
                <a:solidFill>
                  <a:schemeClr val="tx2"/>
                </a:solidFill>
              </a:rPr>
              <a:t>Rc</a:t>
            </a:r>
            <a:r>
              <a:rPr lang="hr-HR" dirty="0">
                <a:solidFill>
                  <a:schemeClr val="tx2"/>
                </a:solidFill>
              </a:rPr>
              <a:t> = (N+1)/2 </a:t>
            </a:r>
          </a:p>
          <a:p>
            <a:pPr>
              <a:buFont typeface="Arial" pitchFamily="34" charset="0"/>
              <a:buChar char="•"/>
            </a:pPr>
            <a:endParaRPr lang="hr-HR" dirty="0">
              <a:solidFill>
                <a:schemeClr val="tx2"/>
              </a:solidFill>
            </a:endParaRPr>
          </a:p>
          <a:p>
            <a:pPr>
              <a:buFont typeface="Arial" pitchFamily="34" charset="0"/>
              <a:buChar char="•"/>
            </a:pPr>
            <a:r>
              <a:rPr lang="hr-HR" dirty="0" err="1">
                <a:solidFill>
                  <a:schemeClr val="tx2"/>
                </a:solidFill>
              </a:rPr>
              <a:t>Rc</a:t>
            </a:r>
            <a:r>
              <a:rPr lang="hr-HR" dirty="0">
                <a:solidFill>
                  <a:schemeClr val="tx2"/>
                </a:solidFill>
              </a:rPr>
              <a:t> nije C (medijan) nego samo položaj gdje se nalazi medijan!</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Medijan je mjera primjerena </a:t>
            </a:r>
            <a:r>
              <a:rPr lang="hr-HR" dirty="0" err="1">
                <a:solidFill>
                  <a:schemeClr val="tx2"/>
                </a:solidFill>
              </a:rPr>
              <a:t>ordinalnim</a:t>
            </a:r>
            <a:r>
              <a:rPr lang="hr-HR" dirty="0">
                <a:solidFill>
                  <a:schemeClr val="tx2"/>
                </a:solidFill>
              </a:rPr>
              <a:t> skalama. </a:t>
            </a: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
        <p:nvSpPr>
          <p:cNvPr id="11" name="Footer Placeholder 6"/>
          <p:cNvSpPr>
            <a:spLocks noGrp="1"/>
          </p:cNvSpPr>
          <p:nvPr>
            <p:ph type="ftr" sz="quarter" idx="11"/>
          </p:nvPr>
        </p:nvSpPr>
        <p:spPr>
          <a:xfrm>
            <a:off x="3124200" y="6356350"/>
            <a:ext cx="2895600" cy="365125"/>
          </a:xfrm>
        </p:spPr>
        <p:txBody>
          <a:bodyPr/>
          <a:lstStyle/>
          <a:p>
            <a:r>
              <a:rPr lang="hr-HR" dirty="0"/>
              <a:t>Deskriptivna statistika</a:t>
            </a:r>
            <a:endParaRPr lang="en-US" dirty="0"/>
          </a:p>
        </p:txBody>
      </p:sp>
    </p:spTree>
    <p:extLst>
      <p:ext uri="{BB962C8B-B14F-4D97-AF65-F5344CB8AC3E}">
        <p14:creationId xmlns:p14="http://schemas.microsoft.com/office/powerpoint/2010/main" val="4248967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Medijan</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6463308"/>
          </a:xfrm>
          <a:prstGeom prst="rect">
            <a:avLst/>
          </a:prstGeom>
          <a:noFill/>
        </p:spPr>
        <p:txBody>
          <a:bodyPr wrap="square" rtlCol="0">
            <a:spAutoFit/>
          </a:bodyPr>
          <a:lstStyle/>
          <a:p>
            <a:pPr>
              <a:buFont typeface="Arial" pitchFamily="34" charset="0"/>
              <a:buChar char="•"/>
            </a:pPr>
            <a:endParaRPr lang="hr-HR" dirty="0">
              <a:solidFill>
                <a:schemeClr val="tx2"/>
              </a:solidFill>
            </a:endParaRPr>
          </a:p>
          <a:p>
            <a:r>
              <a:rPr lang="hr-HR" dirty="0">
                <a:solidFill>
                  <a:schemeClr val="tx2"/>
                </a:solidFill>
              </a:rPr>
              <a:t>Primjer:</a:t>
            </a:r>
          </a:p>
          <a:p>
            <a:endParaRPr lang="hr-HR" dirty="0">
              <a:solidFill>
                <a:schemeClr val="tx2"/>
              </a:solidFill>
            </a:endParaRPr>
          </a:p>
          <a:p>
            <a:r>
              <a:rPr lang="hr-HR" dirty="0">
                <a:solidFill>
                  <a:schemeClr val="tx2"/>
                </a:solidFill>
              </a:rPr>
              <a:t>1 4 5 2 3 7 9 8 </a:t>
            </a:r>
          </a:p>
          <a:p>
            <a:endParaRPr lang="hr-HR" dirty="0">
              <a:solidFill>
                <a:schemeClr val="tx2"/>
              </a:solidFill>
            </a:endParaRPr>
          </a:p>
          <a:p>
            <a:r>
              <a:rPr lang="hr-HR" dirty="0">
                <a:solidFill>
                  <a:schemeClr val="tx2"/>
                </a:solidFill>
              </a:rPr>
              <a:t>Poredamo brojeve po veličini </a:t>
            </a:r>
          </a:p>
          <a:p>
            <a:endParaRPr lang="hr-HR" dirty="0">
              <a:solidFill>
                <a:schemeClr val="tx2"/>
              </a:solidFill>
            </a:endParaRPr>
          </a:p>
          <a:p>
            <a:r>
              <a:rPr lang="hr-HR" dirty="0">
                <a:solidFill>
                  <a:schemeClr val="tx2"/>
                </a:solidFill>
              </a:rPr>
              <a:t>1 2 3 4 5 7 8 9 =&gt; (8+1)/2=4.5</a:t>
            </a:r>
          </a:p>
          <a:p>
            <a:endParaRPr lang="hr-HR" dirty="0">
              <a:solidFill>
                <a:schemeClr val="tx2"/>
              </a:solidFill>
            </a:endParaRPr>
          </a:p>
          <a:p>
            <a:r>
              <a:rPr lang="hr-HR" dirty="0">
                <a:solidFill>
                  <a:schemeClr val="tx2"/>
                </a:solidFill>
              </a:rPr>
              <a:t>Centralna vrijednost se nalazi između 4 i 5 broja u nizu </a:t>
            </a:r>
          </a:p>
          <a:p>
            <a:endParaRPr lang="hr-HR" dirty="0">
              <a:solidFill>
                <a:schemeClr val="tx2"/>
              </a:solidFill>
            </a:endParaRPr>
          </a:p>
          <a:p>
            <a:r>
              <a:rPr lang="hr-HR" dirty="0">
                <a:solidFill>
                  <a:schemeClr val="tx2"/>
                </a:solidFill>
              </a:rPr>
              <a:t>Kada je broj rezultata u nizu paran medijan dobijemo tako da zbrojim dva broja između kojih se nalazi medijan i podijelimo s 2.</a:t>
            </a:r>
          </a:p>
          <a:p>
            <a:endParaRPr lang="hr-HR" dirty="0">
              <a:solidFill>
                <a:schemeClr val="tx2"/>
              </a:solidFill>
            </a:endParaRPr>
          </a:p>
          <a:p>
            <a:r>
              <a:rPr lang="hr-HR" dirty="0">
                <a:solidFill>
                  <a:schemeClr val="tx2"/>
                </a:solidFill>
              </a:rPr>
              <a:t>U naše slučaju:</a:t>
            </a:r>
          </a:p>
          <a:p>
            <a:endParaRPr lang="hr-HR" dirty="0">
              <a:solidFill>
                <a:schemeClr val="tx2"/>
              </a:solidFill>
            </a:endParaRPr>
          </a:p>
          <a:p>
            <a:r>
              <a:rPr lang="hr-HR" dirty="0">
                <a:solidFill>
                  <a:schemeClr val="tx2"/>
                </a:solidFill>
              </a:rPr>
              <a:t>Medijan je između 4 i 5 =&gt; (4+5)/2= 4.5. =&gt; vrijednost medijana je 4.5</a:t>
            </a:r>
          </a:p>
          <a:p>
            <a:endParaRPr lang="hr-HR" dirty="0">
              <a:solidFill>
                <a:schemeClr val="tx2"/>
              </a:solidFill>
            </a:endParaRPr>
          </a:p>
          <a:p>
            <a:r>
              <a:rPr lang="hr-HR" dirty="0">
                <a:solidFill>
                  <a:schemeClr val="tx2"/>
                </a:solidFill>
              </a:rPr>
              <a:t>Kad imamo neparan broj rezultata vrijednost medijana je vrijednost broja na koji „pada” redoslijed medijana. </a:t>
            </a:r>
          </a:p>
          <a:p>
            <a:endParaRPr lang="hr-HR" dirty="0">
              <a:solidFill>
                <a:schemeClr val="tx2"/>
              </a:solidFill>
            </a:endParaRPr>
          </a:p>
          <a:p>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
        <p:nvSpPr>
          <p:cNvPr id="11" name="Footer Placeholder 6"/>
          <p:cNvSpPr>
            <a:spLocks noGrp="1"/>
          </p:cNvSpPr>
          <p:nvPr>
            <p:ph type="ftr" sz="quarter" idx="11"/>
          </p:nvPr>
        </p:nvSpPr>
        <p:spPr>
          <a:xfrm>
            <a:off x="3124200" y="6356350"/>
            <a:ext cx="2895600" cy="365125"/>
          </a:xfrm>
        </p:spPr>
        <p:txBody>
          <a:bodyPr/>
          <a:lstStyle/>
          <a:p>
            <a:r>
              <a:rPr lang="hr-HR" dirty="0"/>
              <a:t>Deskriptivna statistika</a:t>
            </a:r>
            <a:endParaRPr lang="en-US" dirty="0"/>
          </a:p>
        </p:txBody>
      </p:sp>
    </p:spTree>
    <p:extLst>
      <p:ext uri="{BB962C8B-B14F-4D97-AF65-F5344CB8AC3E}">
        <p14:creationId xmlns:p14="http://schemas.microsoft.com/office/powerpoint/2010/main" val="2791688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Medijan</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3693319"/>
          </a:xfrm>
          <a:prstGeom prst="rect">
            <a:avLst/>
          </a:prstGeom>
          <a:noFill/>
        </p:spPr>
        <p:txBody>
          <a:bodyPr wrap="square" rtlCol="0">
            <a:spAutoFit/>
          </a:bodyPr>
          <a:lstStyle/>
          <a:p>
            <a:pPr>
              <a:buFont typeface="Arial" pitchFamily="34" charset="0"/>
              <a:buChar char="•"/>
            </a:pPr>
            <a:endParaRPr lang="hr-HR" dirty="0">
              <a:solidFill>
                <a:schemeClr val="tx2"/>
              </a:solidFill>
            </a:endParaRPr>
          </a:p>
          <a:p>
            <a:r>
              <a:rPr lang="hr-HR" dirty="0">
                <a:solidFill>
                  <a:schemeClr val="tx2"/>
                </a:solidFill>
              </a:rPr>
              <a:t>Prednost medijana u odnosu na aritmetičku sredinu je u tome što na nju ne utječe veličina pojedinog rezultata u nizu. </a:t>
            </a:r>
          </a:p>
          <a:p>
            <a:endParaRPr lang="hr-HR" dirty="0">
              <a:solidFill>
                <a:schemeClr val="tx2"/>
              </a:solidFill>
            </a:endParaRPr>
          </a:p>
          <a:p>
            <a:r>
              <a:rPr lang="hr-HR" dirty="0">
                <a:solidFill>
                  <a:schemeClr val="tx2"/>
                </a:solidFill>
              </a:rPr>
              <a:t>Stoga niti ekstremna vrijednost pojedinih rezultata neće utjecati na srednju vrijednost. </a:t>
            </a:r>
          </a:p>
          <a:p>
            <a:endParaRPr lang="hr-HR" dirty="0">
              <a:solidFill>
                <a:schemeClr val="tx2"/>
              </a:solidFill>
            </a:endParaRPr>
          </a:p>
          <a:p>
            <a:r>
              <a:rPr lang="hr-HR" dirty="0">
                <a:solidFill>
                  <a:schemeClr val="tx2"/>
                </a:solidFill>
              </a:rPr>
              <a:t>Jedna od praktičnih vrijednosti korištenja medijana jest lociranje optimalnog (preciznije govoreći središnjeg) položaja =&gt; ispod i iznad medijana se nalazi 50 % rezultata.</a:t>
            </a:r>
          </a:p>
          <a:p>
            <a:endParaRPr lang="hr-HR" dirty="0">
              <a:solidFill>
                <a:schemeClr val="tx2"/>
              </a:solidFill>
            </a:endParaRPr>
          </a:p>
          <a:p>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
        <p:nvSpPr>
          <p:cNvPr id="11" name="Footer Placeholder 6"/>
          <p:cNvSpPr>
            <a:spLocks noGrp="1"/>
          </p:cNvSpPr>
          <p:nvPr>
            <p:ph type="ftr" sz="quarter" idx="11"/>
          </p:nvPr>
        </p:nvSpPr>
        <p:spPr>
          <a:xfrm>
            <a:off x="3124200" y="6356350"/>
            <a:ext cx="2895600" cy="365125"/>
          </a:xfrm>
        </p:spPr>
        <p:txBody>
          <a:bodyPr/>
          <a:lstStyle/>
          <a:p>
            <a:r>
              <a:rPr lang="hr-HR" dirty="0"/>
              <a:t>Deskriptivna statistika</a:t>
            </a:r>
            <a:endParaRPr lang="en-US" dirty="0"/>
          </a:p>
        </p:txBody>
      </p:sp>
    </p:spTree>
    <p:extLst>
      <p:ext uri="{BB962C8B-B14F-4D97-AF65-F5344CB8AC3E}">
        <p14:creationId xmlns:p14="http://schemas.microsoft.com/office/powerpoint/2010/main" val="3031374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err="1">
                <a:solidFill>
                  <a:schemeClr val="tx2"/>
                </a:solidFill>
              </a:rPr>
              <a:t>Mod</a:t>
            </a:r>
            <a:endParaRPr lang="hr-HR" dirty="0">
              <a:solidFill>
                <a:schemeClr val="tx2"/>
              </a:solidFill>
            </a:endParaRP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355312"/>
          </a:xfrm>
          <a:prstGeom prst="rect">
            <a:avLst/>
          </a:prstGeom>
          <a:noFill/>
        </p:spPr>
        <p:txBody>
          <a:bodyPr wrap="square" rtlCol="0">
            <a:spAutoFit/>
          </a:bodyPr>
          <a:lstStyle/>
          <a:p>
            <a:pPr>
              <a:buFont typeface="Arial" pitchFamily="34" charset="0"/>
              <a:buChar char="•"/>
            </a:pPr>
            <a:endParaRPr lang="hr-HR" dirty="0">
              <a:solidFill>
                <a:schemeClr val="tx2"/>
              </a:solidFill>
            </a:endParaRPr>
          </a:p>
          <a:p>
            <a:r>
              <a:rPr lang="hr-HR" dirty="0" err="1">
                <a:solidFill>
                  <a:schemeClr val="tx2"/>
                </a:solidFill>
              </a:rPr>
              <a:t>Mod</a:t>
            </a:r>
            <a:r>
              <a:rPr lang="hr-HR" dirty="0">
                <a:solidFill>
                  <a:schemeClr val="tx2"/>
                </a:solidFill>
              </a:rPr>
              <a:t> ili dominantna vrijednost (D) je ona vrijednost koja je u nizu rezultata mjerenja najčešće postignuta (koja dominira). </a:t>
            </a:r>
          </a:p>
          <a:p>
            <a:endParaRPr lang="hr-HR" dirty="0">
              <a:solidFill>
                <a:schemeClr val="tx2"/>
              </a:solidFill>
            </a:endParaRPr>
          </a:p>
          <a:p>
            <a:r>
              <a:rPr lang="hr-HR" dirty="0">
                <a:solidFill>
                  <a:schemeClr val="tx2"/>
                </a:solidFill>
              </a:rPr>
              <a:t>Primjer </a:t>
            </a:r>
          </a:p>
          <a:p>
            <a:endParaRPr lang="hr-HR" dirty="0">
              <a:solidFill>
                <a:schemeClr val="tx2"/>
              </a:solidFill>
            </a:endParaRPr>
          </a:p>
          <a:p>
            <a:r>
              <a:rPr lang="hr-HR" dirty="0">
                <a:solidFill>
                  <a:schemeClr val="tx2"/>
                </a:solidFill>
              </a:rPr>
              <a:t>1 2 3 4 5 5 5 5 5 6 6 7 7 8 8 8 </a:t>
            </a:r>
          </a:p>
          <a:p>
            <a:endParaRPr lang="hr-HR" dirty="0">
              <a:solidFill>
                <a:schemeClr val="tx2"/>
              </a:solidFill>
            </a:endParaRPr>
          </a:p>
          <a:p>
            <a:r>
              <a:rPr lang="hr-HR" dirty="0" err="1">
                <a:solidFill>
                  <a:schemeClr val="tx2"/>
                </a:solidFill>
              </a:rPr>
              <a:t>Mod</a:t>
            </a:r>
            <a:r>
              <a:rPr lang="hr-HR" dirty="0">
                <a:solidFill>
                  <a:schemeClr val="tx2"/>
                </a:solidFill>
              </a:rPr>
              <a:t> je 5 jer se vrijednost 5 najčešće postignuta</a:t>
            </a:r>
          </a:p>
          <a:p>
            <a:endParaRPr lang="hr-HR" dirty="0">
              <a:solidFill>
                <a:schemeClr val="tx2"/>
              </a:solidFill>
            </a:endParaRPr>
          </a:p>
          <a:p>
            <a:r>
              <a:rPr lang="hr-HR" dirty="0">
                <a:solidFill>
                  <a:schemeClr val="tx2"/>
                </a:solidFill>
              </a:rPr>
              <a:t>Prednost moda u odnosu na aritmetičku sredinu je u tome što na nju ne utječe ni broj ni vrijednost rezultata, već samo frekvencija pojedinih rezultata</a:t>
            </a:r>
          </a:p>
          <a:p>
            <a:endParaRPr lang="hr-HR" dirty="0">
              <a:solidFill>
                <a:schemeClr val="tx2"/>
              </a:solidFill>
            </a:endParaRPr>
          </a:p>
          <a:p>
            <a:r>
              <a:rPr lang="hr-HR" dirty="0" err="1">
                <a:solidFill>
                  <a:schemeClr val="tx2"/>
                </a:solidFill>
              </a:rPr>
              <a:t>Mod</a:t>
            </a:r>
            <a:r>
              <a:rPr lang="hr-HR" dirty="0">
                <a:solidFill>
                  <a:schemeClr val="tx2"/>
                </a:solidFill>
              </a:rPr>
              <a:t> je mjera središnje vrijednosti primjerena nominalnim skalama</a:t>
            </a:r>
          </a:p>
          <a:p>
            <a:endParaRPr lang="hr-HR" dirty="0">
              <a:solidFill>
                <a:schemeClr val="tx2"/>
              </a:solidFill>
            </a:endParaRPr>
          </a:p>
          <a:p>
            <a:r>
              <a:rPr lang="hr-HR" dirty="0">
                <a:solidFill>
                  <a:schemeClr val="tx2"/>
                </a:solidFill>
              </a:rPr>
              <a:t>Ako u distribuciji postoje dva moda govorimo o bimodalnoj distribuciji</a:t>
            </a:r>
          </a:p>
          <a:p>
            <a:endParaRPr lang="hr-HR" dirty="0">
              <a:solidFill>
                <a:schemeClr val="tx2"/>
              </a:solidFill>
            </a:endParaRPr>
          </a:p>
          <a:p>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889867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Mjere varijabilnost</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632311"/>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altLang="zh-CN" dirty="0">
                <a:solidFill>
                  <a:schemeClr val="tx2"/>
                </a:solidFill>
              </a:rPr>
              <a:t>Kod mjerenja pojava opažamo da se rezultati grupiraju oko jedne srednje vrijednosti – prava vrijednost mjerenja.</a:t>
            </a:r>
            <a:endParaRPr lang="hr-HR" altLang="zh-CN" dirty="0">
              <a:cs typeface="Arial" pitchFamily="34" charset="0"/>
            </a:endParaRP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To je i pretpostavka da možemo opravdano računati neku srednju vrijednost &gt; u tom slučaju nam srednja vrijednost dobro reprezentira rezultate (kada se vrijednosti grupiraju oko neke vrijednosti)</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Ako se vrijednosti loše grupiraju oko neke vrijednosti tada nam srednja vrijednosti ne bi reprezentirala ništa ( i u tom slučaju možemo računati vrijednost, npr. aritmetičku sredinu ali nam ona ne bi previše koristila kao pokazatelj).</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Sama aritmetička sredina nije nikakvo jamstvo da se rezultati stvarno grupiraju oko te vrijednosti! </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Zbog toga je uvijek potrebno znati kako i koliko se rezultati grupiraju oko aritmetičke sredine. </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endParaRPr lang="hr-HR" altLang="zh-CN" dirty="0">
              <a:solidFill>
                <a:schemeClr val="tx2"/>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425860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914" y="76200"/>
            <a:ext cx="8229600" cy="1143000"/>
          </a:xfrm>
        </p:spPr>
        <p:txBody>
          <a:bodyPr/>
          <a:lstStyle/>
          <a:p>
            <a:r>
              <a:rPr lang="hr-HR" b="1" dirty="0">
                <a:solidFill>
                  <a:schemeClr val="tx2"/>
                </a:solidFill>
              </a:rPr>
              <a:t>Što je statistika?</a:t>
            </a:r>
          </a:p>
        </p:txBody>
      </p:sp>
      <p:sp>
        <p:nvSpPr>
          <p:cNvPr id="3" name="Content Placeholder 2"/>
          <p:cNvSpPr>
            <a:spLocks noGrp="1"/>
          </p:cNvSpPr>
          <p:nvPr>
            <p:ph idx="1"/>
          </p:nvPr>
        </p:nvSpPr>
        <p:spPr>
          <a:xfrm>
            <a:off x="232954" y="990600"/>
            <a:ext cx="8678091" cy="3962400"/>
          </a:xfrm>
        </p:spPr>
        <p:txBody>
          <a:bodyPr>
            <a:noAutofit/>
          </a:bodyPr>
          <a:lstStyle/>
          <a:p>
            <a:endParaRPr lang="hr-HR" sz="1800" dirty="0">
              <a:solidFill>
                <a:srgbClr val="002060"/>
              </a:solidFill>
              <a:latin typeface="Arial" pitchFamily="34" charset="0"/>
              <a:cs typeface="Arial" pitchFamily="34" charset="0"/>
            </a:endParaRPr>
          </a:p>
          <a:p>
            <a:endParaRPr lang="hr-HR" sz="1800" dirty="0">
              <a:solidFill>
                <a:srgbClr val="002060"/>
              </a:solidFill>
              <a:latin typeface="Arial" pitchFamily="34" charset="0"/>
              <a:cs typeface="Arial" pitchFamily="34" charset="0"/>
            </a:endParaRPr>
          </a:p>
          <a:p>
            <a:r>
              <a:rPr lang="hr-HR" sz="1800" dirty="0">
                <a:solidFill>
                  <a:schemeClr val="tx2"/>
                </a:solidFill>
              </a:rPr>
              <a:t> Preko 100 definicija pojma statistika</a:t>
            </a:r>
          </a:p>
          <a:p>
            <a:endParaRPr lang="hr-HR" sz="1800" dirty="0">
              <a:solidFill>
                <a:schemeClr val="tx2"/>
              </a:solidFill>
            </a:endParaRPr>
          </a:p>
          <a:p>
            <a:r>
              <a:rPr lang="hr-HR" sz="1800" dirty="0">
                <a:solidFill>
                  <a:schemeClr val="tx2"/>
                </a:solidFill>
              </a:rPr>
              <a:t>Općenito =&gt; obrada brojčanih podataka radi jasnijeg prikazivanja</a:t>
            </a:r>
          </a:p>
          <a:p>
            <a:endParaRPr lang="hr-HR" sz="1800" dirty="0">
              <a:solidFill>
                <a:schemeClr val="tx2"/>
              </a:solidFill>
            </a:endParaRPr>
          </a:p>
          <a:p>
            <a:r>
              <a:rPr lang="hr-HR" sz="1800" dirty="0">
                <a:solidFill>
                  <a:schemeClr val="tx2"/>
                </a:solidFill>
              </a:rPr>
              <a:t>Ili =&gt; Statistika je znanstvena (stručna) metoda koja sadrži postupke za analizu podataka, dobivenih metodama i tehnikama znanstvenog (stručnog) istraživanja.</a:t>
            </a:r>
            <a:r>
              <a:rPr lang="de-DE" sz="1800" cap="small" dirty="0"/>
              <a:t>.</a:t>
            </a:r>
            <a:endParaRPr lang="hr-HR" sz="1800" dirty="0">
              <a:solidFill>
                <a:schemeClr val="tx2"/>
              </a:solidFill>
            </a:endParaRPr>
          </a:p>
          <a:p>
            <a:endParaRPr lang="hr-HR" sz="1800" dirty="0">
              <a:solidFill>
                <a:schemeClr val="tx2"/>
              </a:solidFill>
            </a:endParaRPr>
          </a:p>
          <a:p>
            <a:r>
              <a:rPr lang="hr-HR" sz="1800" dirty="0">
                <a:solidFill>
                  <a:schemeClr val="tx2"/>
                </a:solidFill>
              </a:rPr>
              <a:t>Prije 70-80 godina statistika nije bila učestalo korištena u području društvenih znanosti</a:t>
            </a:r>
          </a:p>
          <a:p>
            <a:endParaRPr lang="hr-HR" sz="1800" dirty="0">
              <a:solidFill>
                <a:schemeClr val="tx2"/>
              </a:solidFill>
            </a:endParaRPr>
          </a:p>
          <a:p>
            <a:r>
              <a:rPr lang="hr-HR" sz="1800" dirty="0">
                <a:solidFill>
                  <a:schemeClr val="tx2"/>
                </a:solidFill>
              </a:rPr>
              <a:t>Danas je situacija potpuno drugačija =&gt; statistika neizostavni dio svakodnevnog rada u području društvenih znanosti (sociologije)</a:t>
            </a:r>
          </a:p>
          <a:p>
            <a:endParaRPr lang="hr-HR" sz="1800" dirty="0">
              <a:solidFill>
                <a:schemeClr val="tx2"/>
              </a:solidFill>
            </a:endParaRPr>
          </a:p>
          <a:p>
            <a:r>
              <a:rPr lang="hr-HR" sz="1800" dirty="0">
                <a:solidFill>
                  <a:schemeClr val="tx2"/>
                </a:solidFill>
              </a:rPr>
              <a:t> Kada se „koristimo” statistikom?</a:t>
            </a:r>
            <a:endParaRPr lang="hr-HR" sz="2000" dirty="0">
              <a:solidFill>
                <a:srgbClr val="002060"/>
              </a:solidFill>
            </a:endParaRPr>
          </a:p>
          <a:p>
            <a:endParaRPr lang="hr-HR" sz="2000" dirty="0">
              <a:solidFill>
                <a:srgbClr val="002060"/>
              </a:solidFill>
            </a:endParaRPr>
          </a:p>
          <a:p>
            <a:endParaRPr lang="hr-HR" sz="2000" dirty="0">
              <a:solidFill>
                <a:srgbClr val="002060"/>
              </a:solidFill>
            </a:endParaRPr>
          </a:p>
          <a:p>
            <a:endParaRPr lang="hr-HR" sz="2000" dirty="0">
              <a:solidFill>
                <a:srgbClr val="002060"/>
              </a:solidFill>
            </a:endParaRPr>
          </a:p>
        </p:txBody>
      </p:sp>
      <p:sp>
        <p:nvSpPr>
          <p:cNvPr id="7" name="Footer Placeholder 6"/>
          <p:cNvSpPr>
            <a:spLocks noGrp="1"/>
          </p:cNvSpPr>
          <p:nvPr>
            <p:ph type="ftr" sz="quarter" idx="11"/>
          </p:nvPr>
        </p:nvSpPr>
        <p:spPr/>
        <p:txBody>
          <a:bodyPr/>
          <a:lstStyle/>
          <a:p>
            <a:r>
              <a:rPr lang="hr-HR" dirty="0"/>
              <a:t>Statistika u društvenim istraživanjima</a:t>
            </a:r>
          </a:p>
        </p:txBody>
      </p:sp>
      <p:sp>
        <p:nvSpPr>
          <p:cNvPr id="8" name="Slide Number Placeholder 7"/>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149046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Mjere varijabilnost</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2308324"/>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altLang="zh-CN" dirty="0">
                <a:solidFill>
                  <a:schemeClr val="tx2"/>
                </a:solidFill>
                <a:cs typeface="Arial" pitchFamily="34" charset="0"/>
              </a:rPr>
              <a:t> Zbog navedenog razloga uz središnje vrijednosti uvijek treba navoditi mjeru raspršenja rezultata – uz aritmetičku sredinu – standardnu devijaciju, uz medijan – indeks </a:t>
            </a:r>
            <a:r>
              <a:rPr lang="hr-HR" altLang="zh-CN" dirty="0" err="1">
                <a:solidFill>
                  <a:schemeClr val="tx2"/>
                </a:solidFill>
                <a:cs typeface="Arial" pitchFamily="34" charset="0"/>
              </a:rPr>
              <a:t>poluinterkvartilnog</a:t>
            </a:r>
            <a:r>
              <a:rPr lang="hr-HR" altLang="zh-CN" dirty="0">
                <a:solidFill>
                  <a:schemeClr val="tx2"/>
                </a:solidFill>
                <a:cs typeface="Arial" pitchFamily="34" charset="0"/>
              </a:rPr>
              <a:t> raspršenja. </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Uz te dvije mjere uvijek se prikazuje i raspon rezultata.</a:t>
            </a:r>
          </a:p>
          <a:p>
            <a:pPr>
              <a:buFont typeface="Arial" pitchFamily="34" charset="0"/>
              <a:buChar char="•"/>
            </a:pPr>
            <a:endParaRPr lang="hr-HR" altLang="zh-CN" dirty="0">
              <a:solidFill>
                <a:schemeClr val="tx2"/>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4094034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Raspon rezultata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632311"/>
          </a:xfrm>
          <a:prstGeom prst="rect">
            <a:avLst/>
          </a:prstGeom>
          <a:noFill/>
        </p:spPr>
        <p:txBody>
          <a:bodyPr wrap="square" rtlCol="0">
            <a:spAutoFit/>
          </a:bodyPr>
          <a:lstStyle/>
          <a:p>
            <a:endParaRPr lang="hr-HR" dirty="0">
              <a:solidFill>
                <a:schemeClr val="tx2"/>
              </a:solidFill>
            </a:endParaRPr>
          </a:p>
          <a:p>
            <a:pPr>
              <a:buFont typeface="Arial" pitchFamily="34" charset="0"/>
              <a:buChar char="•"/>
            </a:pPr>
            <a:r>
              <a:rPr lang="hr-HR" altLang="zh-CN" dirty="0">
                <a:solidFill>
                  <a:schemeClr val="tx2"/>
                </a:solidFill>
                <a:cs typeface="Arial" pitchFamily="34" charset="0"/>
              </a:rPr>
              <a:t> Najjednostavnija (i najnetočnija) mjera raspršenja (variranja) rezultata oko neke srednje vrijednosti je RASPON.</a:t>
            </a:r>
          </a:p>
          <a:p>
            <a:pPr>
              <a:buFont typeface="Arial" pitchFamily="34" charset="0"/>
              <a:buChar char="•"/>
            </a:pPr>
            <a:endParaRPr lang="hr-HR" altLang="zh-CN" dirty="0">
              <a:solidFill>
                <a:schemeClr val="tx2"/>
              </a:solidFill>
              <a:cs typeface="Arial" pitchFamily="34" charset="0"/>
            </a:endParaRPr>
          </a:p>
          <a:p>
            <a:pPr>
              <a:buFont typeface="Arial" pitchFamily="34" charset="0"/>
              <a:buChar char="•"/>
            </a:pPr>
            <a:r>
              <a:rPr lang="hr-HR" altLang="zh-CN" dirty="0">
                <a:solidFill>
                  <a:schemeClr val="tx2"/>
                </a:solidFill>
                <a:cs typeface="Arial" pitchFamily="34" charset="0"/>
              </a:rPr>
              <a:t>Raspon je razlika između najvećeg i najmanjeg rezultata.</a:t>
            </a:r>
            <a:endParaRPr lang="hr-HR" altLang="zh-CN" dirty="0">
              <a:solidFill>
                <a:schemeClr val="tx2"/>
              </a:solidFill>
            </a:endParaRPr>
          </a:p>
          <a:p>
            <a:r>
              <a:rPr lang="hr-HR" altLang="zh-CN" dirty="0">
                <a:solidFill>
                  <a:schemeClr val="tx2"/>
                </a:solidFill>
                <a:cs typeface="Arial" pitchFamily="34" charset="0"/>
              </a:rPr>
              <a:t>Primjer iz </a:t>
            </a:r>
            <a:r>
              <a:rPr lang="hr-HR" altLang="zh-CN" dirty="0" err="1">
                <a:solidFill>
                  <a:schemeClr val="tx2"/>
                </a:solidFill>
                <a:cs typeface="Arial" pitchFamily="34" charset="0"/>
              </a:rPr>
              <a:t>Petza</a:t>
            </a:r>
            <a:r>
              <a:rPr lang="hr-HR" altLang="zh-CN" dirty="0">
                <a:solidFill>
                  <a:schemeClr val="tx2"/>
                </a:solidFill>
                <a:cs typeface="Arial" pitchFamily="34" charset="0"/>
              </a:rPr>
              <a:t>:</a:t>
            </a:r>
          </a:p>
          <a:p>
            <a:endParaRPr lang="hr-HR" altLang="zh-CN" dirty="0">
              <a:solidFill>
                <a:schemeClr val="tx2"/>
              </a:solidFill>
              <a:cs typeface="Arial" pitchFamily="34" charset="0"/>
            </a:endParaRPr>
          </a:p>
          <a:p>
            <a:pPr marL="342900" indent="-342900">
              <a:buAutoNum type="arabicPeriod"/>
            </a:pPr>
            <a:r>
              <a:rPr lang="hr-HR" altLang="zh-CN" dirty="0">
                <a:solidFill>
                  <a:schemeClr val="tx2"/>
                </a:solidFill>
                <a:cs typeface="Arial" pitchFamily="34" charset="0"/>
              </a:rPr>
              <a:t>Mjerenje =&gt; 8, 8.5, 8.5, 9, 9, 9, 9, 9.5, 9.5, 10</a:t>
            </a:r>
          </a:p>
          <a:p>
            <a:pPr marL="342900" indent="-342900">
              <a:buAutoNum type="arabicPeriod"/>
            </a:pPr>
            <a:r>
              <a:rPr lang="hr-HR" altLang="zh-CN" dirty="0">
                <a:solidFill>
                  <a:schemeClr val="tx2"/>
                </a:solidFill>
                <a:cs typeface="Arial" pitchFamily="34" charset="0"/>
              </a:rPr>
              <a:t>Mjerenje  =&gt; 1, 2, 3, 5, 9, 9, 13, 15, 16, 17</a:t>
            </a:r>
          </a:p>
          <a:p>
            <a:pPr marL="342900" indent="-342900">
              <a:buAutoNum type="arabicPeriod"/>
            </a:pPr>
            <a:endParaRPr lang="hr-HR" altLang="zh-CN" dirty="0">
              <a:solidFill>
                <a:schemeClr val="tx2"/>
              </a:solidFill>
              <a:cs typeface="Arial" pitchFamily="34" charset="0"/>
            </a:endParaRPr>
          </a:p>
          <a:p>
            <a:r>
              <a:rPr lang="hr-HR" altLang="zh-CN" dirty="0">
                <a:solidFill>
                  <a:schemeClr val="tx2"/>
                </a:solidFill>
                <a:cs typeface="Arial" pitchFamily="34" charset="0"/>
              </a:rPr>
              <a:t>U oba mjerenja imamo 10 rezultata =&gt; zbroj je 90 =&gt; M = 9.0</a:t>
            </a:r>
          </a:p>
          <a:p>
            <a:endParaRPr lang="hr-HR" altLang="zh-CN" dirty="0">
              <a:solidFill>
                <a:schemeClr val="tx2"/>
              </a:solidFill>
              <a:cs typeface="Arial" pitchFamily="34" charset="0"/>
            </a:endParaRPr>
          </a:p>
          <a:p>
            <a:r>
              <a:rPr lang="hr-HR" altLang="zh-CN" dirty="0">
                <a:solidFill>
                  <a:schemeClr val="tx2"/>
                </a:solidFill>
                <a:cs typeface="Arial" pitchFamily="34" charset="0"/>
              </a:rPr>
              <a:t>Raspon</a:t>
            </a:r>
          </a:p>
          <a:p>
            <a:pPr marL="342900" indent="-342900">
              <a:buAutoNum type="arabicPeriod"/>
            </a:pPr>
            <a:r>
              <a:rPr lang="hr-HR" altLang="zh-CN" dirty="0">
                <a:solidFill>
                  <a:schemeClr val="tx2"/>
                </a:solidFill>
                <a:cs typeface="Arial" pitchFamily="34" charset="0"/>
              </a:rPr>
              <a:t>Mjerenje =&gt; 10 – 8 = 2</a:t>
            </a:r>
          </a:p>
          <a:p>
            <a:pPr marL="342900" indent="-342900">
              <a:buAutoNum type="arabicPeriod"/>
            </a:pPr>
            <a:r>
              <a:rPr lang="hr-HR" altLang="zh-CN" dirty="0">
                <a:solidFill>
                  <a:schemeClr val="tx2"/>
                </a:solidFill>
                <a:cs typeface="Arial" pitchFamily="34" charset="0"/>
              </a:rPr>
              <a:t>Mjerenje =&gt; 17 – 1 = 16</a:t>
            </a:r>
          </a:p>
          <a:p>
            <a:endParaRPr lang="hr-HR" altLang="zh-CN" dirty="0">
              <a:solidFill>
                <a:schemeClr val="tx2"/>
              </a:solidFill>
              <a:cs typeface="Arial" pitchFamily="34" charset="0"/>
            </a:endParaRPr>
          </a:p>
          <a:p>
            <a:r>
              <a:rPr lang="hr-HR" altLang="zh-CN" dirty="0">
                <a:solidFill>
                  <a:schemeClr val="tx2"/>
                </a:solidFill>
                <a:cs typeface="Arial" pitchFamily="34" charset="0"/>
              </a:rPr>
              <a:t>Rezultati u prvom mjerenju puno se bolje grupiraju nego u drugom! </a:t>
            </a:r>
          </a:p>
          <a:p>
            <a:endParaRPr lang="hr-HR" altLang="zh-CN" dirty="0">
              <a:solidFill>
                <a:schemeClr val="tx2"/>
              </a:solidFill>
              <a:cs typeface="Arial" pitchFamily="34" charset="0"/>
            </a:endParaRPr>
          </a:p>
          <a:p>
            <a:r>
              <a:rPr lang="hr-HR" altLang="zh-CN" dirty="0">
                <a:solidFill>
                  <a:schemeClr val="tx2"/>
                </a:solidFill>
                <a:cs typeface="Arial" pitchFamily="34" charset="0"/>
              </a:rPr>
              <a:t>Nedostatak raspona =&gt; utjecaj ekstremnih rezultata =&gt; tendencija da kod većeg broja mjerenja dobivamo veći raspon.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1059416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err="1">
                <a:solidFill>
                  <a:schemeClr val="tx2"/>
                </a:solidFill>
              </a:rPr>
              <a:t>Poluinterkvartilno</a:t>
            </a:r>
            <a:r>
              <a:rPr lang="hr-HR" dirty="0">
                <a:solidFill>
                  <a:schemeClr val="tx2"/>
                </a:solidFill>
              </a:rPr>
              <a:t> raspršenje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632311"/>
          </a:xfrm>
          <a:prstGeom prst="rect">
            <a:avLst/>
          </a:prstGeom>
          <a:noFill/>
        </p:spPr>
        <p:txBody>
          <a:bodyPr wrap="square" rtlCol="0">
            <a:spAutoFit/>
          </a:bodyPr>
          <a:lstStyle/>
          <a:p>
            <a:endParaRPr lang="hr-HR" dirty="0">
              <a:solidFill>
                <a:schemeClr val="tx2"/>
              </a:solidFill>
            </a:endParaRPr>
          </a:p>
          <a:p>
            <a:pPr>
              <a:buFont typeface="Arial" pitchFamily="34" charset="0"/>
              <a:buChar char="•"/>
            </a:pPr>
            <a:r>
              <a:rPr lang="hr-HR" altLang="zh-CN" dirty="0">
                <a:solidFill>
                  <a:schemeClr val="tx2"/>
                </a:solidFill>
                <a:latin typeface="+mj-lt"/>
                <a:cs typeface="Arial" pitchFamily="34" charset="0"/>
              </a:rPr>
              <a:t> Uz medijan (centralnu vrijednost) uvijek treba izračunati indeks koji se zove </a:t>
            </a:r>
            <a:r>
              <a:rPr lang="hr-HR" altLang="zh-CN" dirty="0" err="1">
                <a:solidFill>
                  <a:schemeClr val="tx2"/>
                </a:solidFill>
                <a:latin typeface="+mj-lt"/>
                <a:cs typeface="Arial" pitchFamily="34" charset="0"/>
              </a:rPr>
              <a:t>poluinterkvartilno</a:t>
            </a:r>
            <a:r>
              <a:rPr lang="hr-HR" altLang="zh-CN" dirty="0">
                <a:solidFill>
                  <a:schemeClr val="tx2"/>
                </a:solidFill>
                <a:latin typeface="+mj-lt"/>
                <a:cs typeface="Arial" pitchFamily="34" charset="0"/>
              </a:rPr>
              <a:t> raspršenje (</a:t>
            </a:r>
            <a:r>
              <a:rPr lang="hr-HR" altLang="zh-CN" dirty="0">
                <a:solidFill>
                  <a:schemeClr val="tx2"/>
                </a:solidFill>
                <a:latin typeface="+mj-lt"/>
                <a:ea typeface="Cambria Math" panose="02040503050406030204" pitchFamily="18" charset="0"/>
                <a:cs typeface="Arial" pitchFamily="34" charset="0"/>
              </a:rPr>
              <a:t>Ǫ)</a:t>
            </a:r>
          </a:p>
          <a:p>
            <a:pPr>
              <a:buFont typeface="Arial" pitchFamily="34" charset="0"/>
              <a:buChar char="•"/>
            </a:pPr>
            <a:endParaRPr lang="hr-HR" altLang="zh-CN" dirty="0">
              <a:solidFill>
                <a:schemeClr val="tx2"/>
              </a:solidFill>
              <a:latin typeface="+mj-lt"/>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mj-lt"/>
                <a:cs typeface="Arial" pitchFamily="34" charset="0"/>
              </a:rPr>
              <a:t>Računa se po formuli </a:t>
            </a:r>
            <a:r>
              <a:rPr lang="hr-HR" altLang="zh-CN" dirty="0">
                <a:solidFill>
                  <a:schemeClr val="tx2"/>
                </a:solidFill>
                <a:latin typeface="+mj-lt"/>
                <a:ea typeface="Cambria Math" panose="02040503050406030204" pitchFamily="18" charset="0"/>
                <a:cs typeface="Arial" pitchFamily="34" charset="0"/>
              </a:rPr>
              <a:t>Ǫ= Ǫ3-</a:t>
            </a:r>
            <a:r>
              <a:rPr lang="hr-HR" altLang="zh-CN" dirty="0">
                <a:solidFill>
                  <a:schemeClr val="tx2"/>
                </a:solidFill>
                <a:latin typeface="+mj-lt"/>
                <a:cs typeface="Arial" pitchFamily="34" charset="0"/>
              </a:rPr>
              <a:t> </a:t>
            </a:r>
            <a:r>
              <a:rPr lang="hr-HR" altLang="zh-CN" dirty="0">
                <a:solidFill>
                  <a:schemeClr val="tx2"/>
                </a:solidFill>
                <a:latin typeface="+mj-lt"/>
                <a:ea typeface="Cambria Math" panose="02040503050406030204" pitchFamily="18" charset="0"/>
                <a:cs typeface="Arial" pitchFamily="34" charset="0"/>
              </a:rPr>
              <a:t>Ǫ1/2</a:t>
            </a:r>
          </a:p>
          <a:p>
            <a:pPr>
              <a:buFont typeface="Arial" pitchFamily="34" charset="0"/>
              <a:buChar char="•"/>
            </a:pPr>
            <a:endParaRPr lang="hr-HR" altLang="zh-CN" dirty="0">
              <a:solidFill>
                <a:schemeClr val="tx2"/>
              </a:solidFill>
              <a:latin typeface="+mj-lt"/>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mj-lt"/>
                <a:ea typeface="Cambria Math" panose="02040503050406030204" pitchFamily="18" charset="0"/>
                <a:cs typeface="Arial" pitchFamily="34" charset="0"/>
              </a:rPr>
              <a:t>Koraci u izračunu:</a:t>
            </a:r>
          </a:p>
          <a:p>
            <a:pPr marL="285750" indent="-285750">
              <a:buFontTx/>
              <a:buChar char="-"/>
            </a:pPr>
            <a:r>
              <a:rPr lang="hr-HR" altLang="zh-CN" dirty="0">
                <a:solidFill>
                  <a:schemeClr val="tx2"/>
                </a:solidFill>
                <a:latin typeface="+mj-lt"/>
                <a:ea typeface="Cambria Math" panose="02040503050406030204" pitchFamily="18" charset="0"/>
                <a:cs typeface="Arial" pitchFamily="34" charset="0"/>
              </a:rPr>
              <a:t>Niz rezultata mjerenja poreda se po veličini</a:t>
            </a:r>
            <a:r>
              <a:rPr lang="hr-HR" altLang="zh-CN" dirty="0">
                <a:solidFill>
                  <a:schemeClr val="tx2"/>
                </a:solidFill>
                <a:latin typeface="+mj-lt"/>
                <a:cs typeface="Arial" pitchFamily="34" charset="0"/>
              </a:rPr>
              <a:t> (od najmanjeg prema najvećem)</a:t>
            </a:r>
          </a:p>
          <a:p>
            <a:pPr marL="285750" indent="-285750">
              <a:buFontTx/>
              <a:buChar char="-"/>
            </a:pPr>
            <a:r>
              <a:rPr lang="hr-HR" altLang="zh-CN" dirty="0">
                <a:solidFill>
                  <a:schemeClr val="tx2"/>
                </a:solidFill>
                <a:latin typeface="+mj-lt"/>
                <a:ea typeface="Cambria Math" panose="02040503050406030204" pitchFamily="18" charset="0"/>
                <a:cs typeface="Arial" pitchFamily="34" charset="0"/>
              </a:rPr>
              <a:t>Taj niz ima 4 </a:t>
            </a:r>
            <a:r>
              <a:rPr lang="hr-HR" altLang="zh-CN" dirty="0" err="1">
                <a:solidFill>
                  <a:schemeClr val="tx2"/>
                </a:solidFill>
                <a:latin typeface="+mj-lt"/>
                <a:ea typeface="Cambria Math" panose="02040503050406030204" pitchFamily="18" charset="0"/>
                <a:cs typeface="Arial" pitchFamily="34" charset="0"/>
              </a:rPr>
              <a:t>kvartila</a:t>
            </a:r>
            <a:r>
              <a:rPr lang="hr-HR" altLang="zh-CN" dirty="0">
                <a:solidFill>
                  <a:schemeClr val="tx2"/>
                </a:solidFill>
                <a:latin typeface="+mj-lt"/>
                <a:ea typeface="Cambria Math" panose="02040503050406030204" pitchFamily="18" charset="0"/>
                <a:cs typeface="Arial" pitchFamily="34" charset="0"/>
              </a:rPr>
              <a:t> </a:t>
            </a:r>
            <a:r>
              <a:rPr lang="hr-HR" altLang="zh-CN" dirty="0">
                <a:solidFill>
                  <a:schemeClr val="tx2"/>
                </a:solidFill>
                <a:latin typeface="+mj-lt"/>
                <a:cs typeface="Arial" pitchFamily="34" charset="0"/>
              </a:rPr>
              <a:t> </a:t>
            </a:r>
            <a:r>
              <a:rPr lang="hr-HR" altLang="zh-CN" dirty="0">
                <a:solidFill>
                  <a:schemeClr val="tx2"/>
                </a:solidFill>
                <a:latin typeface="+mj-lt"/>
                <a:ea typeface="Cambria Math" panose="02040503050406030204" pitchFamily="18" charset="0"/>
                <a:cs typeface="Arial" pitchFamily="34" charset="0"/>
              </a:rPr>
              <a:t>Ǫ1, Ǫ2, Ǫ3, Ǫ4 =&gt; u svakom se nalazi 25 % rezultata</a:t>
            </a:r>
          </a:p>
          <a:p>
            <a:pPr marL="285750" indent="-285750">
              <a:buFontTx/>
              <a:buChar char="-"/>
            </a:pPr>
            <a:r>
              <a:rPr lang="hr-HR" altLang="zh-CN" dirty="0">
                <a:solidFill>
                  <a:schemeClr val="tx2"/>
                </a:solidFill>
                <a:latin typeface="+mj-lt"/>
                <a:ea typeface="Cambria Math" panose="02040503050406030204" pitchFamily="18" charset="0"/>
                <a:cs typeface="Arial" pitchFamily="34" charset="0"/>
              </a:rPr>
              <a:t>Medijan se nalazi na </a:t>
            </a:r>
            <a:r>
              <a:rPr lang="hr-HR" altLang="zh-CN" dirty="0">
                <a:solidFill>
                  <a:schemeClr val="tx2"/>
                </a:solidFill>
                <a:latin typeface="+mj-lt"/>
                <a:cs typeface="Arial" pitchFamily="34" charset="0"/>
              </a:rPr>
              <a:t> </a:t>
            </a:r>
            <a:r>
              <a:rPr lang="hr-HR" altLang="zh-CN" dirty="0">
                <a:solidFill>
                  <a:schemeClr val="tx2"/>
                </a:solidFill>
                <a:latin typeface="+mj-lt"/>
                <a:ea typeface="Cambria Math" panose="02040503050406030204" pitchFamily="18" charset="0"/>
                <a:cs typeface="Arial" pitchFamily="34" charset="0"/>
              </a:rPr>
              <a:t>Ǫ2</a:t>
            </a:r>
          </a:p>
          <a:p>
            <a:pPr marL="285750" indent="-285750">
              <a:buFontTx/>
              <a:buChar char="-"/>
            </a:pPr>
            <a:r>
              <a:rPr lang="hr-HR" altLang="zh-CN" dirty="0">
                <a:solidFill>
                  <a:schemeClr val="tx2"/>
                </a:solidFill>
                <a:latin typeface="+mj-lt"/>
                <a:ea typeface="Cambria Math" panose="02040503050406030204" pitchFamily="18" charset="0"/>
                <a:cs typeface="Arial" pitchFamily="34" charset="0"/>
              </a:rPr>
              <a:t>Vrijednost </a:t>
            </a:r>
            <a:r>
              <a:rPr lang="hr-HR" altLang="zh-CN" dirty="0" err="1">
                <a:solidFill>
                  <a:schemeClr val="tx2"/>
                </a:solidFill>
                <a:latin typeface="+mj-lt"/>
                <a:ea typeface="Cambria Math" panose="02040503050406030204" pitchFamily="18" charset="0"/>
                <a:cs typeface="Arial" pitchFamily="34" charset="0"/>
              </a:rPr>
              <a:t>poluinterkvartilnog</a:t>
            </a:r>
            <a:r>
              <a:rPr lang="hr-HR" altLang="zh-CN" dirty="0">
                <a:solidFill>
                  <a:schemeClr val="tx2"/>
                </a:solidFill>
                <a:latin typeface="+mj-lt"/>
                <a:ea typeface="Cambria Math" panose="02040503050406030204" pitchFamily="18" charset="0"/>
                <a:cs typeface="Arial" pitchFamily="34" charset="0"/>
              </a:rPr>
              <a:t> raspršenja predstavlja polovinu razlike između graničnih vrijednosti trećeg i prvog </a:t>
            </a:r>
            <a:r>
              <a:rPr lang="hr-HR" altLang="zh-CN" dirty="0" err="1">
                <a:solidFill>
                  <a:schemeClr val="tx2"/>
                </a:solidFill>
                <a:latin typeface="+mj-lt"/>
                <a:ea typeface="Cambria Math" panose="02040503050406030204" pitchFamily="18" charset="0"/>
                <a:cs typeface="Arial" pitchFamily="34" charset="0"/>
              </a:rPr>
              <a:t>kvartila</a:t>
            </a:r>
            <a:r>
              <a:rPr lang="hr-HR" altLang="zh-CN" dirty="0">
                <a:solidFill>
                  <a:schemeClr val="tx2"/>
                </a:solidFill>
                <a:latin typeface="+mj-lt"/>
                <a:ea typeface="Cambria Math" panose="02040503050406030204" pitchFamily="18" charset="0"/>
                <a:cs typeface="Arial" pitchFamily="34" charset="0"/>
              </a:rPr>
              <a:t> =&gt; trebamo saznati granične vrijednosti 1. i 3. </a:t>
            </a:r>
            <a:r>
              <a:rPr lang="hr-HR" altLang="zh-CN" dirty="0" err="1">
                <a:solidFill>
                  <a:schemeClr val="tx2"/>
                </a:solidFill>
                <a:latin typeface="+mj-lt"/>
                <a:ea typeface="Cambria Math" panose="02040503050406030204" pitchFamily="18" charset="0"/>
                <a:cs typeface="Arial" pitchFamily="34" charset="0"/>
              </a:rPr>
              <a:t>kvartila</a:t>
            </a:r>
            <a:r>
              <a:rPr lang="hr-HR" altLang="zh-CN" dirty="0">
                <a:solidFill>
                  <a:schemeClr val="tx2"/>
                </a:solidFill>
                <a:latin typeface="+mj-lt"/>
                <a:ea typeface="Cambria Math" panose="02040503050406030204" pitchFamily="18" charset="0"/>
                <a:cs typeface="Arial" pitchFamily="34" charset="0"/>
              </a:rPr>
              <a:t>.</a:t>
            </a:r>
          </a:p>
          <a:p>
            <a:pPr marL="285750" indent="-285750">
              <a:buFontTx/>
              <a:buChar char="-"/>
            </a:pPr>
            <a:r>
              <a:rPr lang="hr-HR" altLang="zh-CN" dirty="0">
                <a:solidFill>
                  <a:schemeClr val="tx2"/>
                </a:solidFill>
                <a:latin typeface="+mj-lt"/>
                <a:ea typeface="Cambria Math" panose="02040503050406030204" pitchFamily="18" charset="0"/>
                <a:cs typeface="Arial" pitchFamily="34" charset="0"/>
              </a:rPr>
              <a:t>Trebamo naći rezultat koji je 25-postotni po redu kao i 75-postotni te razliku između te dvije vrijednosti podijeliti s 2.</a:t>
            </a:r>
          </a:p>
          <a:p>
            <a:endParaRPr lang="hr-HR" altLang="zh-CN" dirty="0">
              <a:solidFill>
                <a:schemeClr val="tx2"/>
              </a:solidFill>
              <a:latin typeface="+mj-lt"/>
              <a:ea typeface="Cambria Math" panose="02040503050406030204" pitchFamily="18" charset="0"/>
              <a:cs typeface="Arial" pitchFamily="34" charset="0"/>
            </a:endParaRPr>
          </a:p>
          <a:p>
            <a:r>
              <a:rPr lang="hr-HR" altLang="zh-CN" dirty="0">
                <a:solidFill>
                  <a:schemeClr val="tx2"/>
                </a:solidFill>
                <a:latin typeface="+mj-lt"/>
                <a:ea typeface="Cambria Math" panose="02040503050406030204" pitchFamily="18" charset="0"/>
                <a:cs typeface="Arial" pitchFamily="34" charset="0"/>
              </a:rPr>
              <a:t>Redno mjesto granične vrijednosti prvog </a:t>
            </a:r>
            <a:r>
              <a:rPr lang="hr-HR" altLang="zh-CN" dirty="0" err="1">
                <a:solidFill>
                  <a:schemeClr val="tx2"/>
                </a:solidFill>
                <a:latin typeface="+mj-lt"/>
                <a:ea typeface="Cambria Math" panose="02040503050406030204" pitchFamily="18" charset="0"/>
                <a:cs typeface="Arial" pitchFamily="34" charset="0"/>
              </a:rPr>
              <a:t>kvartila</a:t>
            </a:r>
            <a:r>
              <a:rPr lang="hr-HR" altLang="zh-CN" dirty="0">
                <a:solidFill>
                  <a:schemeClr val="tx2"/>
                </a:solidFill>
                <a:latin typeface="+mj-lt"/>
                <a:ea typeface="Cambria Math" panose="02040503050406030204" pitchFamily="18" charset="0"/>
                <a:cs typeface="Arial" pitchFamily="34" charset="0"/>
              </a:rPr>
              <a:t> određuje se =&gt; N/4+0,5</a:t>
            </a:r>
          </a:p>
          <a:p>
            <a:r>
              <a:rPr lang="hr-HR" altLang="zh-CN" dirty="0">
                <a:solidFill>
                  <a:schemeClr val="tx2"/>
                </a:solidFill>
                <a:latin typeface="+mj-lt"/>
                <a:ea typeface="Cambria Math" panose="02040503050406030204" pitchFamily="18" charset="0"/>
                <a:cs typeface="Arial" pitchFamily="34" charset="0"/>
              </a:rPr>
              <a:t>Redno mjesto granične vrijednosti trećeg </a:t>
            </a:r>
            <a:r>
              <a:rPr lang="hr-HR" altLang="zh-CN" dirty="0" err="1">
                <a:solidFill>
                  <a:schemeClr val="tx2"/>
                </a:solidFill>
                <a:latin typeface="+mj-lt"/>
                <a:ea typeface="Cambria Math" panose="02040503050406030204" pitchFamily="18" charset="0"/>
                <a:cs typeface="Arial" pitchFamily="34" charset="0"/>
              </a:rPr>
              <a:t>kvartila</a:t>
            </a:r>
            <a:r>
              <a:rPr lang="hr-HR" altLang="zh-CN" dirty="0">
                <a:solidFill>
                  <a:schemeClr val="tx2"/>
                </a:solidFill>
                <a:latin typeface="+mj-lt"/>
                <a:ea typeface="Cambria Math" panose="02040503050406030204" pitchFamily="18" charset="0"/>
                <a:cs typeface="Arial" pitchFamily="34" charset="0"/>
              </a:rPr>
              <a:t> određuje se =&gt; N/4x3+0,5</a:t>
            </a:r>
          </a:p>
          <a:p>
            <a:endParaRPr lang="hr-HR" altLang="zh-CN" dirty="0">
              <a:solidFill>
                <a:schemeClr val="tx2"/>
              </a:solidFill>
              <a:latin typeface="+mj-lt"/>
              <a:ea typeface="Cambria Math" panose="02040503050406030204" pitchFamily="18" charset="0"/>
              <a:cs typeface="Arial" pitchFamily="34" charset="0"/>
            </a:endParaRPr>
          </a:p>
          <a:p>
            <a:endParaRPr lang="hr-HR" altLang="zh-CN" dirty="0">
              <a:solidFill>
                <a:schemeClr val="tx2"/>
              </a:solidFill>
              <a:latin typeface="+mj-lt"/>
              <a:ea typeface="Cambria Math" panose="02040503050406030204"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2166845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Srednje odstupanje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078313"/>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rPr>
              <a:t>Zanima li nas prosječna veličina odstupanja pojedinačnih rezultata možemo izračunati srednje odstupanje =&gt; </a:t>
            </a:r>
            <a:r>
              <a:rPr lang="el-GR" altLang="zh-CN" dirty="0">
                <a:solidFill>
                  <a:schemeClr val="tx2"/>
                </a:solidFill>
                <a:latin typeface="Cambria Math" panose="02040503050406030204" pitchFamily="18" charset="0"/>
                <a:ea typeface="Cambria Math" panose="02040503050406030204" pitchFamily="18" charset="0"/>
              </a:rPr>
              <a:t>Σ|</a:t>
            </a:r>
            <a:r>
              <a:rPr lang="hr-HR" altLang="zh-CN" dirty="0">
                <a:solidFill>
                  <a:schemeClr val="tx2"/>
                </a:solidFill>
                <a:latin typeface="Cambria Math" panose="02040503050406030204" pitchFamily="18" charset="0"/>
                <a:ea typeface="Cambria Math" panose="02040503050406030204" pitchFamily="18" charset="0"/>
              </a:rPr>
              <a:t>X-M</a:t>
            </a:r>
            <a:r>
              <a:rPr lang="el-GR" altLang="zh-CN" dirty="0">
                <a:solidFill>
                  <a:schemeClr val="tx2"/>
                </a:solidFill>
                <a:latin typeface="Cambria Math" panose="02040503050406030204" pitchFamily="18" charset="0"/>
                <a:ea typeface="Cambria Math" panose="02040503050406030204" pitchFamily="18" charset="0"/>
              </a:rPr>
              <a:t>|</a:t>
            </a:r>
            <a:r>
              <a:rPr lang="hr-HR" altLang="zh-CN" dirty="0">
                <a:solidFill>
                  <a:schemeClr val="tx2"/>
                </a:solidFill>
                <a:latin typeface="Cambria Math" panose="02040503050406030204" pitchFamily="18" charset="0"/>
                <a:ea typeface="Cambria Math" panose="02040503050406030204" pitchFamily="18" charset="0"/>
              </a:rPr>
              <a:t>/N</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X-M =&gt; pojedinačnih rezultata od aritmetičke sredine (bez obzira na predznak!)</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Primjer iz </a:t>
            </a:r>
            <a:r>
              <a:rPr lang="hr-HR" altLang="zh-CN" dirty="0" err="1">
                <a:solidFill>
                  <a:schemeClr val="tx2"/>
                </a:solidFill>
                <a:latin typeface="Cambria Math" panose="02040503050406030204" pitchFamily="18" charset="0"/>
                <a:ea typeface="Cambria Math" panose="02040503050406030204" pitchFamily="18" charset="0"/>
                <a:cs typeface="Arial" pitchFamily="34" charset="0"/>
              </a:rPr>
              <a:t>Petza</a:t>
            </a: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r>
              <a:rPr lang="hr-HR" altLang="zh-CN" dirty="0">
                <a:solidFill>
                  <a:schemeClr val="tx2"/>
                </a:solidFill>
                <a:latin typeface="Cambria Math" panose="02040503050406030204" pitchFamily="18" charset="0"/>
                <a:ea typeface="Cambria Math" panose="02040503050406030204" pitchFamily="18" charset="0"/>
                <a:cs typeface="Arial" pitchFamily="34" charset="0"/>
              </a:rPr>
              <a:t>Rezultati        5   7   4   6   5   6   5   2   4   6                M=50/10=5</a:t>
            </a:r>
          </a:p>
          <a:p>
            <a:r>
              <a:rPr lang="hr-HR" altLang="zh-CN" dirty="0">
                <a:solidFill>
                  <a:schemeClr val="tx2"/>
                </a:solidFill>
                <a:latin typeface="Cambria Math" panose="02040503050406030204" pitchFamily="18" charset="0"/>
                <a:ea typeface="Cambria Math" panose="02040503050406030204" pitchFamily="18" charset="0"/>
                <a:cs typeface="Arial" pitchFamily="34" charset="0"/>
              </a:rPr>
              <a:t>Odstupanje   0   2   1   1   0    1  0   3   1   1         Srednje odstupanje=10/10=1  </a:t>
            </a:r>
          </a:p>
          <a:p>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r>
              <a:rPr lang="hr-HR" altLang="zh-CN" dirty="0">
                <a:solidFill>
                  <a:schemeClr val="tx2"/>
                </a:solidFill>
                <a:latin typeface="Cambria Math" panose="02040503050406030204" pitchFamily="18" charset="0"/>
                <a:ea typeface="Cambria Math" panose="02040503050406030204" pitchFamily="18" charset="0"/>
                <a:cs typeface="Arial" pitchFamily="34" charset="0"/>
              </a:rPr>
              <a:t>Kako je aritmetička sredina težište rezultata kada bi vodili računa o predznaku onda bi uvije dobili rezultat 0! =&gt; aritmetička sredina je vrijednost od  koje zbroj odstupanja iznad i ispod nje uvijek iznosi 0.</a:t>
            </a:r>
          </a:p>
          <a:p>
            <a:pPr>
              <a:buFont typeface="Arial" pitchFamily="34" charset="0"/>
              <a:buChar char="•"/>
            </a:pPr>
            <a:endParaRPr lang="hr-HR" altLang="zh-CN" dirty="0">
              <a:solidFill>
                <a:schemeClr val="tx2"/>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1923680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Varijanca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3693319"/>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 Jedan od načina da se predznaci „izbjegne” učinak predznaka koji osiguravaju da odstupanje iznad i ispod aritmetičke sredine uvijek bude nula jest da odstupanja kvadriramo!</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Ako kvadrirana odstupanja zbrojimo i podijelimo s brojem rezultata (izračunamo im aritmetičku sredinu) dobiti ćemo mjeru </a:t>
            </a:r>
            <a:r>
              <a:rPr lang="hr-HR" altLang="zh-CN" dirty="0" err="1">
                <a:solidFill>
                  <a:schemeClr val="tx2"/>
                </a:solidFill>
                <a:latin typeface="Cambria Math" panose="02040503050406030204" pitchFamily="18" charset="0"/>
                <a:ea typeface="Cambria Math" panose="02040503050406030204" pitchFamily="18" charset="0"/>
                <a:cs typeface="Arial" pitchFamily="34" charset="0"/>
              </a:rPr>
              <a:t>varijabiliteta</a:t>
            </a:r>
            <a:r>
              <a:rPr lang="hr-HR" altLang="zh-CN" dirty="0">
                <a:solidFill>
                  <a:schemeClr val="tx2"/>
                </a:solidFill>
                <a:latin typeface="Cambria Math" panose="02040503050406030204" pitchFamily="18" charset="0"/>
                <a:ea typeface="Cambria Math" panose="02040503050406030204" pitchFamily="18" charset="0"/>
                <a:cs typeface="Arial" pitchFamily="34" charset="0"/>
              </a:rPr>
              <a:t> koju nazivamo VARIJANCA. </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Varijanca = </a:t>
            </a:r>
            <a:r>
              <a:rPr lang="el-GR" altLang="zh-CN" dirty="0">
                <a:solidFill>
                  <a:schemeClr val="tx2"/>
                </a:solidFill>
                <a:latin typeface="Cambria Math" panose="02040503050406030204" pitchFamily="18" charset="0"/>
                <a:ea typeface="Cambria Math" panose="02040503050406030204" pitchFamily="18" charset="0"/>
              </a:rPr>
              <a:t>Σ</a:t>
            </a:r>
            <a:r>
              <a:rPr lang="hr-HR" altLang="zh-CN" dirty="0">
                <a:solidFill>
                  <a:schemeClr val="tx2"/>
                </a:solidFill>
                <a:latin typeface="Cambria Math" panose="02040503050406030204" pitchFamily="18" charset="0"/>
                <a:ea typeface="Cambria Math" panose="02040503050406030204" pitchFamily="18" charset="0"/>
              </a:rPr>
              <a:t>(X-M)²/N-1</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endParaRPr lang="hr-HR" altLang="zh-CN" dirty="0">
              <a:solidFill>
                <a:schemeClr val="tx2"/>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733914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Standardna devijacija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4801314"/>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 Drugi korijen iz varijance naziva se STANDARDNA DEVIJACIJA</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STANDARDNA DEVIJACIJA je standard za mjerenje </a:t>
            </a:r>
            <a:r>
              <a:rPr lang="hr-HR" altLang="zh-CN" dirty="0" err="1">
                <a:solidFill>
                  <a:schemeClr val="tx2"/>
                </a:solidFill>
                <a:latin typeface="Cambria Math" panose="02040503050406030204" pitchFamily="18" charset="0"/>
                <a:ea typeface="Cambria Math" panose="02040503050406030204" pitchFamily="18" charset="0"/>
                <a:cs typeface="Arial" pitchFamily="34" charset="0"/>
              </a:rPr>
              <a:t>varijabiliteta</a:t>
            </a:r>
            <a:r>
              <a:rPr lang="hr-HR" altLang="zh-CN" dirty="0">
                <a:solidFill>
                  <a:schemeClr val="tx2"/>
                </a:solidFill>
                <a:latin typeface="Cambria Math" panose="02040503050406030204" pitchFamily="18" charset="0"/>
                <a:ea typeface="Cambria Math" panose="02040503050406030204" pitchFamily="18" charset="0"/>
                <a:cs typeface="Arial" pitchFamily="34" charset="0"/>
              </a:rPr>
              <a:t> rezultata. </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cs typeface="Arial" pitchFamily="34"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cs typeface="Arial" pitchFamily="34" charset="0"/>
              </a:rPr>
              <a:t>Formula za SD = √</a:t>
            </a:r>
            <a:r>
              <a:rPr lang="el-GR" altLang="zh-CN" dirty="0">
                <a:solidFill>
                  <a:schemeClr val="tx2"/>
                </a:solidFill>
                <a:latin typeface="Cambria Math" panose="02040503050406030204" pitchFamily="18" charset="0"/>
                <a:ea typeface="Cambria Math" panose="02040503050406030204" pitchFamily="18" charset="0"/>
              </a:rPr>
              <a:t>Σ</a:t>
            </a:r>
            <a:r>
              <a:rPr lang="hr-HR" altLang="zh-CN" dirty="0">
                <a:solidFill>
                  <a:schemeClr val="tx2"/>
                </a:solidFill>
                <a:latin typeface="Cambria Math" panose="02040503050406030204" pitchFamily="18" charset="0"/>
                <a:ea typeface="Cambria Math" panose="02040503050406030204" pitchFamily="18" charset="0"/>
              </a:rPr>
              <a:t>(X-M)²/N-1</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rPr>
              <a:t>Standardna devijacija se može računati samo uz aritmetičku sredinu!</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rPr>
              <a:t>Veća standardna devijacija znači veće raspršenje rezultata!</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rPr>
              <a:t>Standarda devijacija pokazuje koliko dobro aritmetička sredina reprezentira rezultate iz kojih je dobivena!</a:t>
            </a:r>
          </a:p>
          <a:p>
            <a:pPr>
              <a:buFont typeface="Arial" pitchFamily="34" charset="0"/>
              <a:buChar char="•"/>
            </a:pPr>
            <a:endParaRPr lang="hr-HR" altLang="zh-CN" dirty="0">
              <a:solidFill>
                <a:schemeClr val="tx2"/>
              </a:solidFill>
              <a:latin typeface="Cambria Math" panose="02040503050406030204" pitchFamily="18" charset="0"/>
              <a:ea typeface="Cambria Math" panose="02040503050406030204" pitchFamily="18" charset="0"/>
            </a:endParaRPr>
          </a:p>
          <a:p>
            <a:pPr>
              <a:buFont typeface="Arial" pitchFamily="34" charset="0"/>
              <a:buChar char="•"/>
            </a:pPr>
            <a:r>
              <a:rPr lang="hr-HR" altLang="zh-CN" dirty="0">
                <a:solidFill>
                  <a:schemeClr val="tx2"/>
                </a:solidFill>
                <a:latin typeface="Cambria Math" panose="02040503050406030204" pitchFamily="18" charset="0"/>
                <a:ea typeface="Cambria Math" panose="02040503050406030204" pitchFamily="18" charset="0"/>
              </a:rPr>
              <a:t> Samo  uz  normalnu distribuciju (</a:t>
            </a:r>
            <a:r>
              <a:rPr lang="hr-HR" altLang="zh-CN" dirty="0" err="1">
                <a:solidFill>
                  <a:schemeClr val="tx2"/>
                </a:solidFill>
                <a:latin typeface="Cambria Math" panose="02040503050406030204" pitchFamily="18" charset="0"/>
                <a:ea typeface="Cambria Math" panose="02040503050406030204" pitchFamily="18" charset="0"/>
              </a:rPr>
              <a:t>parametrijska</a:t>
            </a:r>
            <a:r>
              <a:rPr lang="hr-HR" altLang="zh-CN" dirty="0">
                <a:solidFill>
                  <a:schemeClr val="tx2"/>
                </a:solidFill>
                <a:latin typeface="Cambria Math" panose="02040503050406030204" pitchFamily="18" charset="0"/>
                <a:ea typeface="Cambria Math" panose="02040503050406030204" pitchFamily="18" charset="0"/>
              </a:rPr>
              <a:t> statistika)</a:t>
            </a:r>
          </a:p>
          <a:p>
            <a:pPr>
              <a:buFont typeface="Arial" pitchFamily="34" charset="0"/>
              <a:buChar char="•"/>
            </a:pPr>
            <a:endParaRPr lang="hr-HR" altLang="zh-CN" dirty="0">
              <a:solidFill>
                <a:schemeClr val="tx2"/>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spTree>
    <p:extLst>
      <p:ext uri="{BB962C8B-B14F-4D97-AF65-F5344CB8AC3E}">
        <p14:creationId xmlns:p14="http://schemas.microsoft.com/office/powerpoint/2010/main" val="1954959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Standardna devijacija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pic>
        <p:nvPicPr>
          <p:cNvPr id="3" name="Picture 2"/>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371600" y="1143000"/>
            <a:ext cx="6248400" cy="4626637"/>
          </a:xfrm>
          <a:prstGeom prst="rect">
            <a:avLst/>
          </a:prstGeom>
          <a:solidFill>
            <a:srgbClr val="FFFFFF"/>
          </a:solidFill>
          <a:ln w="9525">
            <a:solidFill>
              <a:srgbClr val="FFFFFF"/>
            </a:solidFill>
            <a:miter lim="800000"/>
            <a:headEnd/>
            <a:tailEnd/>
          </a:ln>
        </p:spPr>
      </p:pic>
    </p:spTree>
    <p:extLst>
      <p:ext uri="{BB962C8B-B14F-4D97-AF65-F5344CB8AC3E}">
        <p14:creationId xmlns:p14="http://schemas.microsoft.com/office/powerpoint/2010/main" val="893148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Rectangle 7"/>
          <p:cNvSpPr/>
          <p:nvPr/>
        </p:nvSpPr>
        <p:spPr>
          <a:xfrm>
            <a:off x="0" y="1143000"/>
            <a:ext cx="8077200" cy="701731"/>
          </a:xfrm>
          <a:prstGeom prst="rect">
            <a:avLst/>
          </a:prstGeom>
        </p:spPr>
        <p:txBody>
          <a:bodyPr wrap="square">
            <a:spAutoFit/>
          </a:bodyPr>
          <a:lstStyle/>
          <a:p>
            <a:pPr>
              <a:lnSpc>
                <a:spcPct val="90000"/>
              </a:lnSpc>
            </a:pPr>
            <a:endParaRPr lang="hr-HR" sz="2200" dirty="0"/>
          </a:p>
          <a:p>
            <a:pPr>
              <a:lnSpc>
                <a:spcPct val="90000"/>
              </a:lnSpc>
            </a:pPr>
            <a:endParaRPr lang="hr-HR" sz="2200" dirty="0"/>
          </a:p>
        </p:txBody>
      </p:sp>
      <p:sp>
        <p:nvSpPr>
          <p:cNvPr id="6" name="Title 5"/>
          <p:cNvSpPr>
            <a:spLocks noGrp="1"/>
          </p:cNvSpPr>
          <p:nvPr>
            <p:ph type="ctrTitle"/>
          </p:nvPr>
        </p:nvSpPr>
        <p:spPr>
          <a:xfrm>
            <a:off x="685800" y="2362200"/>
            <a:ext cx="7772400" cy="1470025"/>
          </a:xfrm>
        </p:spPr>
        <p:txBody>
          <a:bodyPr/>
          <a:lstStyle/>
          <a:p>
            <a:r>
              <a:rPr lang="hr-HR" dirty="0">
                <a:solidFill>
                  <a:schemeClr val="tx2"/>
                </a:solidFill>
              </a:rPr>
              <a:t>Hvala na pažnji!</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914" y="76200"/>
            <a:ext cx="8229600" cy="1143000"/>
          </a:xfrm>
        </p:spPr>
        <p:txBody>
          <a:bodyPr/>
          <a:lstStyle/>
          <a:p>
            <a:r>
              <a:rPr lang="hr-HR" b="1" dirty="0">
                <a:solidFill>
                  <a:schemeClr val="tx2"/>
                </a:solidFill>
              </a:rPr>
              <a:t>Što je statistika?</a:t>
            </a:r>
          </a:p>
        </p:txBody>
      </p:sp>
      <p:sp>
        <p:nvSpPr>
          <p:cNvPr id="3" name="Content Placeholder 2"/>
          <p:cNvSpPr>
            <a:spLocks noGrp="1"/>
          </p:cNvSpPr>
          <p:nvPr>
            <p:ph idx="1"/>
          </p:nvPr>
        </p:nvSpPr>
        <p:spPr>
          <a:xfrm>
            <a:off x="232954" y="990600"/>
            <a:ext cx="8678091" cy="3962400"/>
          </a:xfrm>
        </p:spPr>
        <p:txBody>
          <a:bodyPr>
            <a:noAutofit/>
          </a:bodyPr>
          <a:lstStyle/>
          <a:p>
            <a:endParaRPr lang="hr-HR" sz="1800" dirty="0">
              <a:solidFill>
                <a:srgbClr val="002060"/>
              </a:solidFill>
              <a:latin typeface="Arial" pitchFamily="34" charset="0"/>
              <a:cs typeface="Arial" pitchFamily="34" charset="0"/>
            </a:endParaRPr>
          </a:p>
          <a:p>
            <a:pPr marL="285750" indent="-285750"/>
            <a:r>
              <a:rPr lang="hr-HR" sz="1800" dirty="0">
                <a:solidFill>
                  <a:schemeClr val="tx2"/>
                </a:solidFill>
              </a:rPr>
              <a:t>Statistika možemo razdvojiti na 1) Deskriptivnu i 2) </a:t>
            </a:r>
            <a:r>
              <a:rPr lang="hr-HR" sz="1800" dirty="0" err="1">
                <a:solidFill>
                  <a:schemeClr val="tx2"/>
                </a:solidFill>
              </a:rPr>
              <a:t>Inferencijalnu</a:t>
            </a:r>
            <a:endParaRPr lang="hr-HR" sz="1800" dirty="0">
              <a:solidFill>
                <a:schemeClr val="tx2"/>
              </a:solidFill>
            </a:endParaRPr>
          </a:p>
          <a:p>
            <a:pPr marL="0" indent="0">
              <a:buNone/>
            </a:pPr>
            <a:endParaRPr lang="hr-HR" sz="1800" dirty="0">
              <a:solidFill>
                <a:schemeClr val="tx2"/>
              </a:solidFill>
            </a:endParaRPr>
          </a:p>
          <a:p>
            <a:pPr marL="285750" indent="-285750"/>
            <a:r>
              <a:rPr lang="hr-HR" sz="1800" dirty="0">
                <a:solidFill>
                  <a:schemeClr val="tx2"/>
                </a:solidFill>
              </a:rPr>
              <a:t>Deskriptivna statistika =&gt; područje opisivanja konkretnih rezultata, dobivenih prilikom ispitivanja ili mjerenja. Njena je zadaća da opiše podatke, i to na taj način da i sredi i sažme, kako bi bili što pregledniji.</a:t>
            </a:r>
          </a:p>
          <a:p>
            <a:pPr marL="285750" indent="-285750"/>
            <a:endParaRPr lang="hr-HR" sz="1800" dirty="0">
              <a:solidFill>
                <a:schemeClr val="tx2"/>
              </a:solidFill>
            </a:endParaRPr>
          </a:p>
          <a:p>
            <a:pPr marL="285750" indent="-285750"/>
            <a:r>
              <a:rPr lang="hr-HR" sz="1800" dirty="0">
                <a:solidFill>
                  <a:schemeClr val="tx2"/>
                </a:solidFill>
              </a:rPr>
              <a:t>Inferencijalna statistika =&gt; iz pojedinačnog slučaja (s uzorka) želimo zaključiti na neku pojavu koja je možda opći zakon =&gt; želimo s pojedinačnog zaključiti na opće (s uzorka na populaciju!)</a:t>
            </a:r>
          </a:p>
          <a:p>
            <a:pPr marL="285750" indent="-285750"/>
            <a:endParaRPr lang="hr-HR" sz="1800" dirty="0">
              <a:solidFill>
                <a:schemeClr val="tx2"/>
              </a:solidFill>
            </a:endParaRPr>
          </a:p>
          <a:p>
            <a:pPr marL="285750" indent="-285750"/>
            <a:r>
              <a:rPr lang="hr-HR" sz="1800" dirty="0">
                <a:solidFill>
                  <a:schemeClr val="tx2"/>
                </a:solidFill>
              </a:rPr>
              <a:t>Preciznije =&gt; onaj dio statističkih postupaka koja nam omogućuje stvaranje zaključaka, omogućuje nam da ustanovimo s kolikom točnošću nađenu pojavu možemo smatrati generalnom (</a:t>
            </a:r>
            <a:r>
              <a:rPr lang="hr-HR" sz="1800" dirty="0" err="1">
                <a:solidFill>
                  <a:schemeClr val="tx2"/>
                </a:solidFill>
              </a:rPr>
              <a:t>općevaljanom</a:t>
            </a:r>
            <a:r>
              <a:rPr lang="hr-HR" sz="1800" dirty="0">
                <a:solidFill>
                  <a:schemeClr val="tx2"/>
                </a:solidFill>
              </a:rPr>
              <a:t>)</a:t>
            </a:r>
          </a:p>
          <a:p>
            <a:pPr marL="285750" indent="-285750"/>
            <a:endParaRPr lang="hr-HR" sz="1800" dirty="0">
              <a:solidFill>
                <a:schemeClr val="tx2"/>
              </a:solidFill>
            </a:endParaRPr>
          </a:p>
          <a:p>
            <a:pPr marL="285750" indent="-285750"/>
            <a:r>
              <a:rPr lang="hr-HR" sz="1800" dirty="0">
                <a:solidFill>
                  <a:schemeClr val="tx2"/>
                </a:solidFill>
              </a:rPr>
              <a:t>Odmah treba reći da je u statističkom zaključivanju potpuna ili 100 %-</a:t>
            </a:r>
            <a:r>
              <a:rPr lang="hr-HR" sz="1800" dirty="0" err="1">
                <a:solidFill>
                  <a:schemeClr val="tx2"/>
                </a:solidFill>
              </a:rPr>
              <a:t>tna</a:t>
            </a:r>
            <a:r>
              <a:rPr lang="hr-HR" sz="1800" dirty="0">
                <a:solidFill>
                  <a:schemeClr val="tx2"/>
                </a:solidFill>
              </a:rPr>
              <a:t> sigurnost u zaključku nije moguća</a:t>
            </a:r>
            <a:r>
              <a:rPr lang="hr-HR" sz="1800" dirty="0">
                <a:solidFill>
                  <a:srgbClr val="002060"/>
                </a:solidFill>
                <a:latin typeface="Arial" pitchFamily="34" charset="0"/>
                <a:cs typeface="Arial" pitchFamily="34" charset="0"/>
              </a:rPr>
              <a:t>)</a:t>
            </a:r>
            <a:endParaRPr lang="hr-HR" sz="2000" dirty="0">
              <a:solidFill>
                <a:srgbClr val="002060"/>
              </a:solidFill>
            </a:endParaRPr>
          </a:p>
          <a:p>
            <a:endParaRPr lang="hr-HR" sz="2000" dirty="0">
              <a:solidFill>
                <a:srgbClr val="002060"/>
              </a:solidFill>
            </a:endParaRPr>
          </a:p>
          <a:p>
            <a:endParaRPr lang="hr-HR" sz="2000" dirty="0">
              <a:solidFill>
                <a:srgbClr val="002060"/>
              </a:solidFill>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6">
            <a:extLst>
              <a:ext uri="{FF2B5EF4-FFF2-40B4-BE49-F238E27FC236}">
                <a16:creationId xmlns:a16="http://schemas.microsoft.com/office/drawing/2014/main" id="{F9E38267-BB4E-48F5-AA81-A2E28F9B1FD2}"/>
              </a:ext>
            </a:extLst>
          </p:cNvPr>
          <p:cNvSpPr>
            <a:spLocks noGrp="1"/>
          </p:cNvSpPr>
          <p:nvPr>
            <p:ph type="ftr" sz="quarter" idx="11"/>
          </p:nvPr>
        </p:nvSpPr>
        <p:spPr>
          <a:xfrm>
            <a:off x="3124200" y="6356350"/>
            <a:ext cx="2895600" cy="365125"/>
          </a:xfrm>
        </p:spPr>
        <p:txBody>
          <a:bodyPr/>
          <a:lstStyle/>
          <a:p>
            <a:r>
              <a:rPr lang="hr-HR" dirty="0"/>
              <a:t>Statistika u društvenim istraživanjima</a:t>
            </a:r>
          </a:p>
        </p:txBody>
      </p:sp>
    </p:spTree>
    <p:extLst>
      <p:ext uri="{BB962C8B-B14F-4D97-AF65-F5344CB8AC3E}">
        <p14:creationId xmlns:p14="http://schemas.microsoft.com/office/powerpoint/2010/main" val="2691381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Deskriptiva statistika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6740307"/>
          </a:xfrm>
          <a:prstGeom prst="rect">
            <a:avLst/>
          </a:prstGeom>
          <a:noFill/>
        </p:spPr>
        <p:txBody>
          <a:bodyPr wrap="square" rtlCol="0">
            <a:spAutoFit/>
          </a:bodyPr>
          <a:lstStyle/>
          <a:p>
            <a:pPr>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Središnje vrijednost =&gt; aritmetička sredina (zajednička aritmetička sredina), centralna vrijednost – medijan, dominanta vrijednost (</a:t>
            </a:r>
            <a:r>
              <a:rPr lang="hr-HR" dirty="0" err="1">
                <a:solidFill>
                  <a:schemeClr val="tx2"/>
                </a:solidFill>
              </a:rPr>
              <a:t>mod</a:t>
            </a:r>
            <a:r>
              <a:rPr lang="hr-HR" dirty="0">
                <a:solidFill>
                  <a:schemeClr val="tx2"/>
                </a:solidFill>
              </a:rPr>
              <a:t>) …</a:t>
            </a:r>
          </a:p>
          <a:p>
            <a:pPr marL="285750" indent="-285750">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Mjere varijabilnost =&gt; raspon rezultata, srednje odstupanje, standardna devijacija, </a:t>
            </a:r>
            <a:r>
              <a:rPr lang="hr-HR" dirty="0" err="1">
                <a:solidFill>
                  <a:schemeClr val="tx2"/>
                </a:solidFill>
              </a:rPr>
              <a:t>poluinterkvartilno</a:t>
            </a:r>
            <a:r>
              <a:rPr lang="hr-HR" dirty="0">
                <a:solidFill>
                  <a:schemeClr val="tx2"/>
                </a:solidFill>
              </a:rPr>
              <a:t> raspršenje </a:t>
            </a:r>
          </a:p>
          <a:p>
            <a:pPr marL="285750" indent="-285750">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Skale mjerenja =&gt; nominalna, </a:t>
            </a:r>
            <a:r>
              <a:rPr lang="hr-HR" dirty="0" err="1">
                <a:solidFill>
                  <a:schemeClr val="tx2"/>
                </a:solidFill>
              </a:rPr>
              <a:t>ordinalna</a:t>
            </a:r>
            <a:r>
              <a:rPr lang="hr-HR" dirty="0">
                <a:solidFill>
                  <a:schemeClr val="tx2"/>
                </a:solidFill>
              </a:rPr>
              <a:t>, intervalna, omjerna</a:t>
            </a:r>
          </a:p>
          <a:p>
            <a:pPr marL="285750" indent="-285750">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Grafičko prikazivanje rezultata</a:t>
            </a:r>
          </a:p>
          <a:p>
            <a:pPr marL="285750" indent="-285750">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Položaj pojedinog rezultata u grupi (z-vrijednosti, </a:t>
            </a:r>
            <a:r>
              <a:rPr lang="hr-HR" dirty="0" err="1">
                <a:solidFill>
                  <a:schemeClr val="tx2"/>
                </a:solidFill>
              </a:rPr>
              <a:t>centili</a:t>
            </a:r>
            <a:r>
              <a:rPr lang="hr-HR" dirty="0">
                <a:solidFill>
                  <a:schemeClr val="tx2"/>
                </a:solidFill>
              </a:rPr>
              <a:t> i </a:t>
            </a:r>
            <a:r>
              <a:rPr lang="hr-HR" dirty="0" err="1">
                <a:solidFill>
                  <a:schemeClr val="tx2"/>
                </a:solidFill>
              </a:rPr>
              <a:t>decili</a:t>
            </a:r>
            <a:r>
              <a:rPr lang="hr-HR" dirty="0">
                <a:solidFill>
                  <a:schemeClr val="tx2"/>
                </a:solidFill>
              </a:rPr>
              <a:t>)</a:t>
            </a:r>
          </a:p>
          <a:p>
            <a:pPr marL="285750" indent="-285750">
              <a:buFont typeface="Arial" pitchFamily="34" charset="0"/>
              <a:buChar char="•"/>
            </a:pPr>
            <a:endParaRPr lang="hr-HR" dirty="0">
              <a:solidFill>
                <a:schemeClr val="tx2"/>
              </a:solidFill>
            </a:endParaRPr>
          </a:p>
          <a:p>
            <a:pPr marL="285750" indent="-285750">
              <a:buFont typeface="Arial" pitchFamily="34" charset="0"/>
              <a:buChar char="•"/>
            </a:pPr>
            <a:r>
              <a:rPr lang="hr-HR" dirty="0">
                <a:solidFill>
                  <a:schemeClr val="tx2"/>
                </a:solidFill>
              </a:rPr>
              <a:t>=&gt; svi navedeni pojmovi važni su i kada radimo s uzorcima, tj. u </a:t>
            </a:r>
            <a:r>
              <a:rPr lang="hr-HR" dirty="0" err="1">
                <a:solidFill>
                  <a:schemeClr val="tx2"/>
                </a:solidFill>
              </a:rPr>
              <a:t>inferencijalnoj</a:t>
            </a:r>
            <a:r>
              <a:rPr lang="hr-HR" dirty="0">
                <a:solidFill>
                  <a:schemeClr val="tx2"/>
                </a:solidFill>
              </a:rPr>
              <a:t> statistici!</a:t>
            </a:r>
          </a:p>
          <a:p>
            <a:pPr marL="285750" indent="-285750">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9886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Što su skale mjerenja?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4524315"/>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dirty="0">
                <a:solidFill>
                  <a:schemeClr val="tx2"/>
                </a:solidFill>
              </a:rPr>
              <a:t>  Mjerenje je pridjeljivanje brojeva atributima ili aspektima stvari, pojava ili ponašanja, u skladu s određenim pravilima.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Pravila koja se primjenjuju pri nekom mjerenju određuju ljestvicu (skalu) mjerenja.</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Najpoznatije skale mjerenja su:</a:t>
            </a:r>
          </a:p>
          <a:p>
            <a:pPr>
              <a:buFont typeface="Arial" pitchFamily="34" charset="0"/>
              <a:buChar char="•"/>
            </a:pPr>
            <a:endParaRPr lang="hr-HR" dirty="0">
              <a:solidFill>
                <a:schemeClr val="tx2"/>
              </a:solidFill>
            </a:endParaRPr>
          </a:p>
          <a:p>
            <a:pPr marL="285750" indent="-285750">
              <a:buFontTx/>
              <a:buChar char="-"/>
            </a:pPr>
            <a:r>
              <a:rPr lang="hr-HR" dirty="0">
                <a:solidFill>
                  <a:schemeClr val="tx2"/>
                </a:solidFill>
              </a:rPr>
              <a:t>Nominalna </a:t>
            </a:r>
          </a:p>
          <a:p>
            <a:pPr marL="285750" indent="-285750">
              <a:buFontTx/>
              <a:buChar char="-"/>
            </a:pPr>
            <a:r>
              <a:rPr lang="hr-HR" dirty="0" err="1">
                <a:solidFill>
                  <a:schemeClr val="tx2"/>
                </a:solidFill>
              </a:rPr>
              <a:t>Ordinalna</a:t>
            </a:r>
            <a:endParaRPr lang="hr-HR" dirty="0">
              <a:solidFill>
                <a:schemeClr val="tx2"/>
              </a:solidFill>
            </a:endParaRPr>
          </a:p>
          <a:p>
            <a:pPr marL="285750" indent="-285750">
              <a:buFontTx/>
              <a:buChar char="-"/>
            </a:pPr>
            <a:r>
              <a:rPr lang="hr-HR" dirty="0">
                <a:solidFill>
                  <a:schemeClr val="tx2"/>
                </a:solidFill>
              </a:rPr>
              <a:t>Intervalna </a:t>
            </a:r>
          </a:p>
          <a:p>
            <a:pPr marL="285750" indent="-285750">
              <a:buFontTx/>
              <a:buChar char="-"/>
            </a:pPr>
            <a:r>
              <a:rPr lang="hr-HR" dirty="0">
                <a:solidFill>
                  <a:schemeClr val="tx2"/>
                </a:solidFill>
              </a:rPr>
              <a:t>Omjerna</a:t>
            </a: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65828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Nominalne skale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5355312"/>
          </a:xfrm>
          <a:prstGeom prst="rect">
            <a:avLst/>
          </a:prstGeom>
          <a:noFill/>
        </p:spPr>
        <p:txBody>
          <a:bodyPr wrap="square" rtlCol="0">
            <a:spAutoFit/>
          </a:bodyPr>
          <a:lstStyle/>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r>
              <a:rPr lang="hr-HR" dirty="0">
                <a:solidFill>
                  <a:schemeClr val="tx2"/>
                </a:solidFill>
              </a:rPr>
              <a:t>  Kod nominalne skale označavamo istu stvar istim brojem =&gt; umjesto imena predmeta navodimo njegov broj.</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Nominalne skale nisu prave brojčane ljestvice jer nam brojevi služe samo za identifikaciju statističkih jedinica =&gt; tj. za označavanje klasa istih jedinica </a:t>
            </a:r>
          </a:p>
          <a:p>
            <a:pPr>
              <a:buFont typeface="Arial" pitchFamily="34" charset="0"/>
              <a:buChar char="•"/>
            </a:pPr>
            <a:endParaRPr lang="hr-HR" dirty="0">
              <a:solidFill>
                <a:schemeClr val="tx2"/>
              </a:solidFill>
            </a:endParaRPr>
          </a:p>
          <a:p>
            <a:r>
              <a:rPr lang="hr-HR" dirty="0">
                <a:solidFill>
                  <a:schemeClr val="tx2"/>
                </a:solidFill>
              </a:rPr>
              <a:t>Primjer nominalne skale:</a:t>
            </a:r>
          </a:p>
          <a:p>
            <a:endParaRPr lang="hr-HR" dirty="0">
              <a:solidFill>
                <a:schemeClr val="tx2"/>
              </a:solidFill>
            </a:endParaRPr>
          </a:p>
          <a:p>
            <a:r>
              <a:rPr lang="hr-HR" dirty="0">
                <a:solidFill>
                  <a:schemeClr val="tx2"/>
                </a:solidFill>
              </a:rPr>
              <a:t>Na kojem odjelu studirate?</a:t>
            </a:r>
          </a:p>
          <a:p>
            <a:pPr marL="342900" indent="-342900">
              <a:buAutoNum type="alphaLcParenR"/>
            </a:pPr>
            <a:r>
              <a:rPr lang="hr-HR" dirty="0">
                <a:solidFill>
                  <a:schemeClr val="tx2"/>
                </a:solidFill>
              </a:rPr>
              <a:t>Sociologija</a:t>
            </a:r>
          </a:p>
          <a:p>
            <a:pPr marL="342900" indent="-342900">
              <a:buAutoNum type="alphaLcParenR"/>
            </a:pPr>
            <a:r>
              <a:rPr lang="hr-HR" dirty="0">
                <a:solidFill>
                  <a:schemeClr val="tx2"/>
                </a:solidFill>
              </a:rPr>
              <a:t>Povijest</a:t>
            </a:r>
          </a:p>
          <a:p>
            <a:pPr marL="342900" indent="-342900">
              <a:buAutoNum type="alphaLcParenR"/>
            </a:pPr>
            <a:r>
              <a:rPr lang="hr-HR" dirty="0">
                <a:solidFill>
                  <a:schemeClr val="tx2"/>
                </a:solidFill>
              </a:rPr>
              <a:t>Psihologija</a:t>
            </a:r>
          </a:p>
          <a:p>
            <a:pPr marL="342900" indent="-342900">
              <a:buAutoNum type="alphaLcParenR"/>
            </a:pPr>
            <a:r>
              <a:rPr lang="hr-HR" dirty="0">
                <a:solidFill>
                  <a:schemeClr val="tx2"/>
                </a:solidFill>
              </a:rPr>
              <a:t>Komunikologija</a:t>
            </a:r>
          </a:p>
          <a:p>
            <a:endParaRPr lang="hr-HR" dirty="0">
              <a:solidFill>
                <a:schemeClr val="tx2"/>
              </a:solidFill>
            </a:endParaRP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3" name="Table 2"/>
          <p:cNvGraphicFramePr>
            <a:graphicFrameLocks noGrp="1"/>
          </p:cNvGraphicFramePr>
          <p:nvPr/>
        </p:nvGraphicFramePr>
        <p:xfrm>
          <a:off x="4038600" y="3429000"/>
          <a:ext cx="3429000" cy="21945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tblGrid>
              <a:tr h="360680">
                <a:tc>
                  <a:txBody>
                    <a:bodyPr/>
                    <a:lstStyle/>
                    <a:p>
                      <a:pPr algn="ctr"/>
                      <a:r>
                        <a:rPr lang="hr-HR" dirty="0"/>
                        <a:t>Odjel</a:t>
                      </a:r>
                    </a:p>
                  </a:txBody>
                  <a:tcPr/>
                </a:tc>
                <a:tc>
                  <a:txBody>
                    <a:bodyPr/>
                    <a:lstStyle/>
                    <a:p>
                      <a:pPr algn="ctr"/>
                      <a:r>
                        <a:rPr lang="hr-HR" dirty="0"/>
                        <a:t>f</a:t>
                      </a:r>
                    </a:p>
                  </a:txBody>
                  <a:tcPr/>
                </a:tc>
                <a:extLst>
                  <a:ext uri="{0D108BD9-81ED-4DB2-BD59-A6C34878D82A}">
                    <a16:rowId xmlns:a16="http://schemas.microsoft.com/office/drawing/2014/main" val="10000"/>
                  </a:ext>
                </a:extLst>
              </a:tr>
              <a:tr h="360680">
                <a:tc>
                  <a:txBody>
                    <a:bodyPr/>
                    <a:lstStyle/>
                    <a:p>
                      <a:r>
                        <a:rPr lang="hr-HR" dirty="0">
                          <a:solidFill>
                            <a:schemeClr val="tx2"/>
                          </a:solidFill>
                        </a:rPr>
                        <a:t>Sociologija</a:t>
                      </a:r>
                    </a:p>
                  </a:txBody>
                  <a:tcPr/>
                </a:tc>
                <a:tc>
                  <a:txBody>
                    <a:bodyPr/>
                    <a:lstStyle/>
                    <a:p>
                      <a:pPr algn="ctr"/>
                      <a:r>
                        <a:rPr lang="hr-HR" dirty="0">
                          <a:solidFill>
                            <a:schemeClr val="tx2"/>
                          </a:solidFill>
                        </a:rPr>
                        <a:t>32</a:t>
                      </a:r>
                    </a:p>
                  </a:txBody>
                  <a:tcPr/>
                </a:tc>
                <a:extLst>
                  <a:ext uri="{0D108BD9-81ED-4DB2-BD59-A6C34878D82A}">
                    <a16:rowId xmlns:a16="http://schemas.microsoft.com/office/drawing/2014/main" val="10001"/>
                  </a:ext>
                </a:extLst>
              </a:tr>
              <a:tr h="360680">
                <a:tc>
                  <a:txBody>
                    <a:bodyPr/>
                    <a:lstStyle/>
                    <a:p>
                      <a:r>
                        <a:rPr lang="hr-HR" dirty="0">
                          <a:solidFill>
                            <a:schemeClr val="tx2"/>
                          </a:solidFill>
                        </a:rPr>
                        <a:t>Povijest</a:t>
                      </a:r>
                    </a:p>
                  </a:txBody>
                  <a:tcPr/>
                </a:tc>
                <a:tc>
                  <a:txBody>
                    <a:bodyPr/>
                    <a:lstStyle/>
                    <a:p>
                      <a:pPr algn="ctr"/>
                      <a:r>
                        <a:rPr lang="hr-HR" dirty="0">
                          <a:solidFill>
                            <a:schemeClr val="tx2"/>
                          </a:solidFill>
                        </a:rPr>
                        <a:t>30</a:t>
                      </a:r>
                    </a:p>
                  </a:txBody>
                  <a:tcPr/>
                </a:tc>
                <a:extLst>
                  <a:ext uri="{0D108BD9-81ED-4DB2-BD59-A6C34878D82A}">
                    <a16:rowId xmlns:a16="http://schemas.microsoft.com/office/drawing/2014/main" val="10002"/>
                  </a:ext>
                </a:extLst>
              </a:tr>
              <a:tr h="360680">
                <a:tc>
                  <a:txBody>
                    <a:bodyPr/>
                    <a:lstStyle/>
                    <a:p>
                      <a:r>
                        <a:rPr lang="hr-HR" dirty="0">
                          <a:solidFill>
                            <a:schemeClr val="tx2"/>
                          </a:solidFill>
                        </a:rPr>
                        <a:t>Psihologija</a:t>
                      </a:r>
                    </a:p>
                  </a:txBody>
                  <a:tcPr/>
                </a:tc>
                <a:tc>
                  <a:txBody>
                    <a:bodyPr/>
                    <a:lstStyle/>
                    <a:p>
                      <a:pPr algn="ctr"/>
                      <a:r>
                        <a:rPr lang="hr-HR" dirty="0">
                          <a:solidFill>
                            <a:schemeClr val="tx2"/>
                          </a:solidFill>
                        </a:rPr>
                        <a:t>32</a:t>
                      </a:r>
                    </a:p>
                  </a:txBody>
                  <a:tcPr/>
                </a:tc>
                <a:extLst>
                  <a:ext uri="{0D108BD9-81ED-4DB2-BD59-A6C34878D82A}">
                    <a16:rowId xmlns:a16="http://schemas.microsoft.com/office/drawing/2014/main" val="10003"/>
                  </a:ext>
                </a:extLst>
              </a:tr>
              <a:tr h="360680">
                <a:tc>
                  <a:txBody>
                    <a:bodyPr/>
                    <a:lstStyle/>
                    <a:p>
                      <a:r>
                        <a:rPr lang="hr-HR" dirty="0">
                          <a:solidFill>
                            <a:schemeClr val="tx2"/>
                          </a:solidFill>
                        </a:rPr>
                        <a:t>Komunikologija</a:t>
                      </a:r>
                    </a:p>
                  </a:txBody>
                  <a:tcPr/>
                </a:tc>
                <a:tc>
                  <a:txBody>
                    <a:bodyPr/>
                    <a:lstStyle/>
                    <a:p>
                      <a:pPr algn="ctr"/>
                      <a:r>
                        <a:rPr lang="hr-HR" dirty="0">
                          <a:solidFill>
                            <a:schemeClr val="tx2"/>
                          </a:solidFill>
                        </a:rPr>
                        <a:t>20</a:t>
                      </a:r>
                    </a:p>
                  </a:txBody>
                  <a:tcPr/>
                </a:tc>
                <a:extLst>
                  <a:ext uri="{0D108BD9-81ED-4DB2-BD59-A6C34878D82A}">
                    <a16:rowId xmlns:a16="http://schemas.microsoft.com/office/drawing/2014/main" val="10004"/>
                  </a:ext>
                </a:extLst>
              </a:tr>
              <a:tr h="360680">
                <a:tc>
                  <a:txBody>
                    <a:bodyPr/>
                    <a:lstStyle/>
                    <a:p>
                      <a:r>
                        <a:rPr lang="hr-HR" dirty="0">
                          <a:solidFill>
                            <a:schemeClr val="tx2"/>
                          </a:solidFill>
                        </a:rPr>
                        <a:t>Ukupno</a:t>
                      </a:r>
                    </a:p>
                  </a:txBody>
                  <a:tcPr/>
                </a:tc>
                <a:tc>
                  <a:txBody>
                    <a:bodyPr/>
                    <a:lstStyle/>
                    <a:p>
                      <a:pPr algn="ctr"/>
                      <a:r>
                        <a:rPr lang="hr-HR" dirty="0">
                          <a:solidFill>
                            <a:schemeClr val="tx2"/>
                          </a:solidFill>
                        </a:rPr>
                        <a:t>114</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95605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err="1">
                <a:solidFill>
                  <a:schemeClr val="tx2"/>
                </a:solidFill>
              </a:rPr>
              <a:t>Ordinalne</a:t>
            </a:r>
            <a:r>
              <a:rPr lang="hr-HR" dirty="0">
                <a:solidFill>
                  <a:schemeClr val="tx2"/>
                </a:solidFill>
              </a:rPr>
              <a:t> skale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6463308"/>
          </a:xfrm>
          <a:prstGeom prst="rect">
            <a:avLst/>
          </a:prstGeom>
          <a:noFill/>
        </p:spPr>
        <p:txBody>
          <a:bodyPr wrap="square" rtlCol="0">
            <a:spAutoFit/>
          </a:bodyPr>
          <a:lstStyle/>
          <a:p>
            <a:endParaRPr lang="hr-HR" dirty="0">
              <a:solidFill>
                <a:schemeClr val="tx2"/>
              </a:solidFill>
            </a:endParaRPr>
          </a:p>
          <a:p>
            <a:pPr>
              <a:buFont typeface="Arial" pitchFamily="34" charset="0"/>
              <a:buChar char="•"/>
            </a:pPr>
            <a:r>
              <a:rPr lang="hr-HR" dirty="0">
                <a:solidFill>
                  <a:schemeClr val="tx2"/>
                </a:solidFill>
              </a:rPr>
              <a:t>  </a:t>
            </a:r>
            <a:r>
              <a:rPr lang="hr-HR" dirty="0" err="1">
                <a:solidFill>
                  <a:schemeClr val="tx2"/>
                </a:solidFill>
              </a:rPr>
              <a:t>Ordinalne</a:t>
            </a:r>
            <a:r>
              <a:rPr lang="hr-HR" dirty="0">
                <a:solidFill>
                  <a:schemeClr val="tx2"/>
                </a:solidFill>
              </a:rPr>
              <a:t> skale služe za označavanje redoslijeda prema nekom kvantitativnom ili kvalitativnom svojstvu =&gt; prema redu pojavljivanja, prema težini, prema veličini, prema sviđaju itd.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Jedino znamo da je određena jedinica veća ili manja po nekom obilježju od druge jedinice!</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Primjer =&gt; brojevi kuća, studijske godine, školske ocjene ….</a:t>
            </a:r>
          </a:p>
          <a:p>
            <a:pPr>
              <a:buFont typeface="Arial" pitchFamily="34" charset="0"/>
              <a:buChar char="•"/>
            </a:pPr>
            <a:endParaRPr lang="hr-HR" dirty="0">
              <a:solidFill>
                <a:schemeClr val="tx2"/>
              </a:solidFill>
            </a:endParaRPr>
          </a:p>
          <a:p>
            <a:r>
              <a:rPr lang="hr-HR" dirty="0">
                <a:solidFill>
                  <a:schemeClr val="tx2"/>
                </a:solidFill>
              </a:rPr>
              <a:t>U kojoj ste mjeri zadovoljni Vladom Republike Hrvatske?</a:t>
            </a:r>
          </a:p>
          <a:p>
            <a:pPr marL="342900" indent="-342900">
              <a:buAutoNum type="alphaLcParenR"/>
            </a:pPr>
            <a:r>
              <a:rPr lang="hr-HR" dirty="0">
                <a:solidFill>
                  <a:schemeClr val="tx2"/>
                </a:solidFill>
              </a:rPr>
              <a:t>U potpunosti zadovoljan</a:t>
            </a:r>
          </a:p>
          <a:p>
            <a:pPr marL="342900" indent="-342900">
              <a:buAutoNum type="alphaLcParenR"/>
            </a:pPr>
            <a:r>
              <a:rPr lang="hr-HR" dirty="0">
                <a:solidFill>
                  <a:schemeClr val="tx2"/>
                </a:solidFill>
              </a:rPr>
              <a:t>Zadovoljan sam</a:t>
            </a:r>
          </a:p>
          <a:p>
            <a:pPr marL="342900" indent="-342900">
              <a:buAutoNum type="alphaLcParenR"/>
            </a:pPr>
            <a:r>
              <a:rPr lang="hr-HR" dirty="0">
                <a:solidFill>
                  <a:schemeClr val="tx2"/>
                </a:solidFill>
              </a:rPr>
              <a:t>Niti sam zadovoljan niti sam nezadovoljan</a:t>
            </a:r>
          </a:p>
          <a:p>
            <a:pPr marL="342900" indent="-342900">
              <a:buAutoNum type="alphaLcParenR"/>
            </a:pPr>
            <a:r>
              <a:rPr lang="hr-HR" dirty="0">
                <a:solidFill>
                  <a:schemeClr val="tx2"/>
                </a:solidFill>
              </a:rPr>
              <a:t>Nezadovoljan sam </a:t>
            </a:r>
          </a:p>
          <a:p>
            <a:pPr marL="342900" indent="-342900">
              <a:buAutoNum type="alphaLcParenR"/>
            </a:pPr>
            <a:r>
              <a:rPr lang="hr-HR" dirty="0">
                <a:solidFill>
                  <a:schemeClr val="tx2"/>
                </a:solidFill>
              </a:rPr>
              <a:t>U potpunosti sam nezadovoljan</a:t>
            </a:r>
          </a:p>
          <a:p>
            <a:pPr marL="342900" indent="-342900">
              <a:buAutoNum type="alphaLcParenR"/>
            </a:pPr>
            <a:endParaRPr lang="hr-HR" dirty="0">
              <a:solidFill>
                <a:schemeClr val="tx2"/>
              </a:solidFill>
            </a:endParaRPr>
          </a:p>
          <a:p>
            <a:r>
              <a:rPr lang="hr-HR" dirty="0">
                <a:solidFill>
                  <a:schemeClr val="tx2"/>
                </a:solidFill>
              </a:rPr>
              <a:t>U potpunosti nezadovoljan                                               U potpunosti zadovoljan  </a:t>
            </a:r>
          </a:p>
          <a:p>
            <a:r>
              <a:rPr lang="hr-HR" dirty="0">
                <a:solidFill>
                  <a:schemeClr val="tx2"/>
                </a:solidFill>
              </a:rPr>
              <a:t>                      1                            2          3          4                                    5</a:t>
            </a:r>
          </a:p>
          <a:p>
            <a:pPr>
              <a:buFont typeface="Arial" pitchFamily="34" charset="0"/>
              <a:buChar char="•"/>
            </a:pPr>
            <a:endParaRPr lang="hr-HR" dirty="0">
              <a:solidFill>
                <a:schemeClr val="tx2"/>
              </a:solidFill>
            </a:endParaRP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03812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err="1">
                <a:solidFill>
                  <a:schemeClr val="tx2"/>
                </a:solidFill>
              </a:rPr>
              <a:t>Intevalne</a:t>
            </a:r>
            <a:r>
              <a:rPr lang="hr-HR" dirty="0">
                <a:solidFill>
                  <a:schemeClr val="tx2"/>
                </a:solidFill>
              </a:rPr>
              <a:t> skale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6463308"/>
          </a:xfrm>
          <a:prstGeom prst="rect">
            <a:avLst/>
          </a:prstGeom>
          <a:noFill/>
        </p:spPr>
        <p:txBody>
          <a:bodyPr wrap="square" rtlCol="0">
            <a:spAutoFit/>
          </a:bodyPr>
          <a:lstStyle/>
          <a:p>
            <a:endParaRPr lang="hr-HR" dirty="0">
              <a:solidFill>
                <a:schemeClr val="tx2"/>
              </a:solidFill>
            </a:endParaRPr>
          </a:p>
          <a:p>
            <a:pPr>
              <a:buFont typeface="Arial" pitchFamily="34" charset="0"/>
              <a:buChar char="•"/>
            </a:pPr>
            <a:r>
              <a:rPr lang="hr-HR" dirty="0">
                <a:solidFill>
                  <a:schemeClr val="tx2"/>
                </a:solidFill>
              </a:rPr>
              <a:t>  Kod intervalnih skala je poznati i redoslijed i razlika među rezultatima na svakom dijelu skale.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Te se ljestvice nazivaju i ljestvice jednakih razlika =&gt; vrijednosti na skali su jednako udaljene jedna od druge =&gt; imaju isti interval!</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Te skala nemaju apsolutnu nulu.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Bodovi na testu inteligencije, testu znanja iz biologije, skale temperature (stupnjevi celzija) i sl. pripadaju intervalnim skalama</a:t>
            </a:r>
          </a:p>
          <a:p>
            <a:pPr>
              <a:buFont typeface="Arial" pitchFamily="34" charset="0"/>
              <a:buChar char="•"/>
            </a:pPr>
            <a:endParaRPr lang="hr-HR" dirty="0">
              <a:solidFill>
                <a:schemeClr val="tx2"/>
              </a:solidFill>
            </a:endParaRPr>
          </a:p>
          <a:p>
            <a:r>
              <a:rPr lang="hr-HR" dirty="0">
                <a:solidFill>
                  <a:schemeClr val="tx2"/>
                </a:solidFill>
              </a:rPr>
              <a:t>Primjer: nula stupnjeva na skali celzijusa ne znači da nema temperature, nula bodova iz testa iz biologije ne znači da pojedinac nema apsolutno nikakvo znanje iz gradiva, nula bodova iz na testu intelektualnih sposobnosti ne znači da je pojedinac apsolutno bez intelektualnih sposobnosti. </a:t>
            </a:r>
          </a:p>
          <a:p>
            <a:endParaRPr lang="hr-HR" dirty="0">
              <a:solidFill>
                <a:schemeClr val="tx2"/>
              </a:solidFill>
            </a:endParaRPr>
          </a:p>
          <a:p>
            <a:r>
              <a:rPr lang="hr-HR" dirty="0">
                <a:solidFill>
                  <a:schemeClr val="tx2"/>
                </a:solidFill>
              </a:rPr>
              <a:t>Zbog ne postojanja apsolutne nule jednaki brojčani odnosi (omjeri) ne znače i jednake odnose u pojavi =&gt; ako osoba A postigne 50 bodova na testu a osoba B 100 bodova to ne znači da osoba B 2 puta bolje zna gradivo!</a:t>
            </a:r>
          </a:p>
          <a:p>
            <a:endParaRPr lang="hr-HR" dirty="0">
              <a:solidFill>
                <a:schemeClr val="tx2"/>
              </a:solidFill>
            </a:endParaRP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79512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fontScale="90000"/>
          </a:bodyPr>
          <a:lstStyle/>
          <a:p>
            <a:r>
              <a:rPr lang="hr-HR" dirty="0">
                <a:solidFill>
                  <a:schemeClr val="tx2"/>
                </a:solidFill>
              </a:rPr>
              <a:t>Omjerne skale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81000" y="914400"/>
            <a:ext cx="8001000" cy="3416320"/>
          </a:xfrm>
          <a:prstGeom prst="rect">
            <a:avLst/>
          </a:prstGeom>
          <a:noFill/>
        </p:spPr>
        <p:txBody>
          <a:bodyPr wrap="square" rtlCol="0">
            <a:spAutoFit/>
          </a:bodyPr>
          <a:lstStyle/>
          <a:p>
            <a:endParaRPr lang="hr-HR" dirty="0">
              <a:solidFill>
                <a:schemeClr val="tx2"/>
              </a:solidFill>
            </a:endParaRPr>
          </a:p>
          <a:p>
            <a:pPr>
              <a:buFont typeface="Arial" pitchFamily="34" charset="0"/>
              <a:buChar char="•"/>
            </a:pPr>
            <a:r>
              <a:rPr lang="hr-HR" dirty="0">
                <a:solidFill>
                  <a:schemeClr val="tx2"/>
                </a:solidFill>
              </a:rPr>
              <a:t>  Imaju sva svojstva intervalnih skala i k tome još svojstvo da jednaki brojčani odnosi (omjeri) znače i jednake odnose u mjerenoj pojavi. </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Omjerne skale imaju apsolutnu nulu!</a:t>
            </a:r>
          </a:p>
          <a:p>
            <a:pPr>
              <a:buFont typeface="Arial" pitchFamily="34" charset="0"/>
              <a:buChar char="•"/>
            </a:pPr>
            <a:endParaRPr lang="hr-HR" dirty="0">
              <a:solidFill>
                <a:schemeClr val="tx2"/>
              </a:solidFill>
            </a:endParaRPr>
          </a:p>
          <a:p>
            <a:pPr>
              <a:buFont typeface="Arial" pitchFamily="34" charset="0"/>
              <a:buChar char="•"/>
            </a:pPr>
            <a:r>
              <a:rPr lang="hr-HR" dirty="0">
                <a:solidFill>
                  <a:schemeClr val="tx2"/>
                </a:solidFill>
              </a:rPr>
              <a:t>Primjeri mjera na omjernoj skali: težina, visina, brzina i sl. </a:t>
            </a:r>
          </a:p>
          <a:p>
            <a:pPr>
              <a:buFont typeface="Arial" pitchFamily="34" charset="0"/>
              <a:buChar char="•"/>
            </a:pPr>
            <a:endParaRPr lang="hr-HR" dirty="0">
              <a:solidFill>
                <a:schemeClr val="tx2"/>
              </a:solidFill>
            </a:endParaRPr>
          </a:p>
          <a:p>
            <a:r>
              <a:rPr lang="hr-HR" dirty="0">
                <a:solidFill>
                  <a:schemeClr val="tx2"/>
                </a:solidFill>
              </a:rPr>
              <a:t>Ako je osoba A teška 60 kg a osoba B 120 kg možemo reći da je osoba B dva puta teža od osobe A. </a:t>
            </a:r>
          </a:p>
          <a:p>
            <a:pPr>
              <a:buFont typeface="Arial" pitchFamily="34" charset="0"/>
              <a:buChar char="•"/>
            </a:pPr>
            <a:endParaRPr lang="hr-HR" dirty="0">
              <a:solidFill>
                <a:schemeClr val="tx2"/>
              </a:solidFill>
            </a:endParaRPr>
          </a:p>
          <a:p>
            <a:pPr lvl="0" eaLnBrk="0" fontAlgn="base" hangingPunct="0">
              <a:spcBef>
                <a:spcPct val="0"/>
              </a:spcBef>
              <a:spcAft>
                <a:spcPct val="0"/>
              </a:spcAft>
            </a:pPr>
            <a:endParaRPr lang="hr-HR" altLang="zh-CN" dirty="0">
              <a:ea typeface="Times New Roman" pitchFamily="18"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229298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2156</Words>
  <Application>Microsoft Office PowerPoint</Application>
  <PresentationFormat>Prikaz na zaslonu (4:3)</PresentationFormat>
  <Paragraphs>417</Paragraphs>
  <Slides>27</Slides>
  <Notes>0</Notes>
  <HiddenSlides>0</HiddenSlides>
  <MMClips>0</MMClips>
  <ScaleCrop>false</ScaleCrop>
  <HeadingPairs>
    <vt:vector size="8" baseType="variant">
      <vt:variant>
        <vt:lpstr>Korišteni fontovi</vt:lpstr>
      </vt:variant>
      <vt:variant>
        <vt:i4>4</vt:i4>
      </vt:variant>
      <vt:variant>
        <vt:lpstr>Tema</vt:lpstr>
      </vt:variant>
      <vt:variant>
        <vt:i4>1</vt:i4>
      </vt:variant>
      <vt:variant>
        <vt:lpstr>Uloženi OLE poslužitelji</vt:lpstr>
      </vt:variant>
      <vt:variant>
        <vt:i4>1</vt:i4>
      </vt:variant>
      <vt:variant>
        <vt:lpstr>Naslovi slajdova</vt:lpstr>
      </vt:variant>
      <vt:variant>
        <vt:i4>27</vt:i4>
      </vt:variant>
    </vt:vector>
  </HeadingPairs>
  <TitlesOfParts>
    <vt:vector size="33" baseType="lpstr">
      <vt:lpstr>Arial</vt:lpstr>
      <vt:lpstr>Calibri</vt:lpstr>
      <vt:lpstr>Cambria Math</vt:lpstr>
      <vt:lpstr>Symbol</vt:lpstr>
      <vt:lpstr>Office Theme</vt:lpstr>
      <vt:lpstr>Equation</vt:lpstr>
      <vt:lpstr> Statistika u društvenim istraživanjima </vt:lpstr>
      <vt:lpstr>Što je statistika?</vt:lpstr>
      <vt:lpstr>Što je statistika?</vt:lpstr>
      <vt:lpstr>Deskriptiva statistika</vt:lpstr>
      <vt:lpstr>Što su skale mjerenja?</vt:lpstr>
      <vt:lpstr>Nominalne skale</vt:lpstr>
      <vt:lpstr>Ordinalne skale</vt:lpstr>
      <vt:lpstr>Intevalne skale</vt:lpstr>
      <vt:lpstr>Omjerne skale</vt:lpstr>
      <vt:lpstr>Aritmetička sredina</vt:lpstr>
      <vt:lpstr>Aritmetička sredina</vt:lpstr>
      <vt:lpstr>Zajednička aritmetička sredina</vt:lpstr>
      <vt:lpstr>Zajednička aritmetička sredina</vt:lpstr>
      <vt:lpstr>Aritmetička sredina grupiranih rezultata</vt:lpstr>
      <vt:lpstr>Medijan</vt:lpstr>
      <vt:lpstr>Medijan</vt:lpstr>
      <vt:lpstr>Medijan</vt:lpstr>
      <vt:lpstr>Mod</vt:lpstr>
      <vt:lpstr>Mjere varijabilnost</vt:lpstr>
      <vt:lpstr>Mjere varijabilnost</vt:lpstr>
      <vt:lpstr>Raspon rezultata</vt:lpstr>
      <vt:lpstr>Poluinterkvartilno raspršenje</vt:lpstr>
      <vt:lpstr>Srednje odstupanje</vt:lpstr>
      <vt:lpstr>Varijanca</vt:lpstr>
      <vt:lpstr>Standardna devijacija</vt:lpstr>
      <vt:lpstr>Standardna devijacija</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METODOLOGIJSKA RADIONICA</dc:title>
  <dc:creator>Opoje</dc:creator>
  <cp:lastModifiedBy>Ivan Balabanić</cp:lastModifiedBy>
  <cp:revision>105</cp:revision>
  <dcterms:created xsi:type="dcterms:W3CDTF">2006-08-16T00:00:00Z</dcterms:created>
  <dcterms:modified xsi:type="dcterms:W3CDTF">2020-03-01T13:21:27Z</dcterms:modified>
</cp:coreProperties>
</file>