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7559675" cy="106918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Picture 3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r-H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r-H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Master title style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hr-H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3.05.16</a:t>
            </a:r>
            <a:endParaRPr lang="hr-H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r-H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Metodologijska radionica</a:t>
            </a:r>
            <a:endParaRPr lang="hr-H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DE8DE7E-DFD3-49CF-A4CD-38C792B4D478}" type="slidenum">
              <a:rPr lang="hr-H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hr-H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685800" y="182880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Normalna raspodjela i druge važne raspodjele u društvenim znanostima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CustomShape 3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685800" y="0"/>
            <a:ext cx="7772040" cy="685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Vježba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7" name="CustomShape 3"/>
          <p:cNvSpPr/>
          <p:nvPr/>
        </p:nvSpPr>
        <p:spPr>
          <a:xfrm flipV="1">
            <a:off x="2079360" y="1294560"/>
            <a:ext cx="288864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962500D3-C2AB-4BC0-AA61-E49E78F73D75}" type="slidenum">
              <a:rPr lang="hr-H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fld>
            <a:endParaRPr lang="hr-H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1" name="TextShape 6"/>
          <p:cNvSpPr txBox="1"/>
          <p:nvPr/>
        </p:nvSpPr>
        <p:spPr>
          <a:xfrm>
            <a:off x="651960" y="1826280"/>
            <a:ext cx="7916040" cy="693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TextShape 7"/>
          <p:cNvSpPr txBox="1"/>
          <p:nvPr/>
        </p:nvSpPr>
        <p:spPr>
          <a:xfrm>
            <a:off x="360000" y="981720"/>
            <a:ext cx="8424000" cy="4778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hr-HR" sz="18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Pogledajte distribuciju na slajdu 5 i recite koja je vjerojatnost da ćemo izvući rezultat koji je po vrijednosti:</a:t>
            </a:r>
          </a:p>
          <a:p>
            <a:endParaRPr lang="hr-HR" sz="1800" b="0" strike="noStrike" spc="-1">
              <a:solidFill>
                <a:srgbClr val="000066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hr-HR" sz="18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negdje između M (aritmetičke sredine) i + 1 SD</a:t>
            </a:r>
          </a:p>
          <a:p>
            <a:r>
              <a:rPr lang="hr-HR" sz="18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negdje između M (aritmetičke sredine) i +/- 1 SD</a:t>
            </a:r>
          </a:p>
          <a:p>
            <a:r>
              <a:rPr lang="hr-HR" sz="18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Manji  od – 2 SD</a:t>
            </a:r>
          </a:p>
          <a:p>
            <a:r>
              <a:rPr lang="hr-HR" sz="18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Veći od +1 SD ali manji od 2 SD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685800" y="0"/>
            <a:ext cx="7771320" cy="68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hr-HR" sz="44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Z-vrijednosti</a:t>
            </a: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155520" y="-144360"/>
            <a:ext cx="303840" cy="30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380880" y="914400"/>
            <a:ext cx="7999920" cy="365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Ponoviti Z-vrijednost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Budući da nam aritmetička sredina i standardna devijacija potpuno definiraju raspodjelu rezultata moguće je za svaki rezultat izračunati na koji dio STANDARDNE  DEVIJACIJE on pada. 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Kada znamo taj podatak znamo i koliko se rezultata nalazi  ispod i iznad njega!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Standardizirane vrijednosti =&gt; z – vrijednosti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Z=X-M/SD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Npr. Z=15-10/5=1.0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6553080" y="6356520"/>
            <a:ext cx="213264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B5C8C714-2446-4825-87A3-8CC4068944CB}" type="slidenum">
              <a:rPr lang="hr-H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11</a:t>
            </a:fld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685800" y="0"/>
            <a:ext cx="7771320" cy="68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hr-HR" sz="44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Centili i decili</a:t>
            </a: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155520" y="-144360"/>
            <a:ext cx="303840" cy="30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CustomShape 3"/>
          <p:cNvSpPr/>
          <p:nvPr/>
        </p:nvSpPr>
        <p:spPr>
          <a:xfrm>
            <a:off x="380880" y="914400"/>
            <a:ext cx="7999920" cy="365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Položaj pojedinca u grupi može se izraziti i CENTILOM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Prvi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centil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obuhvaća 1 % najslabijih (numerički najmanjih) rezultata, drugi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centil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1% idućih najslabijih, deseti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centil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obuhvaća onaj jedan posto koji je na 10 mjestu od najslabijeg. 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50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centil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ili 5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decili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znači  da 50 % rezultata jednako ili slabije od tog rezultata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60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centili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ili 6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decili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znači da je 60 % rezultata jednako ili slabije od tog rezultata (40 % je bolje)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CustomShape 4"/>
          <p:cNvSpPr/>
          <p:nvPr/>
        </p:nvSpPr>
        <p:spPr>
          <a:xfrm>
            <a:off x="6553080" y="6356520"/>
            <a:ext cx="213264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4821D9D8-F731-4B92-920D-3BB0DF0F1E77}" type="slidenum">
              <a:rPr lang="hr-H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12</a:t>
            </a:fld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685800" y="0"/>
            <a:ext cx="7771320" cy="68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hr-HR" sz="44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Centili i decili</a:t>
            </a: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CustomShape 2"/>
          <p:cNvSpPr/>
          <p:nvPr/>
        </p:nvSpPr>
        <p:spPr>
          <a:xfrm>
            <a:off x="155520" y="-144360"/>
            <a:ext cx="303840" cy="30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3"/>
          <p:cNvSpPr/>
          <p:nvPr/>
        </p:nvSpPr>
        <p:spPr>
          <a:xfrm>
            <a:off x="380880" y="914400"/>
            <a:ext cx="7999920" cy="365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Kada smo govorili o z-vrijednostima već smo se bavili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centilima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Ako smo rekli da je 16 % rezultata bolje od nekog rezultata o kojem je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centilu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riječ?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Na koji 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centil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"pada" z  vrijednost od 1.65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Određivanje granične vrijednosti 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centila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 pomoću  z vrijednosti opravdano je jedino ako su rezultati normalno distribuirani.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Općenito govoreći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centile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i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decile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ima smisla određivati samo u mjerenjima s velikim brojem rezultata (većim  od  100)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CustomShape 4"/>
          <p:cNvSpPr/>
          <p:nvPr/>
        </p:nvSpPr>
        <p:spPr>
          <a:xfrm>
            <a:off x="6553080" y="6356520"/>
            <a:ext cx="213264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53EF020D-9434-49E0-82E0-71423E28AA19}" type="slidenum">
              <a:rPr lang="hr-H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13</a:t>
            </a:fld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685800" y="0"/>
            <a:ext cx="7771320" cy="68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hr-HR" sz="44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Centili i decili</a:t>
            </a: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CustomShape 2"/>
          <p:cNvSpPr/>
          <p:nvPr/>
        </p:nvSpPr>
        <p:spPr>
          <a:xfrm>
            <a:off x="155520" y="-144360"/>
            <a:ext cx="303840" cy="30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CustomShape 3"/>
          <p:cNvSpPr/>
          <p:nvPr/>
        </p:nvSpPr>
        <p:spPr>
          <a:xfrm>
            <a:off x="380880" y="914400"/>
            <a:ext cx="7999920" cy="365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Izračun u koji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centil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spada koji rezultat računa  se na sljedeći način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Centil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nekog rezultata=(Rang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rezulata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/ N)*100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Rezultate treba najprije poredati po veličini! Rangirati od manjih prema većima.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Primjer iz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Petza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: ako se od 120 rezultata neki rezultat nalazi 48. po redu onda se taj rezultat nalazi na 48/120=40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centil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CustomShape 4"/>
          <p:cNvSpPr/>
          <p:nvPr/>
        </p:nvSpPr>
        <p:spPr>
          <a:xfrm>
            <a:off x="6553080" y="6356520"/>
            <a:ext cx="213264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4F4FCDCF-328F-4DD3-9301-67CA14B3484C}" type="slidenum">
              <a:rPr lang="hr-H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14</a:t>
            </a:fld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ustomShape 1"/>
          <p:cNvSpPr/>
          <p:nvPr/>
        </p:nvSpPr>
        <p:spPr>
          <a:xfrm>
            <a:off x="685800" y="0"/>
            <a:ext cx="7771320" cy="68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hr-HR" sz="44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Centili i decili</a:t>
            </a: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CustomShape 2"/>
          <p:cNvSpPr/>
          <p:nvPr/>
        </p:nvSpPr>
        <p:spPr>
          <a:xfrm>
            <a:off x="155520" y="-144360"/>
            <a:ext cx="303840" cy="30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7" name="CustomShape 3"/>
          <p:cNvSpPr/>
          <p:nvPr/>
        </p:nvSpPr>
        <p:spPr>
          <a:xfrm>
            <a:off x="380880" y="914400"/>
            <a:ext cx="7999920" cy="365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Ako raspolažemo s velikim brojem rezultata bolje vrijednosti  za određivanje položaja rezultata su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decili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Grublja skala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decila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Poredamo rezultate po veličini i odredimo redno mjesto svakog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decila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Prvi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decil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=&gt; N/10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Drugi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decil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=&gt; 2N/10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Treći </a:t>
            </a:r>
            <a:r>
              <a:rPr lang="hr-HR" sz="1800" b="0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decili</a:t>
            </a:r>
            <a:r>
              <a:rPr lang="hr-HR" sz="18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 =&gt; 3N/10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CustomShape 4"/>
          <p:cNvSpPr/>
          <p:nvPr/>
        </p:nvSpPr>
        <p:spPr>
          <a:xfrm>
            <a:off x="6553080" y="6356520"/>
            <a:ext cx="213264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E6E7E473-3C28-4D36-9929-8A121ADE5F93}" type="slidenum">
              <a:rPr lang="hr-H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15</a:t>
            </a:fld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685800" y="0"/>
            <a:ext cx="7772040" cy="685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Normalna raspodjela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380880" y="914400"/>
            <a:ext cx="8000640" cy="3656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Kako bi izgledala distribucija rezultata nekog mjerenja kada bi sve rezultati bili isti?</a:t>
            </a: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Kako bi izgledali rezultati da svaki put dobijemo drugačiji rezultat?</a:t>
            </a: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U praksi to gotovo nikada nije slučaj nego naši rezultati uvijek u većoj ili manjoj mjeri odstupaju (raspršeni su) oko srednje vrijednosti =&gt; tendencija grupiranja ili tendencija rapršenja oko srednje vrijednosti. </a:t>
            </a: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C6B74AAB-A5C9-4B46-B24F-450725546A78}" type="slidenum">
              <a:rPr lang="hr-H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fld>
            <a:endParaRPr lang="hr-H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685800" y="0"/>
            <a:ext cx="7772040" cy="685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Normalna raspodjela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CustomShape 3"/>
          <p:cNvSpPr/>
          <p:nvPr/>
        </p:nvSpPr>
        <p:spPr>
          <a:xfrm>
            <a:off x="380880" y="914400"/>
            <a:ext cx="8000640" cy="310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Mi u praksi u većini slučajeva dobivamo rezultate koji pokazuju obje tendencije – tj. i tendenciju grupiranja  i tendenciju raspršenja oko srednje vrijednosti.</a:t>
            </a: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Takva raspodjela se naziva =&gt; normalna raspodjela. </a:t>
            </a: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Krivulja koja predstavlja raspodjelu naziva se normalna krivulja (neki je po matematičaru koji ju je definirao nazivaju Gaussova krivulja)</a:t>
            </a: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DA940BBF-742B-4426-840D-625E32F72D19}" type="slidenum">
              <a:rPr lang="hr-H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</a:t>
            </a:fld>
            <a:endParaRPr lang="hr-H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685800" y="0"/>
            <a:ext cx="7772040" cy="685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Normalna raspodjela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7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8" name="CustomShape 3"/>
          <p:cNvSpPr/>
          <p:nvPr/>
        </p:nvSpPr>
        <p:spPr>
          <a:xfrm>
            <a:off x="380880" y="914400"/>
            <a:ext cx="8000640" cy="447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1F497D"/>
              </a:buClr>
              <a:buFont typeface="Arial"/>
              <a:buChar char="•"/>
            </a:pPr>
            <a:r>
              <a:rPr lang="hr-HR" sz="18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Glavni uvjeti da se kod nekog mjerenja dobije normalna raspodjela su sljedeći:</a:t>
            </a: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1F497D"/>
              </a:buClr>
              <a:buFont typeface="Arial"/>
              <a:buChar char="-"/>
            </a:pPr>
            <a:r>
              <a:rPr lang="hr-HR" sz="18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Da se opravdano može pretpostaviti kako postoji „prava” vrijednost mjerenja (fenomena, pojave) koja je relativno stabilna u vremenu i da se pojava u prirodi raspoređuje u normalnoj distribuciji (npr. otkucaji srca)</a:t>
            </a: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1F497D"/>
              </a:buClr>
              <a:buFont typeface="Arial"/>
              <a:buChar char="-"/>
            </a:pPr>
            <a:r>
              <a:rPr lang="hr-HR" sz="18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Da imamo veliki broj mjerenja</a:t>
            </a: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1F497D"/>
              </a:buClr>
              <a:buFont typeface="Arial"/>
              <a:buChar char="-"/>
            </a:pPr>
            <a:r>
              <a:rPr lang="hr-HR" sz="18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Da su sva mjerenja provedena jednakom metodom i u što sličnijim vanjskim prilikama.</a:t>
            </a: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1F497D"/>
              </a:buClr>
              <a:buFont typeface="Arial"/>
              <a:buChar char="-"/>
            </a:pPr>
            <a:r>
              <a:rPr lang="hr-HR" sz="18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mbria Math"/>
                <a:ea typeface="Cambria Math"/>
              </a:rPr>
              <a:t>Skupina na kojoj obavljamo mjerenje mora biti homogena po svim drugim karakteristikama, a heterogena po svojstvu koje mjerimo =&gt; ako mjerimo visinu ljudi skupina mora biti homogena po spol, dobi i sl. a heterogena po svojstvu koje mjerimo (ne smiju biti isti po visini)</a:t>
            </a: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AD97047A-D800-4342-9196-7331CDEAA0F9}" type="slidenum">
              <a:rPr lang="hr-H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</a:t>
            </a:fld>
            <a:endParaRPr lang="hr-H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685800" y="0"/>
            <a:ext cx="7772040" cy="685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r-HR" sz="4400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Normalna raspodjela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4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05B8C226-7067-4F1D-8503-183713089733}" type="slidenum">
              <a:rPr lang="hr-H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</a:t>
            </a:fld>
            <a:endParaRPr lang="hr-H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67" name="Picture 2"/>
          <p:cNvPicPr/>
          <p:nvPr/>
        </p:nvPicPr>
        <p:blipFill>
          <a:blip r:embed="rId2"/>
          <a:stretch/>
        </p:blipFill>
        <p:spPr>
          <a:xfrm>
            <a:off x="1371600" y="1143000"/>
            <a:ext cx="6248160" cy="4626360"/>
          </a:xfrm>
          <a:prstGeom prst="rect">
            <a:avLst/>
          </a:prstGeom>
          <a:ln w="9360">
            <a:solidFill>
              <a:srgbClr val="FFFFFF"/>
            </a:solidFill>
            <a:miter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685800" y="0"/>
            <a:ext cx="7772040" cy="685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Asimetrične distribucije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0" name="CustomShape 3"/>
          <p:cNvSpPr/>
          <p:nvPr/>
        </p:nvSpPr>
        <p:spPr>
          <a:xfrm>
            <a:off x="423000" y="835920"/>
            <a:ext cx="800064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25F932E6-C58A-4FED-A15C-0B679F4AF3FA}" type="slidenum">
              <a:rPr lang="hr-H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</a:t>
            </a:fld>
            <a:endParaRPr lang="hr-H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4" name="TextShape 6"/>
          <p:cNvSpPr txBox="1"/>
          <p:nvPr/>
        </p:nvSpPr>
        <p:spPr>
          <a:xfrm>
            <a:off x="651960" y="1224000"/>
            <a:ext cx="7772040" cy="68544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TextShape 7"/>
          <p:cNvSpPr txBox="1"/>
          <p:nvPr/>
        </p:nvSpPr>
        <p:spPr>
          <a:xfrm>
            <a:off x="504000" y="1296000"/>
            <a:ext cx="8280000" cy="4441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hr-HR" sz="18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Jednostavno (ne u matematičkom smislu!) =&gt; to je distribucija rezultata u kojoj se po sredini raspona rezultata nalazi vrijednost s najvećom frekvencijom, a čestina rezultata idući prema manjim i prema većim vrijednostima od te središnje postupno simetrično opada.</a:t>
            </a:r>
          </a:p>
          <a:p>
            <a:endParaRPr lang="hr-HR" sz="1800" b="0" strike="noStrike" spc="-1" dirty="0">
              <a:solidFill>
                <a:srgbClr val="000066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hr-HR" sz="18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Simetričnost je jedna od glavnih osobina normalne distribucije!</a:t>
            </a:r>
          </a:p>
          <a:p>
            <a:endParaRPr lang="hr-HR" sz="1800" b="0" strike="noStrike" spc="-1" dirty="0">
              <a:solidFill>
                <a:srgbClr val="000066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hr-HR" sz="18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Kada dobijemo asimetričnu distribuciju u pojavi za koju je realno pretpostaviti da ima normalnu distribuciju (npr. </a:t>
            </a:r>
            <a:r>
              <a:rPr lang="hr-HR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</a:t>
            </a:r>
            <a:r>
              <a:rPr lang="hr-HR" sz="18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isina) vrlo se vjerojatno radi o nekoj od pogrešaka pri mjerenju. </a:t>
            </a:r>
          </a:p>
          <a:p>
            <a:endParaRPr lang="hr-HR" sz="1800" b="0" strike="noStrike" spc="-1" dirty="0">
              <a:solidFill>
                <a:srgbClr val="000066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hr-HR" sz="18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Općenito govoreći nesimetrične distribucije nastaju u slučajevima u kojima na dio rezultata djeluju određeni sistematski faktori.</a:t>
            </a:r>
          </a:p>
          <a:p>
            <a:endParaRPr lang="hr-HR" sz="1800" b="0" strike="noStrike" spc="-1" dirty="0">
              <a:solidFill>
                <a:srgbClr val="000066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r-HR" sz="1800" b="0" strike="noStrike" spc="-1" dirty="0">
              <a:solidFill>
                <a:srgbClr val="000066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hr-HR" sz="18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Razlikujemo pozitivno asimetrične i negativno asimetrične distribucije.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685800" y="0"/>
            <a:ext cx="7772040" cy="685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Asimetrične distribucije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8" name="CustomShape 3"/>
          <p:cNvSpPr/>
          <p:nvPr/>
        </p:nvSpPr>
        <p:spPr>
          <a:xfrm>
            <a:off x="423000" y="835920"/>
            <a:ext cx="800064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339E6F8D-A0D5-4F72-BECC-3C4AC34F4066}" type="slidenum">
              <a:rPr lang="hr-H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</a:t>
            </a:fld>
            <a:endParaRPr lang="hr-H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2" name="TextShape 6"/>
          <p:cNvSpPr txBox="1"/>
          <p:nvPr/>
        </p:nvSpPr>
        <p:spPr>
          <a:xfrm>
            <a:off x="651960" y="1224000"/>
            <a:ext cx="7772040" cy="685440"/>
          </a:xfrm>
          <a:prstGeom prst="rect">
            <a:avLst/>
          </a:prstGeom>
          <a:noFill/>
          <a:ln>
            <a:noFill/>
          </a:ln>
        </p:spPr>
      </p:sp>
      <p:pic>
        <p:nvPicPr>
          <p:cNvPr id="83" name="Picture 82"/>
          <p:cNvPicPr/>
          <p:nvPr/>
        </p:nvPicPr>
        <p:blipFill>
          <a:blip r:embed="rId2"/>
          <a:stretch/>
        </p:blipFill>
        <p:spPr>
          <a:xfrm>
            <a:off x="298080" y="1152000"/>
            <a:ext cx="7901280" cy="2664000"/>
          </a:xfrm>
          <a:prstGeom prst="rect">
            <a:avLst/>
          </a:prstGeom>
          <a:ln>
            <a:noFill/>
          </a:ln>
        </p:spPr>
      </p:pic>
      <p:pic>
        <p:nvPicPr>
          <p:cNvPr id="84" name="Picture 83"/>
          <p:cNvPicPr/>
          <p:nvPr/>
        </p:nvPicPr>
        <p:blipFill>
          <a:blip r:embed="rId3"/>
          <a:stretch/>
        </p:blipFill>
        <p:spPr>
          <a:xfrm>
            <a:off x="432000" y="3888000"/>
            <a:ext cx="2880000" cy="2304000"/>
          </a:xfrm>
          <a:prstGeom prst="rect">
            <a:avLst/>
          </a:prstGeom>
          <a:ln>
            <a:noFill/>
          </a:ln>
        </p:spPr>
      </p:pic>
      <p:pic>
        <p:nvPicPr>
          <p:cNvPr id="85" name="Picture 84"/>
          <p:cNvPicPr/>
          <p:nvPr/>
        </p:nvPicPr>
        <p:blipFill>
          <a:blip r:embed="rId4"/>
          <a:stretch/>
        </p:blipFill>
        <p:spPr>
          <a:xfrm>
            <a:off x="3744000" y="4320000"/>
            <a:ext cx="1879560" cy="1704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685800" y="0"/>
            <a:ext cx="7772040" cy="685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Asimetrične distribucije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" name="CustomShape 3"/>
          <p:cNvSpPr/>
          <p:nvPr/>
        </p:nvSpPr>
        <p:spPr>
          <a:xfrm>
            <a:off x="423000" y="835920"/>
            <a:ext cx="800064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CD368ABC-D043-48B7-BD61-E02121FCA24D}" type="slidenum">
              <a:rPr lang="hr-H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fld>
            <a:endParaRPr lang="hr-H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2" name="TextShape 6"/>
          <p:cNvSpPr txBox="1"/>
          <p:nvPr/>
        </p:nvSpPr>
        <p:spPr>
          <a:xfrm>
            <a:off x="651960" y="1224000"/>
            <a:ext cx="7772040" cy="685440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TextShape 7"/>
          <p:cNvSpPr txBox="1"/>
          <p:nvPr/>
        </p:nvSpPr>
        <p:spPr>
          <a:xfrm>
            <a:off x="651960" y="1224000"/>
            <a:ext cx="7916040" cy="3417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hr-HR" sz="18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Koriste se i određene mjere kako bi ustanovili odstupaju li naši podaci značajno od normalne distribucije.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hr-HR" sz="18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Indeks asimetrije (rijetko se koristi)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hr-HR" sz="1800" b="0" strike="noStrike" spc="-1" dirty="0" err="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Kolomogorov-Smirnov</a:t>
            </a:r>
            <a:r>
              <a:rPr lang="hr-HR" sz="18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test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hr-HR" sz="18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Zašto je važno znati normalnost distribucije?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hr-HR" sz="18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jesmo li dobro proveli naše mjerenje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hr-HR" sz="18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kako ćemo dalje analizirati rezultate našeg mjerenja</a:t>
            </a:r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r-H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685800" y="0"/>
            <a:ext cx="7772040" cy="685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Asimetrične distribucije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3"/>
          <p:cNvSpPr/>
          <p:nvPr/>
        </p:nvSpPr>
        <p:spPr>
          <a:xfrm flipV="1">
            <a:off x="2079360" y="1294560"/>
            <a:ext cx="288864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CF43DA76-5C2A-4FE2-A2B0-F10185B3384E}" type="slidenum">
              <a:rPr lang="hr-H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9</a:t>
            </a:fld>
            <a:endParaRPr lang="hr-H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0" name="TextShape 6"/>
          <p:cNvSpPr txBox="1"/>
          <p:nvPr/>
        </p:nvSpPr>
        <p:spPr>
          <a:xfrm>
            <a:off x="651960" y="1826280"/>
            <a:ext cx="7916040" cy="693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r-H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1" name="Picture 100"/>
          <p:cNvPicPr/>
          <p:nvPr/>
        </p:nvPicPr>
        <p:blipFill>
          <a:blip r:embed="rId2"/>
          <a:stretch/>
        </p:blipFill>
        <p:spPr>
          <a:xfrm>
            <a:off x="764280" y="1656000"/>
            <a:ext cx="5715720" cy="3672000"/>
          </a:xfrm>
          <a:prstGeom prst="rect">
            <a:avLst/>
          </a:prstGeom>
          <a:ln>
            <a:noFill/>
          </a:ln>
        </p:spPr>
      </p:pic>
      <p:sp>
        <p:nvSpPr>
          <p:cNvPr id="102" name="Line 7"/>
          <p:cNvSpPr/>
          <p:nvPr/>
        </p:nvSpPr>
        <p:spPr>
          <a:xfrm flipV="1">
            <a:off x="4451400" y="2330280"/>
            <a:ext cx="2448000" cy="105372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TextShape 8"/>
          <p:cNvSpPr txBox="1"/>
          <p:nvPr/>
        </p:nvSpPr>
        <p:spPr>
          <a:xfrm>
            <a:off x="6912000" y="1989720"/>
            <a:ext cx="1512000" cy="60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hr-H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Normalna distribucija</a:t>
            </a:r>
          </a:p>
        </p:txBody>
      </p:sp>
      <p:sp>
        <p:nvSpPr>
          <p:cNvPr id="104" name="TextShape 9"/>
          <p:cNvSpPr txBox="1"/>
          <p:nvPr/>
        </p:nvSpPr>
        <p:spPr>
          <a:xfrm>
            <a:off x="360000" y="981720"/>
            <a:ext cx="6480000" cy="60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hr-H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Postoje i drugi oblici asimetričnih distribucija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1115</TotalTime>
  <Words>839</Words>
  <Application>Microsoft Office PowerPoint</Application>
  <PresentationFormat>Prikaz na zaslonu (4:3)</PresentationFormat>
  <Paragraphs>143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Symbol</vt:lpstr>
      <vt:lpstr>Times New Roman</vt:lpstr>
      <vt:lpstr>Wingdings</vt:lpstr>
      <vt:lpstr>Office Theme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subject/>
  <dc:creator>Opoje</dc:creator>
  <dc:description/>
  <cp:lastModifiedBy>Ivan Balabanić</cp:lastModifiedBy>
  <cp:revision>96</cp:revision>
  <dcterms:created xsi:type="dcterms:W3CDTF">2006-08-16T00:00:00Z</dcterms:created>
  <dcterms:modified xsi:type="dcterms:W3CDTF">2020-03-11T18:15:35Z</dcterms:modified>
  <dc:language>hr-HR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