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2" r:id="rId3"/>
    <p:sldId id="271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33377-A8DE-405E-A595-604CBED289A1}" type="datetimeFigureOut">
              <a:rPr lang="hr-HR" smtClean="0"/>
              <a:pPr/>
              <a:t>13.3.2020.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B7C2C-5C03-4058-918D-37479C5748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006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BF5F-2B60-4008-A588-90B1EE347BC3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4A4C-949D-4914-A1A2-6E7234A76F70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B3E2-62B7-47AD-99C2-88EB5169C2CD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07B67-2C1B-4406-A7A9-37BF45CCA3AF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2BA-FD9B-4A5F-B9A4-152B20FF6B3B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7A59-80C7-4B35-9795-009E08CCD4AE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48A2-F4DF-4237-8F6C-2F76D85F145B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8965-F034-4FBE-9EFB-0CF6A8F9F698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213-3A45-4595-B9A5-CE4F5205D060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45BFB-B0B2-4BBA-A545-1AE8684EB661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5231-FC4D-4F31-AB04-6DFEA138978C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42C9-5E2E-43B6-BE79-8955097F3604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  <a:ea typeface="SimSun"/>
                <a:cs typeface="Times New Roman"/>
              </a:rPr>
              <a:t>DESK ISTRAŽIVAČKE METODE</a:t>
            </a:r>
            <a:br>
              <a:rPr lang="hr-HR" dirty="0">
                <a:solidFill>
                  <a:schemeClr val="tx2"/>
                </a:solidFill>
                <a:ea typeface="SimSun"/>
                <a:cs typeface="Times New Roman"/>
              </a:rPr>
            </a:br>
            <a:r>
              <a:rPr lang="hr-HR" dirty="0">
                <a:solidFill>
                  <a:schemeClr val="tx2"/>
                </a:solidFill>
                <a:ea typeface="SimSun"/>
                <a:cs typeface="Times New Roman"/>
              </a:rPr>
              <a:t>ANALIZA SADRŽAJA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tx2"/>
                </a:solidFill>
              </a:rPr>
              <a:t>Definiranje populacije i osnovnog skupa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6764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de-DE" sz="2400" dirty="0">
                <a:solidFill>
                  <a:schemeClr val="tx2"/>
                </a:solidFill>
              </a:rPr>
              <a:t>Da bi proveli valjanu znanstvenu analizu potrebno je vrlo precizno definirati populaciju na koju želimo generalizirati dobivene rezultate kao i osnovni skup iz kojeg ćemo izabrati uzorak za analizu</a:t>
            </a:r>
            <a:r>
              <a:rPr lang="hr-HR" sz="2400" dirty="0">
                <a:solidFill>
                  <a:schemeClr val="tx2"/>
                </a:solidFill>
              </a:rPr>
              <a:t>. 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400" dirty="0">
                <a:solidFill>
                  <a:schemeClr val="tx2"/>
                </a:solidFill>
              </a:rPr>
              <a:t>Kao i </a:t>
            </a:r>
            <a:r>
              <a:rPr lang="en-AU" sz="2400" dirty="0" err="1">
                <a:solidFill>
                  <a:schemeClr val="tx2"/>
                </a:solidFill>
              </a:rPr>
              <a:t>inače</a:t>
            </a:r>
            <a:r>
              <a:rPr lang="en-AU" sz="2400" dirty="0">
                <a:solidFill>
                  <a:schemeClr val="tx2"/>
                </a:solidFill>
              </a:rPr>
              <a:t>, </a:t>
            </a:r>
            <a:r>
              <a:rPr lang="en-AU" sz="2400" dirty="0" err="1">
                <a:solidFill>
                  <a:schemeClr val="tx2"/>
                </a:solidFill>
              </a:rPr>
              <a:t>osnovni</a:t>
            </a:r>
            <a:r>
              <a:rPr lang="en-AU" sz="2400" dirty="0">
                <a:solidFill>
                  <a:schemeClr val="tx2"/>
                </a:solidFill>
              </a:rPr>
              <a:t> se </a:t>
            </a:r>
            <a:r>
              <a:rPr lang="en-AU" sz="2400" dirty="0" err="1">
                <a:solidFill>
                  <a:schemeClr val="tx2"/>
                </a:solidFill>
              </a:rPr>
              <a:t>skup</a:t>
            </a:r>
            <a:r>
              <a:rPr lang="en-AU" sz="2400" dirty="0">
                <a:solidFill>
                  <a:schemeClr val="tx2"/>
                </a:solidFill>
              </a:rPr>
              <a:t> i u </a:t>
            </a:r>
            <a:r>
              <a:rPr lang="en-AU" sz="2400" dirty="0" err="1">
                <a:solidFill>
                  <a:schemeClr val="tx2"/>
                </a:solidFill>
              </a:rPr>
              <a:t>ovom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slučaju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može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ali</a:t>
            </a:r>
            <a:r>
              <a:rPr lang="en-AU" sz="2400" dirty="0">
                <a:solidFill>
                  <a:schemeClr val="tx2"/>
                </a:solidFill>
              </a:rPr>
              <a:t> i ne </a:t>
            </a:r>
            <a:r>
              <a:rPr lang="en-AU" sz="2400" dirty="0" err="1">
                <a:solidFill>
                  <a:schemeClr val="tx2"/>
                </a:solidFill>
              </a:rPr>
              <a:t>mora</a:t>
            </a:r>
            <a:r>
              <a:rPr lang="en-AU" sz="2400" dirty="0">
                <a:solidFill>
                  <a:schemeClr val="tx2"/>
                </a:solidFill>
              </a:rPr>
              <a:t> u </a:t>
            </a:r>
            <a:r>
              <a:rPr lang="en-AU" sz="2400" dirty="0" err="1">
                <a:solidFill>
                  <a:schemeClr val="tx2"/>
                </a:solidFill>
              </a:rPr>
              <a:t>potpunosti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podudarati</a:t>
            </a:r>
            <a:r>
              <a:rPr lang="en-AU" sz="2400" dirty="0">
                <a:solidFill>
                  <a:schemeClr val="tx2"/>
                </a:solidFill>
              </a:rPr>
              <a:t> s </a:t>
            </a:r>
            <a:r>
              <a:rPr lang="en-AU" sz="2400" dirty="0" err="1">
                <a:solidFill>
                  <a:schemeClr val="tx2"/>
                </a:solidFill>
              </a:rPr>
              <a:t>populacijom</a:t>
            </a:r>
            <a:r>
              <a:rPr lang="hr-HR" sz="2400" dirty="0">
                <a:solidFill>
                  <a:schemeClr val="tx2"/>
                </a:solidFill>
              </a:rPr>
              <a:t> – atipični sadržaji.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Veličina</a:t>
            </a:r>
            <a:r>
              <a:rPr lang="en-AU" dirty="0">
                <a:solidFill>
                  <a:schemeClr val="tx2"/>
                </a:solidFill>
              </a:rPr>
              <a:t> i </a:t>
            </a:r>
            <a:r>
              <a:rPr lang="en-AU" dirty="0" err="1">
                <a:solidFill>
                  <a:schemeClr val="tx2"/>
                </a:solidFill>
              </a:rPr>
              <a:t>način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izbora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uzorka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5240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hr-HR" sz="2400" dirty="0">
                <a:solidFill>
                  <a:schemeClr val="tx2"/>
                </a:solidFill>
              </a:rPr>
              <a:t>Treba </a:t>
            </a:r>
            <a:r>
              <a:rPr lang="en-AU" sz="2400" dirty="0" err="1">
                <a:solidFill>
                  <a:schemeClr val="tx2"/>
                </a:solidFill>
              </a:rPr>
              <a:t>definirati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glavne</a:t>
            </a:r>
            <a:r>
              <a:rPr lang="en-AU" sz="2400" dirty="0">
                <a:solidFill>
                  <a:schemeClr val="tx2"/>
                </a:solidFill>
              </a:rPr>
              <a:t>  </a:t>
            </a:r>
            <a:r>
              <a:rPr lang="en-AU" sz="2400" dirty="0" err="1">
                <a:solidFill>
                  <a:schemeClr val="tx2"/>
                </a:solidFill>
              </a:rPr>
              <a:t>karakteristike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plana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uzorka</a:t>
            </a:r>
            <a:r>
              <a:rPr lang="hr-HR" sz="2400" dirty="0">
                <a:solidFill>
                  <a:schemeClr val="tx2"/>
                </a:solidFill>
              </a:rPr>
              <a:t> – veličina, način izbora ...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en-AU" sz="2400" dirty="0">
                <a:solidFill>
                  <a:schemeClr val="tx2"/>
                </a:solidFill>
              </a:rPr>
              <a:t> </a:t>
            </a: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400" b="1" i="1" dirty="0" err="1">
                <a:solidFill>
                  <a:schemeClr val="tx2"/>
                </a:solidFill>
              </a:rPr>
              <a:t>Odluka</a:t>
            </a:r>
            <a:r>
              <a:rPr lang="en-AU" sz="2400" b="1" i="1" dirty="0">
                <a:solidFill>
                  <a:schemeClr val="tx2"/>
                </a:solidFill>
              </a:rPr>
              <a:t> o </a:t>
            </a:r>
            <a:r>
              <a:rPr lang="en-AU" sz="2400" b="1" i="1" dirty="0" err="1">
                <a:solidFill>
                  <a:schemeClr val="tx2"/>
                </a:solidFill>
              </a:rPr>
              <a:t>veličini</a:t>
            </a:r>
            <a:r>
              <a:rPr lang="en-AU" sz="2400" b="1" i="1" dirty="0">
                <a:solidFill>
                  <a:schemeClr val="tx2"/>
                </a:solidFill>
              </a:rPr>
              <a:t> </a:t>
            </a:r>
            <a:r>
              <a:rPr lang="en-AU" sz="2400" b="1" i="1" dirty="0" err="1">
                <a:solidFill>
                  <a:schemeClr val="tx2"/>
                </a:solidFill>
              </a:rPr>
              <a:t>uzorka</a:t>
            </a:r>
            <a:r>
              <a:rPr lang="en-AU" sz="2400" dirty="0">
                <a:solidFill>
                  <a:schemeClr val="tx2"/>
                </a:solidFill>
              </a:rPr>
              <a:t> (</a:t>
            </a:r>
            <a:r>
              <a:rPr lang="en-AU" sz="2400" dirty="0" err="1">
                <a:solidFill>
                  <a:schemeClr val="tx2"/>
                </a:solidFill>
              </a:rPr>
              <a:t>opseg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materijala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koji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će</a:t>
            </a:r>
            <a:r>
              <a:rPr lang="en-AU" sz="2400" dirty="0">
                <a:solidFill>
                  <a:schemeClr val="tx2"/>
                </a:solidFill>
              </a:rPr>
              <a:t> se </a:t>
            </a:r>
            <a:r>
              <a:rPr lang="en-AU" sz="2400" dirty="0" err="1">
                <a:solidFill>
                  <a:schemeClr val="tx2"/>
                </a:solidFill>
              </a:rPr>
              <a:t>uzeti</a:t>
            </a:r>
            <a:r>
              <a:rPr lang="en-AU" sz="2400" dirty="0">
                <a:solidFill>
                  <a:schemeClr val="tx2"/>
                </a:solidFill>
              </a:rPr>
              <a:t> u </a:t>
            </a:r>
            <a:r>
              <a:rPr lang="en-AU" sz="2400" dirty="0" err="1">
                <a:solidFill>
                  <a:schemeClr val="tx2"/>
                </a:solidFill>
              </a:rPr>
              <a:t>analizu</a:t>
            </a:r>
            <a:r>
              <a:rPr lang="en-AU" sz="2400" dirty="0">
                <a:solidFill>
                  <a:schemeClr val="tx2"/>
                </a:solidFill>
              </a:rPr>
              <a:t>) </a:t>
            </a:r>
            <a:r>
              <a:rPr lang="en-AU" sz="2400" dirty="0" err="1">
                <a:solidFill>
                  <a:schemeClr val="tx2"/>
                </a:solidFill>
              </a:rPr>
              <a:t>ovisi</a:t>
            </a:r>
            <a:r>
              <a:rPr lang="en-AU" sz="2400" dirty="0">
                <a:solidFill>
                  <a:schemeClr val="tx2"/>
                </a:solidFill>
              </a:rPr>
              <a:t> o</a:t>
            </a:r>
            <a:r>
              <a:rPr lang="hr-HR" sz="2400" dirty="0">
                <a:solidFill>
                  <a:schemeClr val="tx2"/>
                </a:solidFill>
              </a:rPr>
              <a:t>: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400" dirty="0" err="1">
                <a:solidFill>
                  <a:schemeClr val="tx2"/>
                </a:solidFill>
              </a:rPr>
              <a:t>K</a:t>
            </a:r>
            <a:r>
              <a:rPr lang="en-AU" sz="2400" dirty="0" err="1">
                <a:solidFill>
                  <a:schemeClr val="tx2"/>
                </a:solidFill>
              </a:rPr>
              <a:t>onkretnim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osobinama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analiziranog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materijala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odnosno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stupnju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njegove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homogenosti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ili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heterogenosti</a:t>
            </a:r>
            <a:r>
              <a:rPr lang="hr-HR" sz="24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400" dirty="0" err="1">
                <a:solidFill>
                  <a:schemeClr val="tx2"/>
                </a:solidFill>
              </a:rPr>
              <a:t>P</a:t>
            </a:r>
            <a:r>
              <a:rPr lang="en-AU" sz="2400" dirty="0" err="1">
                <a:solidFill>
                  <a:schemeClr val="tx2"/>
                </a:solidFill>
              </a:rPr>
              <a:t>otrebnoj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preciznosti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rezultata</a:t>
            </a:r>
            <a:r>
              <a:rPr lang="hr-HR" sz="24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400" dirty="0" err="1">
                <a:solidFill>
                  <a:schemeClr val="tx2"/>
                </a:solidFill>
              </a:rPr>
              <a:t>P</a:t>
            </a:r>
            <a:r>
              <a:rPr lang="en-AU" sz="2400" dirty="0" err="1">
                <a:solidFill>
                  <a:schemeClr val="tx2"/>
                </a:solidFill>
              </a:rPr>
              <a:t>laniranoj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obradi</a:t>
            </a:r>
            <a:r>
              <a:rPr lang="en-AU" sz="2400" dirty="0">
                <a:solidFill>
                  <a:schemeClr val="tx2"/>
                </a:solidFill>
              </a:rPr>
              <a:t> </a:t>
            </a:r>
            <a:r>
              <a:rPr lang="en-AU" sz="2400" dirty="0" err="1">
                <a:solidFill>
                  <a:schemeClr val="tx2"/>
                </a:solidFill>
              </a:rPr>
              <a:t>rezultata</a:t>
            </a:r>
            <a:r>
              <a:rPr lang="hr-HR" sz="24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Veličina</a:t>
            </a:r>
            <a:r>
              <a:rPr lang="en-AU" dirty="0">
                <a:solidFill>
                  <a:schemeClr val="tx2"/>
                </a:solidFill>
              </a:rPr>
              <a:t> i </a:t>
            </a:r>
            <a:r>
              <a:rPr lang="en-AU" dirty="0" err="1">
                <a:solidFill>
                  <a:schemeClr val="tx2"/>
                </a:solidFill>
              </a:rPr>
              <a:t>način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izbora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uzorka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7526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en-AU" b="1" dirty="0" err="1">
                <a:solidFill>
                  <a:schemeClr val="tx2"/>
                </a:solidFill>
              </a:rPr>
              <a:t>Način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izbora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uzorka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 ako je cilj analize dobivanje općeg uvida u određeni sadržaj </a:t>
            </a:r>
            <a:r>
              <a:rPr lang="en-AU" dirty="0">
                <a:solidFill>
                  <a:schemeClr val="tx2"/>
                </a:solidFill>
              </a:rPr>
              <a:t>u </a:t>
            </a:r>
            <a:r>
              <a:rPr lang="en-AU" dirty="0" err="1">
                <a:solidFill>
                  <a:schemeClr val="tx2"/>
                </a:solidFill>
              </a:rPr>
              <a:t>većini</a:t>
            </a:r>
            <a:r>
              <a:rPr lang="en-AU" dirty="0">
                <a:solidFill>
                  <a:schemeClr val="tx2"/>
                </a:solidFill>
              </a:rPr>
              <a:t> je </a:t>
            </a:r>
            <a:r>
              <a:rPr lang="en-AU" dirty="0" err="1">
                <a:solidFill>
                  <a:schemeClr val="tx2"/>
                </a:solidFill>
              </a:rPr>
              <a:t>slučajeva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treba koristiti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jedan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od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oblika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probabilističkog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uzorkovanja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npr. </a:t>
            </a:r>
            <a:r>
              <a:rPr lang="en-AU" dirty="0" err="1">
                <a:solidFill>
                  <a:schemeClr val="tx2"/>
                </a:solidFill>
              </a:rPr>
              <a:t>jednostavni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slučajni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ili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slučajni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sustavni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uzorak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dirty="0" err="1">
                <a:solidFill>
                  <a:schemeClr val="tx2"/>
                </a:solidFill>
              </a:rPr>
              <a:t>Ovisno</a:t>
            </a:r>
            <a:r>
              <a:rPr lang="en-AU" dirty="0">
                <a:solidFill>
                  <a:schemeClr val="tx2"/>
                </a:solidFill>
              </a:rPr>
              <a:t> o </a:t>
            </a:r>
            <a:r>
              <a:rPr lang="en-AU" dirty="0" err="1">
                <a:solidFill>
                  <a:schemeClr val="tx2"/>
                </a:solidFill>
              </a:rPr>
              <a:t>cilju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istraživanja</a:t>
            </a:r>
            <a:r>
              <a:rPr lang="en-AU" dirty="0">
                <a:solidFill>
                  <a:schemeClr val="tx2"/>
                </a:solidFill>
              </a:rPr>
              <a:t>, u </a:t>
            </a:r>
            <a:r>
              <a:rPr lang="en-AU" dirty="0" err="1">
                <a:solidFill>
                  <a:schemeClr val="tx2"/>
                </a:solidFill>
              </a:rPr>
              <a:t>nekim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slučajevima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izbor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uzorka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može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biti</a:t>
            </a:r>
            <a:r>
              <a:rPr lang="en-AU" dirty="0">
                <a:solidFill>
                  <a:schemeClr val="tx2"/>
                </a:solidFill>
              </a:rPr>
              <a:t> i </a:t>
            </a:r>
            <a:r>
              <a:rPr lang="en-AU" dirty="0" err="1">
                <a:solidFill>
                  <a:schemeClr val="tx2"/>
                </a:solidFill>
              </a:rPr>
              <a:t>namjeran</a:t>
            </a:r>
            <a:r>
              <a:rPr lang="en-AU" dirty="0">
                <a:solidFill>
                  <a:schemeClr val="tx2"/>
                </a:solidFill>
              </a:rPr>
              <a:t> (</a:t>
            </a:r>
            <a:r>
              <a:rPr lang="en-AU" dirty="0" err="1">
                <a:solidFill>
                  <a:schemeClr val="tx2"/>
                </a:solidFill>
              </a:rPr>
              <a:t>npr</a:t>
            </a:r>
            <a:r>
              <a:rPr lang="en-AU" dirty="0">
                <a:solidFill>
                  <a:schemeClr val="tx2"/>
                </a:solidFill>
              </a:rPr>
              <a:t>. </a:t>
            </a:r>
            <a:r>
              <a:rPr lang="en-AU" dirty="0" err="1">
                <a:solidFill>
                  <a:schemeClr val="tx2"/>
                </a:solidFill>
              </a:rPr>
              <a:t>kad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želimo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analizirati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novinske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napise</a:t>
            </a:r>
            <a:r>
              <a:rPr lang="en-AU" dirty="0">
                <a:solidFill>
                  <a:schemeClr val="tx2"/>
                </a:solidFill>
              </a:rPr>
              <a:t> o </a:t>
            </a:r>
            <a:r>
              <a:rPr lang="hr-HR" dirty="0">
                <a:solidFill>
                  <a:schemeClr val="tx2"/>
                </a:solidFill>
              </a:rPr>
              <a:t>monetiizaciji autoceste</a:t>
            </a:r>
            <a:r>
              <a:rPr lang="en-AU" dirty="0">
                <a:solidFill>
                  <a:schemeClr val="tx2"/>
                </a:solidFill>
              </a:rPr>
              <a:t> u </a:t>
            </a:r>
            <a:r>
              <a:rPr lang="en-AU" dirty="0" err="1">
                <a:solidFill>
                  <a:schemeClr val="tx2"/>
                </a:solidFill>
              </a:rPr>
              <a:t>uzorak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ćemo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uključiti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samo</a:t>
            </a:r>
            <a:r>
              <a:rPr lang="en-AU" dirty="0">
                <a:solidFill>
                  <a:schemeClr val="tx2"/>
                </a:solidFill>
              </a:rPr>
              <a:t> one </a:t>
            </a:r>
            <a:r>
              <a:rPr lang="en-AU" dirty="0" err="1">
                <a:solidFill>
                  <a:schemeClr val="tx2"/>
                </a:solidFill>
              </a:rPr>
              <a:t>primjerke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novina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koji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su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sadržavali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takve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napise</a:t>
            </a:r>
            <a:r>
              <a:rPr lang="en-AU" dirty="0">
                <a:solidFill>
                  <a:schemeClr val="tx2"/>
                </a:solidFill>
              </a:rPr>
              <a:t>).</a:t>
            </a:r>
            <a:endParaRPr lang="hr-HR" dirty="0">
              <a:solidFill>
                <a:schemeClr val="tx2"/>
              </a:solidFill>
            </a:endParaRPr>
          </a:p>
          <a:p>
            <a:endParaRPr lang="hr-HR" dirty="0"/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Definiranje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jedinice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analize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828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en-AU" b="1" dirty="0" err="1">
                <a:solidFill>
                  <a:schemeClr val="tx2"/>
                </a:solidFill>
              </a:rPr>
              <a:t>Jedinica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analize</a:t>
            </a:r>
            <a:r>
              <a:rPr lang="en-AU" b="1" dirty="0">
                <a:solidFill>
                  <a:schemeClr val="tx2"/>
                </a:solidFill>
              </a:rPr>
              <a:t> je </a:t>
            </a:r>
            <a:r>
              <a:rPr lang="en-AU" b="1" dirty="0" err="1">
                <a:solidFill>
                  <a:schemeClr val="tx2"/>
                </a:solidFill>
              </a:rPr>
              <a:t>relativno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samostalna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sadržajna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cjelina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koja</a:t>
            </a:r>
            <a:r>
              <a:rPr lang="en-AU" b="1" dirty="0">
                <a:solidFill>
                  <a:schemeClr val="tx2"/>
                </a:solidFill>
              </a:rPr>
              <a:t> je </a:t>
            </a:r>
            <a:r>
              <a:rPr lang="en-AU" b="1" dirty="0" err="1">
                <a:solidFill>
                  <a:schemeClr val="tx2"/>
                </a:solidFill>
              </a:rPr>
              <a:t>predmet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b="1" dirty="0" err="1">
                <a:solidFill>
                  <a:schemeClr val="tx2"/>
                </a:solidFill>
              </a:rPr>
              <a:t>proučavanja</a:t>
            </a:r>
            <a:r>
              <a:rPr lang="en-AU" b="1" dirty="0">
                <a:solidFill>
                  <a:schemeClr val="tx2"/>
                </a:solidFill>
              </a:rPr>
              <a:t> </a:t>
            </a:r>
            <a:r>
              <a:rPr lang="en-AU" dirty="0">
                <a:solidFill>
                  <a:schemeClr val="tx2"/>
                </a:solidFill>
              </a:rPr>
              <a:t>i </a:t>
            </a:r>
            <a:r>
              <a:rPr lang="en-AU" dirty="0" err="1">
                <a:solidFill>
                  <a:schemeClr val="tx2"/>
                </a:solidFill>
              </a:rPr>
              <a:t>kojoj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ćemo</a:t>
            </a:r>
            <a:r>
              <a:rPr lang="en-AU" dirty="0">
                <a:solidFill>
                  <a:schemeClr val="tx2"/>
                </a:solidFill>
              </a:rPr>
              <a:t> u </a:t>
            </a:r>
            <a:r>
              <a:rPr lang="en-AU" dirty="0" err="1">
                <a:solidFill>
                  <a:schemeClr val="tx2"/>
                </a:solidFill>
              </a:rPr>
              <a:t>analitičkom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postupku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postaviti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određena</a:t>
            </a:r>
            <a:r>
              <a:rPr lang="en-AU" dirty="0">
                <a:solidFill>
                  <a:schemeClr val="tx2"/>
                </a:solidFill>
              </a:rPr>
              <a:t> “</a:t>
            </a:r>
            <a:r>
              <a:rPr lang="en-AU" dirty="0" err="1">
                <a:solidFill>
                  <a:schemeClr val="tx2"/>
                </a:solidFill>
              </a:rPr>
              <a:t>pitanja</a:t>
            </a:r>
            <a:r>
              <a:rPr lang="en-AU" dirty="0">
                <a:solidFill>
                  <a:schemeClr val="tx2"/>
                </a:solidFill>
              </a:rPr>
              <a:t>”. </a:t>
            </a: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dirty="0">
                <a:solidFill>
                  <a:schemeClr val="tx2"/>
                </a:solidFill>
              </a:rPr>
              <a:t>U </a:t>
            </a:r>
            <a:r>
              <a:rPr lang="en-AU" dirty="0" err="1">
                <a:solidFill>
                  <a:schemeClr val="tx2"/>
                </a:solidFill>
              </a:rPr>
              <a:t>anketnim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istraživanjima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jedinica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analize</a:t>
            </a:r>
            <a:r>
              <a:rPr lang="en-AU" dirty="0">
                <a:solidFill>
                  <a:schemeClr val="tx2"/>
                </a:solidFill>
              </a:rPr>
              <a:t> je </a:t>
            </a:r>
            <a:r>
              <a:rPr lang="en-AU" dirty="0" err="1">
                <a:solidFill>
                  <a:schemeClr val="tx2"/>
                </a:solidFill>
              </a:rPr>
              <a:t>ispitanik</a:t>
            </a:r>
            <a:r>
              <a:rPr lang="en-AU" dirty="0">
                <a:solidFill>
                  <a:schemeClr val="tx2"/>
                </a:solidFill>
              </a:rPr>
              <a:t> (</a:t>
            </a:r>
            <a:r>
              <a:rPr lang="en-AU" dirty="0" err="1">
                <a:solidFill>
                  <a:schemeClr val="tx2"/>
                </a:solidFill>
              </a:rPr>
              <a:t>tj</a:t>
            </a:r>
            <a:r>
              <a:rPr lang="en-AU" dirty="0">
                <a:solidFill>
                  <a:schemeClr val="tx2"/>
                </a:solidFill>
              </a:rPr>
              <a:t>. </a:t>
            </a:r>
            <a:r>
              <a:rPr lang="en-AU" dirty="0" err="1">
                <a:solidFill>
                  <a:schemeClr val="tx2"/>
                </a:solidFill>
              </a:rPr>
              <a:t>osoba</a:t>
            </a:r>
            <a:r>
              <a:rPr lang="hr-HR" dirty="0">
                <a:solidFill>
                  <a:schemeClr val="tx2"/>
                </a:solidFill>
              </a:rPr>
              <a:t>) , </a:t>
            </a:r>
            <a:r>
              <a:rPr lang="en-AU" dirty="0">
                <a:solidFill>
                  <a:schemeClr val="tx2"/>
                </a:solidFill>
              </a:rPr>
              <a:t>a u </a:t>
            </a:r>
            <a:r>
              <a:rPr lang="en-AU" dirty="0" err="1">
                <a:solidFill>
                  <a:schemeClr val="tx2"/>
                </a:solidFill>
              </a:rPr>
              <a:t>analizi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sadržaja</a:t>
            </a:r>
            <a:r>
              <a:rPr lang="en-AU" dirty="0">
                <a:solidFill>
                  <a:schemeClr val="tx2"/>
                </a:solidFill>
              </a:rPr>
              <a:t> to </a:t>
            </a:r>
            <a:r>
              <a:rPr lang="en-AU" dirty="0" err="1">
                <a:solidFill>
                  <a:schemeClr val="tx2"/>
                </a:solidFill>
              </a:rPr>
              <a:t>mogu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biti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različite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sadržajne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cjeline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poput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novinskoga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priloga</a:t>
            </a:r>
            <a:r>
              <a:rPr lang="en-AU" dirty="0">
                <a:solidFill>
                  <a:schemeClr val="tx2"/>
                </a:solidFill>
              </a:rPr>
              <a:t>, </a:t>
            </a:r>
            <a:r>
              <a:rPr lang="en-AU" dirty="0" err="1">
                <a:solidFill>
                  <a:schemeClr val="tx2"/>
                </a:solidFill>
              </a:rPr>
              <a:t>radijske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ili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televizijske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emisije</a:t>
            </a:r>
            <a:r>
              <a:rPr lang="en-AU" dirty="0">
                <a:solidFill>
                  <a:schemeClr val="tx2"/>
                </a:solidFill>
              </a:rPr>
              <a:t>, </a:t>
            </a:r>
            <a:r>
              <a:rPr lang="en-AU" dirty="0" err="1">
                <a:solidFill>
                  <a:schemeClr val="tx2"/>
                </a:solidFill>
              </a:rPr>
              <a:t>poglavlja</a:t>
            </a:r>
            <a:r>
              <a:rPr lang="en-AU" dirty="0">
                <a:solidFill>
                  <a:schemeClr val="tx2"/>
                </a:solidFill>
              </a:rPr>
              <a:t> u </a:t>
            </a:r>
            <a:r>
              <a:rPr lang="en-AU" dirty="0" err="1">
                <a:solidFill>
                  <a:schemeClr val="tx2"/>
                </a:solidFill>
              </a:rPr>
              <a:t>knjizi</a:t>
            </a:r>
            <a:r>
              <a:rPr lang="en-AU" dirty="0">
                <a:solidFill>
                  <a:schemeClr val="tx2"/>
                </a:solidFill>
              </a:rPr>
              <a:t>, </a:t>
            </a:r>
            <a:r>
              <a:rPr lang="en-AU" dirty="0" err="1">
                <a:solidFill>
                  <a:schemeClr val="tx2"/>
                </a:solidFill>
              </a:rPr>
              <a:t>pojedinačne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pjesme</a:t>
            </a:r>
            <a:r>
              <a:rPr lang="en-AU" dirty="0">
                <a:solidFill>
                  <a:schemeClr val="tx2"/>
                </a:solidFill>
              </a:rPr>
              <a:t> u </a:t>
            </a:r>
            <a:r>
              <a:rPr lang="en-AU" dirty="0" err="1">
                <a:solidFill>
                  <a:schemeClr val="tx2"/>
                </a:solidFill>
              </a:rPr>
              <a:t>nekoj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zbirci</a:t>
            </a:r>
            <a:r>
              <a:rPr lang="en-AU" dirty="0">
                <a:solidFill>
                  <a:schemeClr val="tx2"/>
                </a:solidFill>
              </a:rPr>
              <a:t>, </a:t>
            </a:r>
            <a:r>
              <a:rPr lang="en-AU" dirty="0" err="1">
                <a:solidFill>
                  <a:schemeClr val="tx2"/>
                </a:solidFill>
              </a:rPr>
              <a:t>neke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umjetničke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slike</a:t>
            </a:r>
            <a:r>
              <a:rPr lang="en-AU" dirty="0">
                <a:solidFill>
                  <a:schemeClr val="tx2"/>
                </a:solidFill>
              </a:rPr>
              <a:t> i </a:t>
            </a:r>
            <a:r>
              <a:rPr lang="en-AU" dirty="0" err="1">
                <a:solidFill>
                  <a:schemeClr val="tx2"/>
                </a:solidFill>
              </a:rPr>
              <a:t>sl</a:t>
            </a:r>
            <a:r>
              <a:rPr lang="hr-HR" dirty="0">
                <a:solidFill>
                  <a:schemeClr val="tx2"/>
                </a:solidFill>
              </a:rPr>
              <a:t>.</a:t>
            </a:r>
          </a:p>
          <a:p>
            <a:endParaRPr lang="hr-HR" dirty="0"/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Definiranje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kvantitativnih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kriterija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6002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en-AU" sz="2000" dirty="0" err="1">
                <a:solidFill>
                  <a:schemeClr val="tx2"/>
                </a:solidFill>
              </a:rPr>
              <a:t>Kriteriji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kvantifikaciju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jedinica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mogu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biti</a:t>
            </a:r>
            <a:r>
              <a:rPr lang="en-AU" sz="2000" dirty="0">
                <a:solidFill>
                  <a:schemeClr val="tx2"/>
                </a:solidFill>
              </a:rPr>
              <a:t>: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r>
              <a:rPr lang="en-AU" sz="2000" dirty="0">
                <a:solidFill>
                  <a:schemeClr val="tx2"/>
                </a:solidFill>
              </a:rPr>
              <a:t>- </a:t>
            </a:r>
            <a:r>
              <a:rPr lang="en-AU" sz="2000" dirty="0" err="1">
                <a:solidFill>
                  <a:schemeClr val="tx2"/>
                </a:solidFill>
              </a:rPr>
              <a:t>frekvencija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učestalost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pojavljivanja</a:t>
            </a:r>
            <a:r>
              <a:rPr lang="en-AU" sz="2000" dirty="0">
                <a:solidFill>
                  <a:schemeClr val="tx2"/>
                </a:solidFill>
              </a:rPr>
              <a:t>) </a:t>
            </a:r>
            <a:r>
              <a:rPr lang="en-AU" sz="2000" dirty="0" err="1">
                <a:solidFill>
                  <a:schemeClr val="tx2"/>
                </a:solidFill>
              </a:rPr>
              <a:t>jedinica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;</a:t>
            </a:r>
            <a:endParaRPr lang="hr-HR" sz="2000" dirty="0">
              <a:solidFill>
                <a:schemeClr val="tx2"/>
              </a:solidFill>
            </a:endParaRPr>
          </a:p>
          <a:p>
            <a:r>
              <a:rPr lang="en-AU" sz="2000" dirty="0">
                <a:solidFill>
                  <a:schemeClr val="tx2"/>
                </a:solidFill>
              </a:rPr>
              <a:t>- u </a:t>
            </a:r>
            <a:r>
              <a:rPr lang="en-AU" sz="2000" dirty="0" err="1">
                <a:solidFill>
                  <a:schemeClr val="tx2"/>
                </a:solidFill>
              </a:rPr>
              <a:t>slučaju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tiskane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građe</a:t>
            </a:r>
            <a:r>
              <a:rPr lang="en-AU" sz="2000" dirty="0">
                <a:solidFill>
                  <a:schemeClr val="tx2"/>
                </a:solidFill>
              </a:rPr>
              <a:t>: </a:t>
            </a:r>
            <a:r>
              <a:rPr lang="en-AU" sz="2000" dirty="0" err="1">
                <a:solidFill>
                  <a:schemeClr val="tx2"/>
                </a:solidFill>
              </a:rPr>
              <a:t>prostorna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zastupljenost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jedinica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izražena</a:t>
            </a:r>
            <a:r>
              <a:rPr lang="en-AU" sz="2000" dirty="0">
                <a:solidFill>
                  <a:schemeClr val="tx2"/>
                </a:solidFill>
              </a:rPr>
              <a:t> u cm</a:t>
            </a:r>
            <a:r>
              <a:rPr lang="en-AU" sz="2000" baseline="30000" dirty="0">
                <a:solidFill>
                  <a:schemeClr val="tx2"/>
                </a:solidFill>
              </a:rPr>
              <a:t>2</a:t>
            </a:r>
            <a:r>
              <a:rPr lang="en-AU" sz="2000" dirty="0">
                <a:solidFill>
                  <a:schemeClr val="tx2"/>
                </a:solidFill>
              </a:rPr>
              <a:t>) </a:t>
            </a:r>
            <a:r>
              <a:rPr lang="en-AU" sz="2000" dirty="0" err="1">
                <a:solidFill>
                  <a:schemeClr val="tx2"/>
                </a:solidFill>
              </a:rPr>
              <a:t>ili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broj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znakova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slova</a:t>
            </a:r>
            <a:r>
              <a:rPr lang="en-AU" sz="2000" dirty="0">
                <a:solidFill>
                  <a:schemeClr val="tx2"/>
                </a:solidFill>
              </a:rPr>
              <a:t>) </a:t>
            </a:r>
            <a:r>
              <a:rPr lang="en-AU" sz="2000" dirty="0" err="1">
                <a:solidFill>
                  <a:schemeClr val="tx2"/>
                </a:solidFill>
              </a:rPr>
              <a:t>sadržanih</a:t>
            </a:r>
            <a:r>
              <a:rPr lang="en-AU" sz="2000" dirty="0">
                <a:solidFill>
                  <a:schemeClr val="tx2"/>
                </a:solidFill>
              </a:rPr>
              <a:t> u </a:t>
            </a:r>
            <a:r>
              <a:rPr lang="en-AU" sz="2000" dirty="0" err="1">
                <a:solidFill>
                  <a:schemeClr val="tx2"/>
                </a:solidFill>
              </a:rPr>
              <a:t>tekstu</a:t>
            </a:r>
            <a:r>
              <a:rPr lang="en-AU" sz="2000" dirty="0">
                <a:solidFill>
                  <a:schemeClr val="tx2"/>
                </a:solidFill>
              </a:rPr>
              <a:t> ;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AU" sz="2000" dirty="0">
                <a:solidFill>
                  <a:schemeClr val="tx2"/>
                </a:solidFill>
              </a:rPr>
              <a:t>u </a:t>
            </a:r>
            <a:r>
              <a:rPr lang="en-AU" sz="2000" dirty="0" err="1">
                <a:solidFill>
                  <a:schemeClr val="tx2"/>
                </a:solidFill>
              </a:rPr>
              <a:t>slučaju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televizijskih</a:t>
            </a:r>
            <a:r>
              <a:rPr lang="en-AU" sz="2000" dirty="0">
                <a:solidFill>
                  <a:schemeClr val="tx2"/>
                </a:solidFill>
              </a:rPr>
              <a:t> i radio-</a:t>
            </a:r>
            <a:r>
              <a:rPr lang="en-AU" sz="2000" dirty="0" err="1">
                <a:solidFill>
                  <a:schemeClr val="tx2"/>
                </a:solidFill>
              </a:rPr>
              <a:t>emisija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ili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druge</a:t>
            </a:r>
            <a:r>
              <a:rPr lang="en-AU" sz="2000" dirty="0">
                <a:solidFill>
                  <a:schemeClr val="tx2"/>
                </a:solidFill>
              </a:rPr>
              <a:t> audio-</a:t>
            </a:r>
            <a:r>
              <a:rPr lang="en-AU" sz="2000" dirty="0" err="1">
                <a:solidFill>
                  <a:schemeClr val="tx2"/>
                </a:solidFill>
              </a:rPr>
              <a:t>vizualne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građe</a:t>
            </a:r>
            <a:r>
              <a:rPr lang="en-AU" sz="2000" dirty="0">
                <a:solidFill>
                  <a:schemeClr val="tx2"/>
                </a:solidFill>
              </a:rPr>
              <a:t>: </a:t>
            </a:r>
            <a:r>
              <a:rPr lang="en-AU" sz="2000" dirty="0" err="1">
                <a:solidFill>
                  <a:schemeClr val="tx2"/>
                </a:solidFill>
              </a:rPr>
              <a:t>vremenska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zastupljenost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sekunde</a:t>
            </a:r>
            <a:r>
              <a:rPr lang="en-AU" sz="2000" dirty="0">
                <a:solidFill>
                  <a:schemeClr val="tx2"/>
                </a:solidFill>
              </a:rPr>
              <a:t>, minute, sati).</a:t>
            </a:r>
            <a:endParaRPr lang="hr-HR" sz="2000" dirty="0">
              <a:solidFill>
                <a:schemeClr val="tx2"/>
              </a:solidFill>
            </a:endParaRPr>
          </a:p>
          <a:p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/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Definiranje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jedinice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sadržaja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hr-HR" sz="2000" b="1" dirty="0"/>
              <a:t> J</a:t>
            </a:r>
            <a:r>
              <a:rPr lang="en-AU" sz="2000" b="1" dirty="0" err="1">
                <a:solidFill>
                  <a:schemeClr val="tx2"/>
                </a:solidFill>
              </a:rPr>
              <a:t>edinica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sadržaja</a:t>
            </a:r>
            <a:r>
              <a:rPr lang="en-AU" sz="2000" b="1" dirty="0">
                <a:solidFill>
                  <a:schemeClr val="tx2"/>
                </a:solidFill>
              </a:rPr>
              <a:t> je </a:t>
            </a:r>
            <a:r>
              <a:rPr lang="en-AU" sz="2000" b="1" dirty="0" err="1">
                <a:solidFill>
                  <a:schemeClr val="tx2"/>
                </a:solidFill>
              </a:rPr>
              <a:t>kriterij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prema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kojemu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provodimo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analizu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odnosno</a:t>
            </a:r>
            <a:r>
              <a:rPr lang="en-AU" sz="2000" dirty="0">
                <a:solidFill>
                  <a:schemeClr val="tx2"/>
                </a:solidFill>
              </a:rPr>
              <a:t> “</a:t>
            </a:r>
            <a:r>
              <a:rPr lang="en-AU" sz="2000" dirty="0" err="1">
                <a:solidFill>
                  <a:schemeClr val="tx2"/>
                </a:solidFill>
              </a:rPr>
              <a:t>pitanje</a:t>
            </a:r>
            <a:r>
              <a:rPr lang="en-AU" sz="2000" dirty="0">
                <a:solidFill>
                  <a:schemeClr val="tx2"/>
                </a:solidFill>
              </a:rPr>
              <a:t>” </a:t>
            </a:r>
            <a:r>
              <a:rPr lang="en-AU" sz="2000" dirty="0" err="1">
                <a:solidFill>
                  <a:schemeClr val="tx2"/>
                </a:solidFill>
              </a:rPr>
              <a:t>koje</a:t>
            </a:r>
            <a:r>
              <a:rPr lang="en-AU" sz="2000" dirty="0">
                <a:solidFill>
                  <a:schemeClr val="tx2"/>
                </a:solidFill>
              </a:rPr>
              <a:t> “</a:t>
            </a:r>
            <a:r>
              <a:rPr lang="en-AU" sz="2000" dirty="0" err="1">
                <a:solidFill>
                  <a:schemeClr val="tx2"/>
                </a:solidFill>
              </a:rPr>
              <a:t>postavljamo</a:t>
            </a:r>
            <a:r>
              <a:rPr lang="en-AU" sz="2000" dirty="0">
                <a:solidFill>
                  <a:schemeClr val="tx2"/>
                </a:solidFill>
              </a:rPr>
              <a:t>” </a:t>
            </a:r>
            <a:r>
              <a:rPr lang="en-AU" sz="2000" dirty="0" err="1">
                <a:solidFill>
                  <a:schemeClr val="tx2"/>
                </a:solidFill>
              </a:rPr>
              <a:t>jedinici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.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000" dirty="0" err="1">
                <a:solidFill>
                  <a:schemeClr val="tx2"/>
                </a:solidFill>
              </a:rPr>
              <a:t>Definiranje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jedinice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sadržaja</a:t>
            </a:r>
            <a:r>
              <a:rPr lang="en-AU" sz="2000" dirty="0">
                <a:solidFill>
                  <a:schemeClr val="tx2"/>
                </a:solidFill>
              </a:rPr>
              <a:t> je </a:t>
            </a:r>
            <a:r>
              <a:rPr lang="en-AU" sz="2000" dirty="0" err="1">
                <a:solidFill>
                  <a:schemeClr val="tx2"/>
                </a:solidFill>
              </a:rPr>
              <a:t>najosjetljiviji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dio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analitičkoga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rada</a:t>
            </a:r>
            <a:r>
              <a:rPr lang="en-AU" sz="2000" dirty="0">
                <a:solidFill>
                  <a:schemeClr val="tx2"/>
                </a:solidFill>
              </a:rPr>
              <a:t> – </a:t>
            </a:r>
            <a:r>
              <a:rPr lang="en-AU" sz="2000" dirty="0" err="1">
                <a:solidFill>
                  <a:schemeClr val="tx2"/>
                </a:solidFill>
              </a:rPr>
              <a:t>analitički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kriteriji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moraju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biti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dovoljno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osjetljivi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da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omoguće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identificiranje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bitnih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karakteristika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sadržaja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ali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istodobno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moraju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biti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prikladni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dovoljno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jednostavni</a:t>
            </a:r>
            <a:r>
              <a:rPr lang="en-AU" sz="2000" dirty="0">
                <a:solidFill>
                  <a:schemeClr val="tx2"/>
                </a:solidFill>
              </a:rPr>
              <a:t> i </a:t>
            </a:r>
            <a:r>
              <a:rPr lang="en-AU" sz="2000" dirty="0" err="1">
                <a:solidFill>
                  <a:schemeClr val="tx2"/>
                </a:solidFill>
              </a:rPr>
              <a:t>jednoznačni</a:t>
            </a:r>
            <a:r>
              <a:rPr lang="en-AU" sz="2000" dirty="0">
                <a:solidFill>
                  <a:schemeClr val="tx2"/>
                </a:solidFill>
              </a:rPr>
              <a:t>)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objektiviziranu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analizu</a:t>
            </a:r>
            <a:r>
              <a:rPr lang="en-AU" sz="2000" dirty="0">
                <a:solidFill>
                  <a:schemeClr val="tx2"/>
                </a:solidFill>
              </a:rPr>
              <a:t>.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</a:rPr>
              <a:t> Konstrukcija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analitičke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en-AU" sz="2000" b="1" dirty="0" err="1">
                <a:solidFill>
                  <a:schemeClr val="tx2"/>
                </a:solidFill>
              </a:rPr>
              <a:t>matrice</a:t>
            </a:r>
            <a:r>
              <a:rPr lang="en-AU" sz="2000" b="1" dirty="0">
                <a:solidFill>
                  <a:schemeClr val="tx2"/>
                </a:solidFill>
              </a:rPr>
              <a:t> </a:t>
            </a:r>
            <a:r>
              <a:rPr lang="hr-HR" sz="2000" b="1" dirty="0">
                <a:solidFill>
                  <a:schemeClr val="tx2"/>
                </a:solidFill>
              </a:rPr>
              <a:t>(analitičkog protokola) </a:t>
            </a:r>
          </a:p>
          <a:p>
            <a:pPr>
              <a:buFont typeface="Arial" charset="0"/>
              <a:buChar char="•"/>
            </a:pPr>
            <a:endParaRPr lang="hr-HR" sz="2000" b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</a:rPr>
              <a:t> P</a:t>
            </a:r>
            <a:r>
              <a:rPr lang="en-AU" sz="2000" dirty="0" err="1">
                <a:solidFill>
                  <a:schemeClr val="tx2"/>
                </a:solidFill>
              </a:rPr>
              <a:t>otrebno</a:t>
            </a:r>
            <a:r>
              <a:rPr lang="en-AU" sz="2000" dirty="0">
                <a:solidFill>
                  <a:schemeClr val="tx2"/>
                </a:solidFill>
              </a:rPr>
              <a:t> je </a:t>
            </a:r>
            <a:r>
              <a:rPr lang="en-AU" sz="2000" dirty="0" err="1">
                <a:solidFill>
                  <a:schemeClr val="tx2"/>
                </a:solidFill>
              </a:rPr>
              <a:t>izraditi</a:t>
            </a:r>
            <a:r>
              <a:rPr lang="en-AU" sz="2000" dirty="0">
                <a:solidFill>
                  <a:schemeClr val="tx2"/>
                </a:solidFill>
              </a:rPr>
              <a:t> i </a:t>
            </a:r>
            <a:r>
              <a:rPr lang="en-AU" sz="2000" dirty="0" err="1">
                <a:solidFill>
                  <a:schemeClr val="tx2"/>
                </a:solidFill>
              </a:rPr>
              <a:t>tzv</a:t>
            </a:r>
            <a:r>
              <a:rPr lang="en-AU" sz="2000" dirty="0">
                <a:solidFill>
                  <a:schemeClr val="tx2"/>
                </a:solidFill>
              </a:rPr>
              <a:t>. </a:t>
            </a:r>
            <a:r>
              <a:rPr lang="en-AU" sz="2000" dirty="0" err="1">
                <a:solidFill>
                  <a:schemeClr val="tx2"/>
                </a:solidFill>
              </a:rPr>
              <a:t>kodni</a:t>
            </a:r>
            <a:r>
              <a:rPr lang="en-AU" sz="2000" dirty="0">
                <a:solidFill>
                  <a:schemeClr val="tx2"/>
                </a:solidFill>
              </a:rPr>
              <a:t> list u </a:t>
            </a:r>
            <a:r>
              <a:rPr lang="en-AU" sz="2000" dirty="0" err="1">
                <a:solidFill>
                  <a:schemeClr val="tx2"/>
                </a:solidFill>
              </a:rPr>
              <a:t>koji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će</a:t>
            </a:r>
            <a:r>
              <a:rPr lang="en-AU" sz="2000" dirty="0">
                <a:solidFill>
                  <a:schemeClr val="tx2"/>
                </a:solidFill>
              </a:rPr>
              <a:t> se, </a:t>
            </a:r>
            <a:r>
              <a:rPr lang="en-AU" sz="2000" dirty="0" err="1">
                <a:solidFill>
                  <a:schemeClr val="tx2"/>
                </a:solidFill>
              </a:rPr>
              <a:t>sukladno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prosudbi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analitičara</a:t>
            </a:r>
            <a:r>
              <a:rPr lang="en-AU" sz="2000" dirty="0">
                <a:solidFill>
                  <a:schemeClr val="tx2"/>
                </a:solidFill>
              </a:rPr>
              <a:t>, </a:t>
            </a:r>
            <a:r>
              <a:rPr lang="en-AU" sz="2000" dirty="0" err="1">
                <a:solidFill>
                  <a:schemeClr val="tx2"/>
                </a:solidFill>
              </a:rPr>
              <a:t>unositi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oznake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pojedine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od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promatranih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osobina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odnosno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jedinica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sadržaja</a:t>
            </a:r>
            <a:r>
              <a:rPr lang="hr-HR" sz="20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000" dirty="0" err="1">
                <a:solidFill>
                  <a:schemeClr val="tx2"/>
                </a:solidFill>
              </a:rPr>
              <a:t>Za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svaku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jedinicu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novinski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prilog</a:t>
            </a:r>
            <a:r>
              <a:rPr lang="en-AU" sz="2000" dirty="0">
                <a:solidFill>
                  <a:schemeClr val="tx2"/>
                </a:solidFill>
              </a:rPr>
              <a:t>, </a:t>
            </a:r>
            <a:r>
              <a:rPr lang="en-AU" sz="2000" dirty="0" err="1">
                <a:solidFill>
                  <a:schemeClr val="tx2"/>
                </a:solidFill>
              </a:rPr>
              <a:t>radijsku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emisiju</a:t>
            </a:r>
            <a:r>
              <a:rPr lang="en-AU" sz="2000" dirty="0">
                <a:solidFill>
                  <a:schemeClr val="tx2"/>
                </a:solidFill>
              </a:rPr>
              <a:t>, </a:t>
            </a:r>
            <a:r>
              <a:rPr lang="en-AU" sz="2000" dirty="0" err="1">
                <a:solidFill>
                  <a:schemeClr val="tx2"/>
                </a:solidFill>
              </a:rPr>
              <a:t>pjesmu</a:t>
            </a:r>
            <a:r>
              <a:rPr lang="en-AU" sz="2000" dirty="0">
                <a:solidFill>
                  <a:schemeClr val="tx2"/>
                </a:solidFill>
              </a:rPr>
              <a:t> i sl.) </a:t>
            </a:r>
            <a:r>
              <a:rPr lang="en-AU" sz="2000" dirty="0" err="1">
                <a:solidFill>
                  <a:schemeClr val="tx2"/>
                </a:solidFill>
              </a:rPr>
              <a:t>predviđen</a:t>
            </a:r>
            <a:r>
              <a:rPr lang="en-AU" sz="2000" dirty="0">
                <a:solidFill>
                  <a:schemeClr val="tx2"/>
                </a:solidFill>
              </a:rPr>
              <a:t> je </a:t>
            </a:r>
            <a:r>
              <a:rPr lang="en-AU" sz="2000" dirty="0" err="1">
                <a:solidFill>
                  <a:schemeClr val="tx2"/>
                </a:solidFill>
              </a:rPr>
              <a:t>zaseban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primjerak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kodnoga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lista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kao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što</a:t>
            </a:r>
            <a:r>
              <a:rPr lang="en-AU" sz="2000" dirty="0">
                <a:solidFill>
                  <a:schemeClr val="tx2"/>
                </a:solidFill>
              </a:rPr>
              <a:t> je, u </a:t>
            </a:r>
            <a:r>
              <a:rPr lang="en-AU" sz="2000" dirty="0" err="1">
                <a:solidFill>
                  <a:schemeClr val="tx2"/>
                </a:solidFill>
              </a:rPr>
              <a:t>anketnom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istraživanju</a:t>
            </a:r>
            <a:r>
              <a:rPr lang="en-AU" sz="2000" dirty="0">
                <a:solidFill>
                  <a:schemeClr val="tx2"/>
                </a:solidFill>
              </a:rPr>
              <a:t>, </a:t>
            </a:r>
            <a:r>
              <a:rPr lang="en-AU" sz="2000" dirty="0" err="1">
                <a:solidFill>
                  <a:schemeClr val="tx2"/>
                </a:solidFill>
              </a:rPr>
              <a:t>za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svakog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ispitanika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predviđen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zaseban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primjerak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anketnog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upitnika</a:t>
            </a:r>
            <a:r>
              <a:rPr lang="en-AU" sz="2000" dirty="0">
                <a:solidFill>
                  <a:schemeClr val="tx2"/>
                </a:solidFill>
              </a:rPr>
              <a:t>).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  <a:cs typeface="Arial" charset="0"/>
              </a:rPr>
              <a:t>Postupak analize sadržaja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Nakon izrade instrumenta – matrice (protokola)</a:t>
            </a: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 1. Izbor analitičara</a:t>
            </a:r>
          </a:p>
          <a:p>
            <a:pPr>
              <a:buFont typeface="Wingdings 2" pitchFamily="18" charset="2"/>
              <a:buNone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 2. Uvježbavanje analitičara i pokusna analiza</a:t>
            </a:r>
          </a:p>
          <a:p>
            <a:pPr>
              <a:buFont typeface="Wingdings 2" pitchFamily="18" charset="2"/>
              <a:buNone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 3. Proučavanje građe i kodiranje – upisivanje kodova u kodni list (analizu olakšavaju programi poput: Nvivo, Dedoose, Atlas ...)</a:t>
            </a:r>
          </a:p>
          <a:p>
            <a:pPr>
              <a:buFont typeface="Wingdings 2" pitchFamily="18" charset="2"/>
              <a:buNone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 4. Provjera pouzdanosti analize</a:t>
            </a:r>
          </a:p>
          <a:p>
            <a:pPr>
              <a:buFont typeface="Wingdings 2" pitchFamily="18" charset="2"/>
              <a:buNone/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Provjera pouzdanosti analize – Cohen kappa koeficijent</a:t>
            </a: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Računa se za svaku varijablu. Srednja vrijednost definira pouzdanost istraživanja. Potrebno navesti koje jedinice sadržaja imaju nisu pouzdanost a koje visoku.</a:t>
            </a: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Prema kriterijima koji se navode u literaturi, na zadovoljavajuću podudarnost ukazuje vrijednost Cohenove kappe iznad 0,60 (≥ 0,61), dok vrijednosti iznad 0,80 (≥ 0,81) ukazuju na vrlo visoko ili gotovo idealno slaganje</a:t>
            </a: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en-AU" dirty="0" err="1">
                <a:solidFill>
                  <a:schemeClr val="tx2"/>
                </a:solidFill>
              </a:rPr>
              <a:t>Obrada</a:t>
            </a:r>
            <a:r>
              <a:rPr lang="en-AU" dirty="0">
                <a:solidFill>
                  <a:schemeClr val="tx2"/>
                </a:solidFill>
              </a:rPr>
              <a:t> i </a:t>
            </a:r>
            <a:r>
              <a:rPr lang="en-AU" dirty="0" err="1">
                <a:solidFill>
                  <a:schemeClr val="tx2"/>
                </a:solidFill>
              </a:rPr>
              <a:t>interpretacija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rezultata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AU" sz="2000" dirty="0" err="1">
                <a:solidFill>
                  <a:schemeClr val="tx2"/>
                </a:solidFill>
              </a:rPr>
              <a:t>Planom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obrade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analitičkih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podataka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potrebno</a:t>
            </a:r>
            <a:r>
              <a:rPr lang="en-AU" sz="2000" dirty="0">
                <a:solidFill>
                  <a:schemeClr val="tx2"/>
                </a:solidFill>
              </a:rPr>
              <a:t> je </a:t>
            </a:r>
            <a:r>
              <a:rPr lang="en-AU" sz="2000" dirty="0" err="1">
                <a:solidFill>
                  <a:schemeClr val="tx2"/>
                </a:solidFill>
              </a:rPr>
              <a:t>definirati</a:t>
            </a:r>
            <a:r>
              <a:rPr lang="en-AU" sz="2000" dirty="0">
                <a:solidFill>
                  <a:schemeClr val="tx2"/>
                </a:solidFill>
              </a:rPr>
              <a:t>:</a:t>
            </a:r>
            <a:endParaRPr lang="hr-HR" sz="2000" dirty="0">
              <a:solidFill>
                <a:schemeClr val="tx2"/>
              </a:solidFill>
            </a:endParaRPr>
          </a:p>
          <a:p>
            <a:endParaRPr lang="hr-HR" sz="2000" i="1" dirty="0"/>
          </a:p>
          <a:p>
            <a:pPr>
              <a:buFont typeface="Arial" charset="0"/>
              <a:buChar char="•"/>
            </a:pPr>
            <a:r>
              <a:rPr lang="en-AU" sz="2000" i="1" dirty="0">
                <a:solidFill>
                  <a:schemeClr val="tx2"/>
                </a:solidFill>
              </a:rPr>
              <a:t>U </a:t>
            </a:r>
            <a:r>
              <a:rPr lang="en-AU" sz="2000" i="1" dirty="0" err="1">
                <a:solidFill>
                  <a:schemeClr val="tx2"/>
                </a:solidFill>
              </a:rPr>
              <a:t>kojim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će</a:t>
            </a:r>
            <a:r>
              <a:rPr lang="en-AU" sz="2000" i="1" dirty="0">
                <a:solidFill>
                  <a:schemeClr val="tx2"/>
                </a:solidFill>
              </a:rPr>
              <a:t> se </a:t>
            </a:r>
            <a:r>
              <a:rPr lang="en-AU" sz="2000" i="1" dirty="0" err="1">
                <a:solidFill>
                  <a:schemeClr val="tx2"/>
                </a:solidFill>
              </a:rPr>
              <a:t>jedinicama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izraziti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rezultati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analize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endParaRPr lang="hr-HR" sz="2000" dirty="0">
              <a:solidFill>
                <a:schemeClr val="tx2"/>
              </a:solidFill>
            </a:endParaRPr>
          </a:p>
          <a:p>
            <a:endParaRPr lang="hr-HR" sz="2000" i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Prema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kojim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će</a:t>
            </a:r>
            <a:r>
              <a:rPr lang="en-AU" sz="2000" i="1" dirty="0">
                <a:solidFill>
                  <a:schemeClr val="tx2"/>
                </a:solidFill>
              </a:rPr>
              <a:t> se </a:t>
            </a:r>
            <a:r>
              <a:rPr lang="en-AU" sz="2000" i="1" dirty="0" err="1">
                <a:solidFill>
                  <a:schemeClr val="tx2"/>
                </a:solidFill>
              </a:rPr>
              <a:t>kriterijima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dobiveni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rezultati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razvrstavati</a:t>
            </a:r>
            <a:r>
              <a:rPr lang="en-AU" sz="2000" i="1" dirty="0">
                <a:solidFill>
                  <a:schemeClr val="tx2"/>
                </a:solidFill>
              </a:rPr>
              <a:t> (“</a:t>
            </a:r>
            <a:r>
              <a:rPr lang="en-AU" sz="2000" i="1" dirty="0" err="1">
                <a:solidFill>
                  <a:schemeClr val="tx2"/>
                </a:solidFill>
              </a:rPr>
              <a:t>ukrižavati</a:t>
            </a:r>
            <a:r>
              <a:rPr lang="en-AU" sz="2000" i="1" dirty="0">
                <a:solidFill>
                  <a:schemeClr val="tx2"/>
                </a:solidFill>
              </a:rPr>
              <a:t>”)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i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Koje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će</a:t>
            </a:r>
            <a:r>
              <a:rPr lang="en-AU" sz="2000" i="1" dirty="0">
                <a:solidFill>
                  <a:schemeClr val="tx2"/>
                </a:solidFill>
              </a:rPr>
              <a:t> se </a:t>
            </a:r>
            <a:r>
              <a:rPr lang="en-AU" sz="2000" i="1" dirty="0" err="1">
                <a:solidFill>
                  <a:schemeClr val="tx2"/>
                </a:solidFill>
              </a:rPr>
              <a:t>statističke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analize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koristiti</a:t>
            </a:r>
            <a:r>
              <a:rPr lang="en-AU" sz="2000" i="1" dirty="0">
                <a:solidFill>
                  <a:schemeClr val="tx2"/>
                </a:solidFill>
              </a:rPr>
              <a:t> u </a:t>
            </a:r>
            <a:r>
              <a:rPr lang="en-AU" sz="2000" i="1" dirty="0" err="1">
                <a:solidFill>
                  <a:schemeClr val="tx2"/>
                </a:solidFill>
              </a:rPr>
              <a:t>interpretaciji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rezultata</a:t>
            </a:r>
            <a:r>
              <a:rPr lang="en-AU" sz="2000" i="1" dirty="0">
                <a:solidFill>
                  <a:schemeClr val="tx2"/>
                </a:solidFill>
              </a:rPr>
              <a:t> i </a:t>
            </a:r>
            <a:r>
              <a:rPr lang="en-AU" sz="2000" i="1" dirty="0" err="1">
                <a:solidFill>
                  <a:schemeClr val="tx2"/>
                </a:solidFill>
              </a:rPr>
              <a:t>donošenju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zaključaka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i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000" i="1" dirty="0" err="1">
                <a:solidFill>
                  <a:schemeClr val="tx2"/>
                </a:solidFill>
              </a:rPr>
              <a:t>Kako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će</a:t>
            </a:r>
            <a:r>
              <a:rPr lang="en-AU" sz="2000" i="1" dirty="0">
                <a:solidFill>
                  <a:schemeClr val="tx2"/>
                </a:solidFill>
              </a:rPr>
              <a:t> se </a:t>
            </a:r>
            <a:r>
              <a:rPr lang="en-AU" sz="2000" i="1" dirty="0" err="1">
                <a:solidFill>
                  <a:schemeClr val="tx2"/>
                </a:solidFill>
              </a:rPr>
              <a:t>rezultati</a:t>
            </a:r>
            <a:r>
              <a:rPr lang="en-AU" sz="2000" i="1" dirty="0">
                <a:solidFill>
                  <a:schemeClr val="tx2"/>
                </a:solidFill>
              </a:rPr>
              <a:t> </a:t>
            </a:r>
            <a:r>
              <a:rPr lang="en-AU" sz="2000" i="1" dirty="0" err="1">
                <a:solidFill>
                  <a:schemeClr val="tx2"/>
                </a:solidFill>
              </a:rPr>
              <a:t>prikazati</a:t>
            </a:r>
            <a:r>
              <a:rPr lang="en-AU" sz="2000" dirty="0">
                <a:solidFill>
                  <a:schemeClr val="tx2"/>
                </a:solidFill>
              </a:rPr>
              <a:t> (</a:t>
            </a:r>
            <a:r>
              <a:rPr lang="en-AU" sz="2000" dirty="0" err="1">
                <a:solidFill>
                  <a:schemeClr val="tx2"/>
                </a:solidFill>
              </a:rPr>
              <a:t>tablično</a:t>
            </a:r>
            <a:r>
              <a:rPr lang="en-AU" sz="2000" dirty="0">
                <a:solidFill>
                  <a:schemeClr val="tx2"/>
                </a:solidFill>
              </a:rPr>
              <a:t>, </a:t>
            </a:r>
            <a:r>
              <a:rPr lang="en-AU" sz="2000" dirty="0" err="1">
                <a:solidFill>
                  <a:schemeClr val="tx2"/>
                </a:solidFill>
              </a:rPr>
              <a:t>grafički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itd</a:t>
            </a:r>
            <a:r>
              <a:rPr lang="en-AU" sz="2000" dirty="0">
                <a:solidFill>
                  <a:schemeClr val="tx2"/>
                </a:solidFill>
              </a:rPr>
              <a:t>).</a:t>
            </a:r>
            <a:endParaRPr lang="hr-HR" sz="2000" dirty="0">
              <a:solidFill>
                <a:schemeClr val="tx2"/>
              </a:solidFill>
            </a:endParaRPr>
          </a:p>
          <a:p>
            <a:r>
              <a:rPr lang="en-AU" sz="2000" dirty="0">
                <a:solidFill>
                  <a:schemeClr val="tx2"/>
                </a:solidFill>
              </a:rPr>
              <a:t> </a:t>
            </a:r>
            <a:endParaRPr lang="hr-HR" sz="2000" dirty="0">
              <a:solidFill>
                <a:schemeClr val="tx2"/>
              </a:solidFill>
            </a:endParaRPr>
          </a:p>
          <a:p>
            <a:r>
              <a:rPr lang="en-AU" sz="2000" dirty="0">
                <a:solidFill>
                  <a:schemeClr val="tx2"/>
                </a:solidFill>
              </a:rPr>
              <a:t>Na </a:t>
            </a:r>
            <a:r>
              <a:rPr lang="en-AU" sz="2000" dirty="0" err="1">
                <a:solidFill>
                  <a:schemeClr val="tx2"/>
                </a:solidFill>
              </a:rPr>
              <a:t>kraju</a:t>
            </a:r>
            <a:r>
              <a:rPr lang="en-AU" sz="2000" dirty="0">
                <a:solidFill>
                  <a:schemeClr val="tx2"/>
                </a:solidFill>
              </a:rPr>
              <a:t> je </a:t>
            </a:r>
            <a:r>
              <a:rPr lang="en-AU" sz="2000" dirty="0" err="1">
                <a:solidFill>
                  <a:schemeClr val="tx2"/>
                </a:solidFill>
              </a:rPr>
              <a:t>potrebno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izraditi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završno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istraživačko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izvješće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ili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studiju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uvažavanjem</a:t>
            </a:r>
            <a:r>
              <a:rPr lang="en-AU" sz="2000" dirty="0">
                <a:solidFill>
                  <a:schemeClr val="tx2"/>
                </a:solidFill>
              </a:rPr>
              <a:t>  </a:t>
            </a:r>
            <a:r>
              <a:rPr lang="en-AU" sz="2000" dirty="0" err="1">
                <a:solidFill>
                  <a:schemeClr val="tx2"/>
                </a:solidFill>
              </a:rPr>
              <a:t>istih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načela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koja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vrijede</a:t>
            </a:r>
            <a:r>
              <a:rPr lang="en-AU" sz="2000" dirty="0">
                <a:solidFill>
                  <a:schemeClr val="tx2"/>
                </a:solidFill>
              </a:rPr>
              <a:t> i u </a:t>
            </a:r>
            <a:r>
              <a:rPr lang="en-AU" sz="2000" dirty="0" err="1">
                <a:solidFill>
                  <a:schemeClr val="tx2"/>
                </a:solidFill>
              </a:rPr>
              <a:t>slučaju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primjene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bilo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koje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druge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istraživačke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metode</a:t>
            </a:r>
            <a:r>
              <a:rPr lang="en-AU" sz="2000" dirty="0">
                <a:solidFill>
                  <a:schemeClr val="tx2"/>
                </a:solidFill>
              </a:rPr>
              <a:t>, a o </a:t>
            </a:r>
            <a:r>
              <a:rPr lang="en-AU" sz="2000" dirty="0" err="1">
                <a:solidFill>
                  <a:schemeClr val="tx2"/>
                </a:solidFill>
              </a:rPr>
              <a:t>čemu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će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biti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riječi</a:t>
            </a:r>
            <a:r>
              <a:rPr lang="en-AU" sz="2000" dirty="0">
                <a:solidFill>
                  <a:schemeClr val="tx2"/>
                </a:solidFill>
              </a:rPr>
              <a:t> u </a:t>
            </a:r>
            <a:r>
              <a:rPr lang="en-AU" sz="2000" dirty="0" err="1">
                <a:solidFill>
                  <a:schemeClr val="tx2"/>
                </a:solidFill>
              </a:rPr>
              <a:t>daljnjem</a:t>
            </a:r>
            <a:r>
              <a:rPr lang="en-AU" sz="2000" dirty="0">
                <a:solidFill>
                  <a:schemeClr val="tx2"/>
                </a:solidFill>
              </a:rPr>
              <a:t> </a:t>
            </a:r>
            <a:r>
              <a:rPr lang="en-AU" sz="2000" dirty="0" err="1">
                <a:solidFill>
                  <a:schemeClr val="tx2"/>
                </a:solidFill>
              </a:rPr>
              <a:t>tekstu</a:t>
            </a:r>
            <a:r>
              <a:rPr lang="en-AU" sz="2000" dirty="0">
                <a:solidFill>
                  <a:schemeClr val="tx2"/>
                </a:solidFill>
              </a:rPr>
              <a:t>. 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</a:endParaRPr>
          </a:p>
          <a:p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209800" y="2819400"/>
            <a:ext cx="44196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/>
            <a:r>
              <a:rPr lang="hr-HR" sz="2800" b="1" dirty="0">
                <a:solidFill>
                  <a:schemeClr val="tx2"/>
                </a:solidFill>
              </a:rPr>
              <a:t>HVALA NA PAŽNJI!</a:t>
            </a:r>
          </a:p>
          <a:p>
            <a:pPr algn="ctr">
              <a:lnSpc>
                <a:spcPct val="90000"/>
              </a:lnSpc>
            </a:pPr>
            <a:endParaRPr lang="hr-HR" sz="2200" dirty="0"/>
          </a:p>
          <a:p>
            <a:pPr algn="ctr">
              <a:lnSpc>
                <a:spcPct val="90000"/>
              </a:lnSpc>
            </a:pPr>
            <a:endParaRPr lang="hr-HR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Podjela istraživačkih 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257800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hr-HR" sz="2800" i="1" u="sng" dirty="0">
                <a:solidFill>
                  <a:schemeClr val="tx2"/>
                </a:solidFill>
              </a:rPr>
              <a:t>Field</a:t>
            </a:r>
            <a:r>
              <a:rPr lang="hr-HR" sz="2800" u="sng" dirty="0">
                <a:solidFill>
                  <a:schemeClr val="tx2"/>
                </a:solidFill>
              </a:rPr>
              <a:t> – metode</a:t>
            </a:r>
          </a:p>
          <a:p>
            <a:pPr>
              <a:defRPr/>
            </a:pPr>
            <a:r>
              <a:rPr lang="hr-HR" sz="2800" dirty="0">
                <a:solidFill>
                  <a:schemeClr val="tx2"/>
                </a:solidFill>
              </a:rPr>
              <a:t>Prikupljanje podataka od pojedinaca, u stvarnoj životnoj situaciji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opažanje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intervju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anketa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eksperiment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hr-HR" sz="2800" i="1" u="sng" dirty="0">
                <a:solidFill>
                  <a:schemeClr val="tx2"/>
                </a:solidFill>
              </a:rPr>
              <a:t>Desk</a:t>
            </a:r>
            <a:r>
              <a:rPr lang="hr-HR" sz="2800" u="sng" dirty="0">
                <a:solidFill>
                  <a:schemeClr val="tx2"/>
                </a:solidFill>
              </a:rPr>
              <a:t> -metode</a:t>
            </a:r>
            <a:r>
              <a:rPr lang="hr-HR" sz="2800" dirty="0">
                <a:solidFill>
                  <a:schemeClr val="tx2"/>
                </a:solidFill>
              </a:rPr>
              <a:t>   </a:t>
            </a:r>
          </a:p>
          <a:p>
            <a:pPr>
              <a:defRPr/>
            </a:pPr>
            <a:r>
              <a:rPr lang="hr-HR" sz="2800" dirty="0">
                <a:solidFill>
                  <a:schemeClr val="tx2"/>
                </a:solidFill>
              </a:rPr>
              <a:t>Prikupljanje podataka “za stolom”, analiza već postojećih podataka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analiza statističkih podataka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analiza sadržaja</a:t>
            </a: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Desk istraživačke metode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7526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hr-HR" sz="3200" b="1" i="1" dirty="0">
                <a:solidFill>
                  <a:schemeClr val="tx2"/>
                </a:solidFill>
              </a:rPr>
              <a:t>Desk</a:t>
            </a:r>
            <a:r>
              <a:rPr lang="hr-HR" sz="3200" b="1" dirty="0">
                <a:solidFill>
                  <a:schemeClr val="tx2"/>
                </a:solidFill>
              </a:rPr>
              <a:t>-istraživanja se sastoje u analizi već postojećih, najčešće objavljenih podataka, prikupljenih s nekom drugom svrhom</a:t>
            </a:r>
            <a:r>
              <a:rPr lang="hr-HR" sz="3200" dirty="0">
                <a:solidFill>
                  <a:schemeClr val="tx2"/>
                </a:solidFill>
              </a:rPr>
              <a:t>, pa se takvi podaci ponekad nazivaju i sekundarnim podacima, a </a:t>
            </a:r>
            <a:r>
              <a:rPr lang="hr-HR" sz="3200" i="1" dirty="0">
                <a:solidFill>
                  <a:schemeClr val="tx2"/>
                </a:solidFill>
              </a:rPr>
              <a:t>desk</a:t>
            </a:r>
            <a:r>
              <a:rPr lang="hr-HR" sz="3200" dirty="0">
                <a:solidFill>
                  <a:schemeClr val="tx2"/>
                </a:solidFill>
              </a:rPr>
              <a:t>-istraživanja sekundarnim analizama.</a:t>
            </a: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Desk istraživačke metode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457200" lvl="0" indent="-457200">
              <a:spcBef>
                <a:spcPct val="20000"/>
              </a:spcBef>
              <a:defRPr/>
            </a:pPr>
            <a:endParaRPr lang="hr-HR" sz="3200" dirty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hr-HR" sz="3200" b="1" dirty="0">
                <a:solidFill>
                  <a:schemeClr val="tx2"/>
                </a:solidFill>
              </a:rPr>
              <a:t>Glavne prednosti</a:t>
            </a:r>
            <a:r>
              <a:rPr lang="hr-HR" sz="3200" dirty="0">
                <a:solidFill>
                  <a:schemeClr val="tx2"/>
                </a:solidFill>
              </a:rPr>
              <a:t> </a:t>
            </a:r>
            <a:r>
              <a:rPr lang="hr-HR" sz="3200" i="1" dirty="0">
                <a:solidFill>
                  <a:schemeClr val="tx2"/>
                </a:solidFill>
              </a:rPr>
              <a:t>desk-</a:t>
            </a:r>
            <a:r>
              <a:rPr lang="hr-HR" sz="3200" dirty="0">
                <a:solidFill>
                  <a:schemeClr val="tx2"/>
                </a:solidFill>
              </a:rPr>
              <a:t>metoda su sljedeće:</a:t>
            </a:r>
          </a:p>
          <a:p>
            <a:pPr marL="457200" indent="-457200">
              <a:spcBef>
                <a:spcPct val="20000"/>
              </a:spcBef>
              <a:buFont typeface="Arial" charset="0"/>
              <a:buChar char="•"/>
              <a:defRPr/>
            </a:pPr>
            <a:endParaRPr lang="hr-HR" sz="3200" dirty="0">
              <a:solidFill>
                <a:schemeClr val="tx2"/>
              </a:solidFill>
            </a:endParaRPr>
          </a:p>
          <a:p>
            <a:pPr marL="457200" lvl="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hr-HR" sz="3200" dirty="0">
                <a:solidFill>
                  <a:schemeClr val="tx2"/>
                </a:solidFill>
              </a:rPr>
              <a:t>Primjena takvih metoda omogućava </a:t>
            </a:r>
            <a:r>
              <a:rPr lang="hr-HR" sz="3200" b="1" dirty="0">
                <a:solidFill>
                  <a:schemeClr val="tx2"/>
                </a:solidFill>
              </a:rPr>
              <a:t>uspoređivanje podataka u vremenskome slijedu i prostornim odnosima</a:t>
            </a:r>
            <a:r>
              <a:rPr lang="hr-HR" sz="3200" dirty="0">
                <a:solidFill>
                  <a:schemeClr val="tx2"/>
                </a:solidFill>
              </a:rPr>
              <a:t> - omogućava proučavanje mogućih promjena društvenih pojava i ponašanja u određenom vremenskom razdoblju i određenim društvenim sredinama</a:t>
            </a:r>
          </a:p>
          <a:p>
            <a:pPr marL="457200" lvl="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hr-HR" sz="2800" i="1" dirty="0">
                <a:solidFill>
                  <a:schemeClr val="tx2"/>
                </a:solidFill>
              </a:rPr>
              <a:t>Desk</a:t>
            </a:r>
            <a:r>
              <a:rPr lang="hr-HR" sz="2800" dirty="0">
                <a:solidFill>
                  <a:schemeClr val="tx2"/>
                </a:solidFill>
              </a:rPr>
              <a:t>-metode je </a:t>
            </a:r>
            <a:r>
              <a:rPr lang="hr-HR" sz="2800" b="1" dirty="0">
                <a:solidFill>
                  <a:schemeClr val="tx2"/>
                </a:solidFill>
              </a:rPr>
              <a:t>moguće primijeniti i u slučajevima kad </a:t>
            </a:r>
            <a:r>
              <a:rPr lang="hr-HR" sz="2800" b="1" i="1" dirty="0">
                <a:solidFill>
                  <a:schemeClr val="tx2"/>
                </a:solidFill>
              </a:rPr>
              <a:t>field</a:t>
            </a:r>
            <a:r>
              <a:rPr lang="hr-HR" sz="2800" b="1" dirty="0">
                <a:solidFill>
                  <a:schemeClr val="tx2"/>
                </a:solidFill>
              </a:rPr>
              <a:t>-metode nisu primjenjive</a:t>
            </a:r>
            <a:r>
              <a:rPr lang="hr-HR" sz="2800" dirty="0">
                <a:solidFill>
                  <a:schemeClr val="tx2"/>
                </a:solidFill>
              </a:rPr>
              <a:t>. </a:t>
            </a:r>
          </a:p>
          <a:p>
            <a:pPr marL="457200" lvl="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hr-HR" sz="2800" dirty="0">
                <a:solidFill>
                  <a:schemeClr val="tx2"/>
                </a:solidFill>
              </a:rPr>
              <a:t>Primjena </a:t>
            </a:r>
            <a:r>
              <a:rPr lang="hr-HR" sz="2800" i="1" dirty="0">
                <a:solidFill>
                  <a:schemeClr val="tx2"/>
                </a:solidFill>
              </a:rPr>
              <a:t>desk</a:t>
            </a:r>
            <a:r>
              <a:rPr lang="hr-HR" sz="2800" dirty="0">
                <a:solidFill>
                  <a:schemeClr val="tx2"/>
                </a:solidFill>
              </a:rPr>
              <a:t>-metoda </a:t>
            </a:r>
            <a:r>
              <a:rPr lang="hr-HR" sz="2800" b="1" dirty="0">
                <a:solidFill>
                  <a:schemeClr val="tx2"/>
                </a:solidFill>
              </a:rPr>
              <a:t>ni na koji način ne utječe na predmet istraživanja</a:t>
            </a:r>
            <a:r>
              <a:rPr lang="hr-HR" sz="2800" dirty="0">
                <a:solidFill>
                  <a:schemeClr val="tx2"/>
                </a:solidFill>
              </a:rPr>
              <a:t> (bez obzira kako mi analizirali neki sadržaj ili podatke oni se u procesu analize ne mijenjaju) dok se u slučaju primjene </a:t>
            </a:r>
            <a:r>
              <a:rPr lang="hr-HR" sz="2800" i="1" dirty="0">
                <a:solidFill>
                  <a:schemeClr val="tx2"/>
                </a:solidFill>
              </a:rPr>
              <a:t>field</a:t>
            </a:r>
            <a:r>
              <a:rPr lang="hr-HR" sz="2800" dirty="0">
                <a:solidFill>
                  <a:schemeClr val="tx2"/>
                </a:solidFill>
              </a:rPr>
              <a:t>-metoda to u većini slučajeva barem donekle događa.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Analiza statističkih podataka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lvl="0" indent="-457200">
              <a:spcBef>
                <a:spcPct val="20000"/>
              </a:spcBef>
              <a:defRPr/>
            </a:pPr>
            <a:endParaRPr lang="hr-HR" sz="32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Analiza određenih službenih podataka kao što su podaci iz popisa stanovništva, statististički podaci o različitim djelatnostima  - ekonomija, zdravstvo, obrazovanje itd. 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Takve analize mogu poslužiti kao: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Za definiranje predmeta istraživanja i/ili dopuna primarnim podacima prikupljenima nekom drugom metodom -  pridonose boljem definiranju predmeta istraživanja ili kvalitetnijoj interpretaciji dobivenih rezultata.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Za operacionalizaciju i kontrolu anketnih i drugih vrsta istraživanja - relevantni statistički podaci nužna su osnova za izradu i kontrolu reprezentativnosti uzoraka.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Samostalno (glavno) istraživanje – npr. Emil Durkheim i studija samoubojstva</a:t>
            </a: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Analiza sadržaja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endParaRPr lang="hr-HR" sz="32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Dvije su osnovne vrste analize sadržaja: </a:t>
            </a:r>
            <a:r>
              <a:rPr lang="hr-HR" b="1" dirty="0">
                <a:solidFill>
                  <a:schemeClr val="tx2"/>
                </a:solidFill>
                <a:latin typeface="+mj-lt"/>
                <a:cs typeface="Arial" charset="0"/>
              </a:rPr>
              <a:t>kvalitativna i kvantitativna</a:t>
            </a: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.</a:t>
            </a:r>
          </a:p>
          <a:p>
            <a:pPr>
              <a:buFont typeface="Arial" charset="0"/>
              <a:buChar char="•"/>
            </a:pPr>
            <a:endParaRPr lang="hr-HR" b="1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b="1" dirty="0">
                <a:solidFill>
                  <a:schemeClr val="tx2"/>
                </a:solidFill>
                <a:latin typeface="+mj-lt"/>
                <a:cs typeface="Arial" charset="0"/>
              </a:rPr>
              <a:t>Kvalitativna </a:t>
            </a: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podrazumijeva više ili manje subjektivno vrednovanje proučavanog sadržaja. U primjeni kvalitativne analize za izvođenje zaključaka </a:t>
            </a:r>
            <a:r>
              <a:rPr lang="hr-HR" u="sng" dirty="0">
                <a:solidFill>
                  <a:schemeClr val="tx2"/>
                </a:solidFill>
                <a:latin typeface="+mj-lt"/>
                <a:cs typeface="Arial" charset="0"/>
              </a:rPr>
              <a:t>nije bitna učestalost ili intenzitet određenih svojstava, već samo postojanje ili nepostojanje određene pojave ili svojstva</a:t>
            </a: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.</a:t>
            </a:r>
          </a:p>
          <a:p>
            <a:pPr>
              <a:buFont typeface="Arial" charset="0"/>
              <a:buChar char="•"/>
            </a:pPr>
            <a:endParaRPr lang="hr-HR" b="1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b="1" dirty="0">
                <a:solidFill>
                  <a:schemeClr val="tx2"/>
                </a:solidFill>
                <a:latin typeface="+mj-lt"/>
                <a:cs typeface="Arial" charset="0"/>
              </a:rPr>
              <a:t>Kvantitativna analiza sadržaja</a:t>
            </a: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 je sustavni i objektivizirani postupak koji u većoj mjeri udovoljava kriterijima istinske znanstvene metode. Kao i u slučaju ostalih kvantitativnih metoda, cilj je utvrditi ne samo postojanje ili nepostojanje određene pojave ili osobine, nego  odrediti i precizne  kvantitativnih vrijednosti  i odnose u kojima su te pojave ili osobine zastupljene</a:t>
            </a:r>
            <a:r>
              <a:rPr lang="hr-HR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Analiza sadržaja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endParaRPr lang="hr-HR" sz="3200" dirty="0">
              <a:solidFill>
                <a:schemeClr val="tx2"/>
              </a:solidFill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hr-HR" b="1" dirty="0">
                <a:solidFill>
                  <a:schemeClr val="tx2"/>
                </a:solidFill>
                <a:latin typeface="+mj-lt"/>
                <a:cs typeface="Arial" charset="0"/>
              </a:rPr>
              <a:t> Kvantitativna analiza sadržaja </a:t>
            </a: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je objektivna istraživačka metoda koja omogućava da se osobine tekstualnog ili slikovnog (vizualnog) materijala izraze u kvantitativnim pokazateljima.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Metoda analize sadržaja, kako kvalitativna tako i kvantitativna, može biti primijenjena na različite vrste i sredstva društvene komunikacije – knjige, novine, pjesme, filmove, televizijske i radio emisije, internetske sadržaje, pisma, pravne propise i zakone, tekstove pjesama, fotografije, likovnu građu i slično.</a:t>
            </a: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  <a:latin typeface="+mj-lt"/>
                <a:cs typeface="Arial" charset="0"/>
              </a:rPr>
              <a:t>Glavne značajke kvantitativne metode sadržaja su </a:t>
            </a:r>
            <a:r>
              <a:rPr lang="hr-HR" b="1" dirty="0">
                <a:solidFill>
                  <a:schemeClr val="tx2"/>
                </a:solidFill>
                <a:latin typeface="+mj-lt"/>
                <a:cs typeface="Arial" charset="0"/>
              </a:rPr>
              <a:t>sustavnost, objektivnost i mogućnost uopćavanja</a:t>
            </a:r>
            <a:r>
              <a:rPr lang="hr-HR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Postupak analize sadržaja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1. Definiranje idejnog nacrta istraživanja (predmet, ciljevi, svrha, hipoteze, varijable)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2. Definicija populacije i osnovnog skupa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3. Izbor uzorka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4. Izbor i definiranje jedinice analize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5. Definiranje kriterija za kvantifikaciju jedinice analize (f, površina, trajanje itd.)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6. Definiranje jedinica sadržaja i konstrukcija analitičke matrice (kategorije)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7. Provedba analize (prikupljanje i kodiranje podataka)</a:t>
            </a:r>
          </a:p>
          <a:p>
            <a:r>
              <a:rPr lang="hr-HR" sz="2200" dirty="0">
                <a:solidFill>
                  <a:schemeClr val="tx2"/>
                </a:solidFill>
                <a:latin typeface="+mj-lt"/>
                <a:cs typeface="Arial" charset="0"/>
              </a:rPr>
              <a:t>8. Obrada i interpretacija rezultata</a:t>
            </a: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Predmet, cilj i hipoteze analize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6002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de-DE" sz="2400" dirty="0">
                <a:solidFill>
                  <a:schemeClr val="tx2"/>
                </a:solidFill>
              </a:rPr>
              <a:t>Kao i u slučaju bilo kojeg drugog istraživanja, i u slučaju analize sadržaja potrebno je jasno definirati predmet, cilj, svrhu i hipoteze istraživanja. Svaki se sadržaj može analizirati s različitih stajališta pa stoga u konceptualizaciji istraživanja valja izabrati onaj pristup koji smatramo spoznajno relevantnim u odnosu prema odabranom predmetu istraživanja.</a:t>
            </a:r>
            <a:endParaRPr lang="hr-HR" sz="24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1315</Words>
  <Application>Microsoft Office PowerPoint</Application>
  <PresentationFormat>Prikaz na zaslonu (4:3)</PresentationFormat>
  <Paragraphs>149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(body)</vt:lpstr>
      <vt:lpstr>Wingdings 2</vt:lpstr>
      <vt:lpstr>Office Theme</vt:lpstr>
      <vt:lpstr>DESK ISTRAŽIVAČKE METODE ANALIZA SADRŽAJA</vt:lpstr>
      <vt:lpstr>Podjela istraživačkih metoda</vt:lpstr>
      <vt:lpstr>Desk istraživačke metode</vt:lpstr>
      <vt:lpstr>Desk istraživačke metode</vt:lpstr>
      <vt:lpstr>Analiza statističkih podataka</vt:lpstr>
      <vt:lpstr>Analiza sadržaja</vt:lpstr>
      <vt:lpstr>Analiza sadržaja</vt:lpstr>
      <vt:lpstr>Postupak analize sadržaja</vt:lpstr>
      <vt:lpstr>Predmet, cilj i hipoteze analize</vt:lpstr>
      <vt:lpstr>Definiranje populacije i osnovnog skupa</vt:lpstr>
      <vt:lpstr>Veličina i način izbora uzorka</vt:lpstr>
      <vt:lpstr>Veličina i način izbora uzorka</vt:lpstr>
      <vt:lpstr>Definiranje jedinice analize</vt:lpstr>
      <vt:lpstr>Definiranje kvantitativnih kriterija</vt:lpstr>
      <vt:lpstr>Definiranje jedinice sadržaja</vt:lpstr>
      <vt:lpstr>Postupak analize sadržaja</vt:lpstr>
      <vt:lpstr>Obrada i interpretacija rezultata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64</cp:revision>
  <dcterms:created xsi:type="dcterms:W3CDTF">2006-08-16T00:00:00Z</dcterms:created>
  <dcterms:modified xsi:type="dcterms:W3CDTF">2020-03-13T17:04:37Z</dcterms:modified>
</cp:coreProperties>
</file>