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2" r:id="rId3"/>
    <p:sldId id="317" r:id="rId4"/>
    <p:sldId id="313" r:id="rId5"/>
    <p:sldId id="314" r:id="rId6"/>
    <p:sldId id="319" r:id="rId7"/>
    <p:sldId id="315" r:id="rId8"/>
    <p:sldId id="316" r:id="rId9"/>
    <p:sldId id="320" r:id="rId10"/>
    <p:sldId id="318" r:id="rId11"/>
    <p:sldId id="321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3EF05-FA8F-4EB2-B066-F688E0696E62}" type="datetimeFigureOut">
              <a:rPr lang="hr-HR" smtClean="0"/>
              <a:pPr/>
              <a:t>24.3.2020.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DB8BF-B8A9-4EF0-9FD3-94D9C48DA03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153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DB8BF-B8A9-4EF0-9FD3-94D9C48DA036}" type="slidenum">
              <a:rPr lang="hr-HR" smtClean="0"/>
              <a:pPr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464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9D05-949B-4D2B-BDEB-88F1EF1D3880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FF46-B49C-4BE2-BCD1-4E2EDC9ED054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63CE0-2160-4EE5-B84A-99D35BE2A723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7518-7CFF-44E2-9B02-95D53B404EB0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7A39-8FEF-4D29-A9CC-0034CBE53FF4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8BD-091A-4EA2-8A6A-80055C4C0134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0EE2-C28D-436A-83CE-72F07BB491BE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ECAD-CF0B-4E41-A65F-76F0F9747D87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B214-1343-4889-B0E9-886A1ADC1167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384-77A3-42F4-8957-FD1AFB4E4965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F9D6-A602-41D2-8CAE-8B7C1288F92D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4911B-9E16-4E92-913B-17A4565672D1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 Veličina uzorka; realizacija uzorka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620000" cy="868362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Neizjašnjavanje na pojedina pitanja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7744" y="1722880"/>
            <a:ext cx="8572856" cy="41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endParaRPr lang="hr-HR" sz="2400" b="1" i="1" dirty="0">
              <a:solidFill>
                <a:schemeClr val="tx2"/>
              </a:solidFill>
            </a:endParaRPr>
          </a:p>
          <a:p>
            <a:r>
              <a:rPr lang="de-DE" sz="2400" b="1" i="1" dirty="0">
                <a:solidFill>
                  <a:schemeClr val="tx2"/>
                </a:solidFill>
              </a:rPr>
              <a:t>3. NEIZJAŠNJAVANJE NA POJEDINA PITANJA</a:t>
            </a:r>
            <a:endParaRPr lang="hr-HR" sz="2400" dirty="0">
              <a:solidFill>
                <a:schemeClr val="tx2"/>
              </a:solidFill>
            </a:endParaRPr>
          </a:p>
          <a:p>
            <a:endParaRPr lang="hr-HR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r-HR" sz="2000" dirty="0">
                <a:solidFill>
                  <a:schemeClr val="tx2"/>
                </a:solidFill>
              </a:rPr>
              <a:t>U</a:t>
            </a:r>
            <a:r>
              <a:rPr lang="de-DE" sz="2000" dirty="0" err="1">
                <a:solidFill>
                  <a:schemeClr val="tx2"/>
                </a:solidFill>
              </a:rPr>
              <a:t>čestalost</a:t>
            </a:r>
            <a:r>
              <a:rPr lang="de-DE" sz="2000" dirty="0">
                <a:solidFill>
                  <a:schemeClr val="tx2"/>
                </a:solidFill>
              </a:rPr>
              <a:t> </a:t>
            </a:r>
            <a:r>
              <a:rPr lang="de-DE" sz="2000" dirty="0" err="1">
                <a:solidFill>
                  <a:schemeClr val="tx2"/>
                </a:solidFill>
              </a:rPr>
              <a:t>uskraćivanja</a:t>
            </a:r>
            <a:r>
              <a:rPr lang="de-DE" sz="2000" dirty="0">
                <a:solidFill>
                  <a:schemeClr val="tx2"/>
                </a:solidFill>
              </a:rPr>
              <a:t> </a:t>
            </a:r>
            <a:r>
              <a:rPr lang="de-DE" sz="2000" dirty="0" err="1">
                <a:solidFill>
                  <a:schemeClr val="tx2"/>
                </a:solidFill>
              </a:rPr>
              <a:t>odgovora</a:t>
            </a:r>
            <a:r>
              <a:rPr lang="de-DE" sz="2000" dirty="0">
                <a:solidFill>
                  <a:schemeClr val="tx2"/>
                </a:solidFill>
              </a:rPr>
              <a:t> na </a:t>
            </a:r>
            <a:r>
              <a:rPr lang="de-DE" sz="2000" dirty="0" err="1">
                <a:solidFill>
                  <a:schemeClr val="tx2"/>
                </a:solidFill>
              </a:rPr>
              <a:t>pojedina</a:t>
            </a:r>
            <a:r>
              <a:rPr lang="de-DE" sz="2000" dirty="0">
                <a:solidFill>
                  <a:schemeClr val="tx2"/>
                </a:solidFill>
              </a:rPr>
              <a:t> </a:t>
            </a:r>
            <a:r>
              <a:rPr lang="de-DE" sz="2000" dirty="0" err="1">
                <a:solidFill>
                  <a:schemeClr val="tx2"/>
                </a:solidFill>
              </a:rPr>
              <a:t>anketna</a:t>
            </a:r>
            <a:r>
              <a:rPr lang="de-DE" sz="2000" dirty="0">
                <a:solidFill>
                  <a:schemeClr val="tx2"/>
                </a:solidFill>
              </a:rPr>
              <a:t> </a:t>
            </a:r>
            <a:r>
              <a:rPr lang="de-DE" sz="2000" dirty="0" err="1">
                <a:solidFill>
                  <a:schemeClr val="tx2"/>
                </a:solidFill>
              </a:rPr>
              <a:t>pitanja</a:t>
            </a:r>
            <a:r>
              <a:rPr lang="de-DE" sz="2000" dirty="0">
                <a:solidFill>
                  <a:schemeClr val="tx2"/>
                </a:solidFill>
              </a:rPr>
              <a:t> </a:t>
            </a:r>
            <a:r>
              <a:rPr lang="de-DE" sz="2000" dirty="0" err="1">
                <a:solidFill>
                  <a:schemeClr val="tx2"/>
                </a:solidFill>
              </a:rPr>
              <a:t>ovisi</a:t>
            </a:r>
            <a:r>
              <a:rPr lang="de-DE" sz="2000" dirty="0">
                <a:solidFill>
                  <a:schemeClr val="tx2"/>
                </a:solidFill>
              </a:rPr>
              <a:t> o:</a:t>
            </a:r>
            <a:endParaRPr lang="hr-HR" sz="2000" dirty="0">
              <a:solidFill>
                <a:schemeClr val="tx2"/>
              </a:solidFill>
            </a:endParaRPr>
          </a:p>
          <a:p>
            <a:endParaRPr lang="hr-HR" sz="2000" b="1" dirty="0">
              <a:solidFill>
                <a:schemeClr val="tx2"/>
              </a:solidFill>
            </a:endParaRPr>
          </a:p>
          <a:p>
            <a:r>
              <a:rPr lang="de-DE" sz="2000" i="1" dirty="0">
                <a:solidFill>
                  <a:schemeClr val="tx2"/>
                </a:solidFill>
              </a:rPr>
              <a:t>1.Osjetljivosti </a:t>
            </a:r>
            <a:r>
              <a:rPr lang="de-DE" sz="2000" i="1" dirty="0" err="1">
                <a:solidFill>
                  <a:schemeClr val="tx2"/>
                </a:solidFill>
              </a:rPr>
              <a:t>pitanja</a:t>
            </a:r>
            <a:r>
              <a:rPr lang="de-DE" sz="2000" dirty="0">
                <a:solidFill>
                  <a:schemeClr val="tx2"/>
                </a:solidFill>
              </a:rPr>
              <a:t> </a:t>
            </a:r>
            <a:endParaRPr lang="hr-HR" sz="2000" dirty="0">
              <a:solidFill>
                <a:schemeClr val="tx2"/>
              </a:solidFill>
            </a:endParaRPr>
          </a:p>
          <a:p>
            <a:r>
              <a:rPr lang="de-DE" sz="2000" i="1" dirty="0">
                <a:solidFill>
                  <a:schemeClr val="tx2"/>
                </a:solidFill>
              </a:rPr>
              <a:t>2.Zainteresiranosti </a:t>
            </a:r>
            <a:r>
              <a:rPr lang="de-DE" sz="2000" i="1" dirty="0" err="1">
                <a:solidFill>
                  <a:schemeClr val="tx2"/>
                </a:solidFill>
              </a:rPr>
              <a:t>za</a:t>
            </a:r>
            <a:r>
              <a:rPr lang="de-DE" sz="2000" i="1" dirty="0">
                <a:solidFill>
                  <a:schemeClr val="tx2"/>
                </a:solidFill>
              </a:rPr>
              <a:t> </a:t>
            </a:r>
            <a:r>
              <a:rPr lang="de-DE" sz="2000" i="1" dirty="0" err="1">
                <a:solidFill>
                  <a:schemeClr val="tx2"/>
                </a:solidFill>
              </a:rPr>
              <a:t>pitanje</a:t>
            </a:r>
            <a:r>
              <a:rPr lang="de-DE" sz="2000" i="1" dirty="0">
                <a:solidFill>
                  <a:schemeClr val="tx2"/>
                </a:solidFill>
              </a:rPr>
              <a:t> </a:t>
            </a:r>
            <a:r>
              <a:rPr lang="de-DE" sz="2000" i="1" dirty="0" err="1">
                <a:solidFill>
                  <a:schemeClr val="tx2"/>
                </a:solidFill>
              </a:rPr>
              <a:t>koje</a:t>
            </a:r>
            <a:r>
              <a:rPr lang="de-DE" sz="2000" i="1" dirty="0">
                <a:solidFill>
                  <a:schemeClr val="tx2"/>
                </a:solidFill>
              </a:rPr>
              <a:t> se </a:t>
            </a:r>
            <a:r>
              <a:rPr lang="de-DE" sz="2000" i="1" dirty="0" err="1">
                <a:solidFill>
                  <a:schemeClr val="tx2"/>
                </a:solidFill>
              </a:rPr>
              <a:t>istražuje</a:t>
            </a:r>
            <a:r>
              <a:rPr lang="de-DE" sz="2000" i="1" dirty="0">
                <a:solidFill>
                  <a:schemeClr val="tx2"/>
                </a:solidFill>
              </a:rPr>
              <a:t> </a:t>
            </a:r>
            <a:endParaRPr lang="hr-HR" sz="2000" i="1" dirty="0">
              <a:solidFill>
                <a:schemeClr val="tx2"/>
              </a:solidFill>
            </a:endParaRPr>
          </a:p>
          <a:p>
            <a:r>
              <a:rPr lang="de-DE" sz="2000" i="1" dirty="0">
                <a:solidFill>
                  <a:schemeClr val="tx2"/>
                </a:solidFill>
              </a:rPr>
              <a:t>3.Primijenjenoj </a:t>
            </a:r>
            <a:r>
              <a:rPr lang="de-DE" sz="2000" i="1" dirty="0" err="1">
                <a:solidFill>
                  <a:schemeClr val="tx2"/>
                </a:solidFill>
              </a:rPr>
              <a:t>tehnici</a:t>
            </a:r>
            <a:r>
              <a:rPr lang="de-DE" sz="2000" i="1" dirty="0">
                <a:solidFill>
                  <a:schemeClr val="tx2"/>
                </a:solidFill>
              </a:rPr>
              <a:t> </a:t>
            </a:r>
            <a:r>
              <a:rPr lang="de-DE" sz="2000" i="1" dirty="0" err="1">
                <a:solidFill>
                  <a:schemeClr val="tx2"/>
                </a:solidFill>
              </a:rPr>
              <a:t>istraživanja</a:t>
            </a:r>
            <a:r>
              <a:rPr lang="de-DE" sz="2000" dirty="0">
                <a:solidFill>
                  <a:schemeClr val="tx2"/>
                </a:solidFill>
              </a:rPr>
              <a:t> </a:t>
            </a:r>
            <a:endParaRPr lang="hr-HR" sz="2000" dirty="0">
              <a:solidFill>
                <a:schemeClr val="tx2"/>
              </a:solidFill>
            </a:endParaRPr>
          </a:p>
          <a:p>
            <a:r>
              <a:rPr lang="de-DE" sz="2000" i="1" dirty="0">
                <a:solidFill>
                  <a:schemeClr val="tx2"/>
                </a:solidFill>
              </a:rPr>
              <a:t>4.Okolnostima </a:t>
            </a:r>
            <a:r>
              <a:rPr lang="de-DE" sz="2000" i="1" dirty="0" err="1">
                <a:solidFill>
                  <a:schemeClr val="tx2"/>
                </a:solidFill>
              </a:rPr>
              <a:t>provedbe</a:t>
            </a:r>
            <a:r>
              <a:rPr lang="de-DE" sz="2000" i="1" dirty="0">
                <a:solidFill>
                  <a:schemeClr val="tx2"/>
                </a:solidFill>
              </a:rPr>
              <a:t> </a:t>
            </a:r>
            <a:r>
              <a:rPr lang="de-DE" sz="2000" i="1" dirty="0" err="1">
                <a:solidFill>
                  <a:schemeClr val="tx2"/>
                </a:solidFill>
              </a:rPr>
              <a:t>anketiranja</a:t>
            </a:r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9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Realizacija uzorka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332333"/>
            <a:ext cx="8534400" cy="481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endParaRPr lang="hr-HR" sz="2400" dirty="0">
              <a:solidFill>
                <a:schemeClr val="tx2"/>
              </a:solidFill>
            </a:endParaRPr>
          </a:p>
          <a:p>
            <a:r>
              <a:rPr lang="en-US" sz="2400" b="1" i="1" dirty="0">
                <a:solidFill>
                  <a:schemeClr val="tx2"/>
                </a:solidFill>
              </a:rPr>
              <a:t>4. GREŠKE I PRISTRANOSTI ANKETARA U REALIZACIJI UZORKA</a:t>
            </a:r>
            <a:endParaRPr lang="hr-HR" sz="2400" b="1" i="1" dirty="0">
              <a:solidFill>
                <a:schemeClr val="tx2"/>
              </a:solidFill>
            </a:endParaRPr>
          </a:p>
          <a:p>
            <a:endParaRPr lang="hr-HR" sz="2400" b="1" i="1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Osim teškoća koje proizlaze iz mogućih reakcija ispitanika, u terenskim i telefonskim anketama ispravnu realizaciju plana uzorka ugrožavaju i različite greške, pristranosti i propusti anketara (definiranja istraživačke procedure, važnost instruktaže, motivacija anketara)</a:t>
            </a:r>
          </a:p>
          <a:p>
            <a:r>
              <a:rPr lang="hr-HR" sz="2400" dirty="0">
                <a:solidFill>
                  <a:schemeClr val="tx2"/>
                </a:solidFill>
              </a:rPr>
              <a:t>G</a:t>
            </a:r>
            <a:r>
              <a:rPr lang="en-AU" sz="2400" dirty="0">
                <a:solidFill>
                  <a:schemeClr val="tx2"/>
                </a:solidFill>
              </a:rPr>
              <a:t>re</a:t>
            </a:r>
            <a:r>
              <a:rPr lang="hr-HR" sz="2400" dirty="0">
                <a:solidFill>
                  <a:schemeClr val="tx2"/>
                </a:solidFill>
              </a:rPr>
              <a:t>š</a:t>
            </a:r>
            <a:r>
              <a:rPr lang="en-AU" sz="2400" dirty="0" err="1">
                <a:solidFill>
                  <a:schemeClr val="tx2"/>
                </a:solidFill>
              </a:rPr>
              <a:t>ke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hr-HR" sz="2400" dirty="0">
                <a:solidFill>
                  <a:schemeClr val="tx2"/>
                </a:solidFill>
              </a:rPr>
              <a:t>se jasno </a:t>
            </a:r>
            <a:r>
              <a:rPr lang="en-AU" sz="2400" dirty="0" err="1">
                <a:solidFill>
                  <a:schemeClr val="tx2"/>
                </a:solidFill>
              </a:rPr>
              <a:t>mogu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pojaviti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zbog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nesavjesnog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rada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nepo</a:t>
            </a:r>
            <a:r>
              <a:rPr lang="hr-HR" sz="2400" dirty="0">
                <a:solidFill>
                  <a:schemeClr val="tx2"/>
                </a:solidFill>
              </a:rPr>
              <a:t>š</a:t>
            </a:r>
            <a:r>
              <a:rPr lang="en-AU" sz="2400" dirty="0" err="1">
                <a:solidFill>
                  <a:schemeClr val="tx2"/>
                </a:solidFill>
              </a:rPr>
              <a:t>tivanja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uputa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za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izbor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ispitanika</a:t>
            </a:r>
            <a:r>
              <a:rPr lang="hr-HR" sz="2400" dirty="0">
                <a:solidFill>
                  <a:schemeClr val="tx2"/>
                </a:solidFill>
              </a:rPr>
              <a:t>, </a:t>
            </a:r>
            <a:r>
              <a:rPr lang="en-AU" sz="2400" dirty="0">
                <a:solidFill>
                  <a:schemeClr val="tx2"/>
                </a:solidFill>
              </a:rPr>
              <a:t>no </a:t>
            </a:r>
            <a:r>
              <a:rPr lang="en-AU" sz="2400" dirty="0" err="1">
                <a:solidFill>
                  <a:schemeClr val="tx2"/>
                </a:solidFill>
              </a:rPr>
              <a:t>njih</a:t>
            </a:r>
            <a:r>
              <a:rPr lang="en-AU" sz="2400" dirty="0">
                <a:solidFill>
                  <a:schemeClr val="tx2"/>
                </a:solidFill>
              </a:rPr>
              <a:t> se </a:t>
            </a:r>
            <a:r>
              <a:rPr lang="en-AU" sz="2400" dirty="0" err="1">
                <a:solidFill>
                  <a:schemeClr val="tx2"/>
                </a:solidFill>
              </a:rPr>
              <a:t>razmjerno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lako</a:t>
            </a:r>
            <a:r>
              <a:rPr lang="en-AU" sz="2400" dirty="0">
                <a:solidFill>
                  <a:schemeClr val="tx2"/>
                </a:solidFill>
              </a:rPr>
              <a:t> mo</a:t>
            </a:r>
            <a:r>
              <a:rPr lang="hr-HR" sz="2400" dirty="0">
                <a:solidFill>
                  <a:schemeClr val="tx2"/>
                </a:solidFill>
              </a:rPr>
              <a:t>ž</a:t>
            </a:r>
            <a:r>
              <a:rPr lang="en-AU" sz="2400" dirty="0">
                <a:solidFill>
                  <a:schemeClr val="tx2"/>
                </a:solidFill>
              </a:rPr>
              <a:t>e </a:t>
            </a:r>
            <a:r>
              <a:rPr lang="en-AU" sz="2400" dirty="0" err="1">
                <a:solidFill>
                  <a:schemeClr val="tx2"/>
                </a:solidFill>
              </a:rPr>
              <a:t>ukloniti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temeljitom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pravodobnom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kontrolom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anketarskog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rada</a:t>
            </a:r>
            <a:r>
              <a:rPr lang="hr-HR" sz="2400" dirty="0">
                <a:solidFill>
                  <a:schemeClr val="tx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096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209800" y="2819400"/>
            <a:ext cx="44196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/>
            <a:r>
              <a:rPr lang="hr-HR" sz="2800" b="1" dirty="0">
                <a:solidFill>
                  <a:schemeClr val="tx2"/>
                </a:solidFill>
              </a:rPr>
              <a:t>HVALA NA PAŽNJI!</a:t>
            </a:r>
          </a:p>
          <a:p>
            <a:pPr algn="ctr">
              <a:lnSpc>
                <a:spcPct val="90000"/>
              </a:lnSpc>
            </a:pPr>
            <a:endParaRPr lang="hr-HR" sz="2200" dirty="0"/>
          </a:p>
          <a:p>
            <a:pPr algn="ctr">
              <a:lnSpc>
                <a:spcPct val="90000"/>
              </a:lnSpc>
            </a:pPr>
            <a:endParaRPr lang="hr-HR" sz="2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Veličina uzorka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467755"/>
            <a:ext cx="8534400" cy="489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16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Pod </a:t>
            </a:r>
            <a:r>
              <a:rPr lang="en-US" sz="1800" dirty="0" err="1">
                <a:solidFill>
                  <a:schemeClr val="tx2"/>
                </a:solidFill>
              </a:rPr>
              <a:t>uvjetom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da</a:t>
            </a:r>
            <a:r>
              <a:rPr lang="en-US" sz="1800" dirty="0">
                <a:solidFill>
                  <a:schemeClr val="tx2"/>
                </a:solidFill>
              </a:rPr>
              <a:t> je </a:t>
            </a:r>
            <a:r>
              <a:rPr lang="en-US" sz="1800" dirty="0" err="1">
                <a:solidFill>
                  <a:schemeClr val="tx2"/>
                </a:solidFill>
              </a:rPr>
              <a:t>uzorak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reprezentativan</a:t>
            </a:r>
            <a:r>
              <a:rPr lang="en-US" sz="1800" dirty="0">
                <a:solidFill>
                  <a:schemeClr val="tx2"/>
                </a:solidFill>
              </a:rPr>
              <a:t> u </a:t>
            </a:r>
            <a:r>
              <a:rPr lang="en-US" sz="1800" dirty="0" err="1">
                <a:solidFill>
                  <a:schemeClr val="tx2"/>
                </a:solidFill>
              </a:rPr>
              <a:t>odnosu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prema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populaciji</a:t>
            </a:r>
            <a:r>
              <a:rPr lang="en-US" sz="1800" dirty="0">
                <a:solidFill>
                  <a:schemeClr val="tx2"/>
                </a:solidFill>
              </a:rPr>
              <a:t>, o </a:t>
            </a:r>
            <a:r>
              <a:rPr lang="en-US" sz="1800" dirty="0" err="1">
                <a:solidFill>
                  <a:schemeClr val="tx2"/>
                </a:solidFill>
              </a:rPr>
              <a:t>njegovoj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veličini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ovisi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koliko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će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rezultati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biti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precizni</a:t>
            </a:r>
            <a:r>
              <a:rPr lang="hr-HR" sz="1800" dirty="0">
                <a:solidFill>
                  <a:schemeClr val="tx2"/>
                </a:solidFill>
              </a:rPr>
              <a:t>.</a:t>
            </a:r>
          </a:p>
          <a:p>
            <a:endParaRPr lang="hr-HR" sz="16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0"/>
            <a:r>
              <a:rPr lang="en-US" sz="1800" dirty="0" err="1">
                <a:solidFill>
                  <a:schemeClr val="tx2"/>
                </a:solidFill>
                <a:latin typeface="+mj-lt"/>
              </a:rPr>
              <a:t>Utjecaj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veličine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uzorka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na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preciznost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rezultata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hr-HR" sz="1800" dirty="0">
                <a:solidFill>
                  <a:schemeClr val="tx2"/>
                </a:solidFill>
                <a:latin typeface="+mj-lt"/>
              </a:rPr>
              <a:t>=&gt; s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tandardn</a:t>
            </a:r>
            <a:r>
              <a:rPr lang="hr-HR" sz="1800" dirty="0">
                <a:solidFill>
                  <a:schemeClr val="tx2"/>
                </a:solidFill>
                <a:latin typeface="+mj-lt"/>
              </a:rPr>
              <a:t>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grešk</a:t>
            </a:r>
            <a:r>
              <a:rPr lang="hr-HR" sz="1800" dirty="0">
                <a:solidFill>
                  <a:schemeClr val="tx2"/>
                </a:solidFill>
                <a:latin typeface="+mj-lt"/>
              </a:rPr>
              <a:t>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uzorka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.</a:t>
            </a: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0"/>
            <a:r>
              <a:rPr lang="en-US" sz="1800" b="1" dirty="0" err="1">
                <a:solidFill>
                  <a:schemeClr val="tx2"/>
                </a:solidFill>
                <a:latin typeface="+mj-lt"/>
              </a:rPr>
              <a:t>Standardna</a:t>
            </a:r>
            <a:r>
              <a:rPr lang="en-US" sz="1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+mj-lt"/>
              </a:rPr>
              <a:t>greška</a:t>
            </a:r>
            <a:r>
              <a:rPr lang="en-US" sz="1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+mj-lt"/>
              </a:rPr>
              <a:t>uzorka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pokazuje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koliko</a:t>
            </a:r>
            <a:r>
              <a:rPr lang="hr-HR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rezultati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dobiveni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na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uzorku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odstupaju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od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stvarnih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vrijednosti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u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populaciji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odnosno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od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rezultata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koje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bismo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dobili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kad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bismo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istraživanjem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obuhvatili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cijelu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populaciju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. </a:t>
            </a: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pPr lvl="0"/>
            <a:endParaRPr lang="hr-HR" sz="1800" dirty="0">
              <a:solidFill>
                <a:schemeClr val="tx2"/>
              </a:solidFill>
              <a:latin typeface="+mj-lt"/>
            </a:endParaRPr>
          </a:p>
          <a:p>
            <a:pPr lvl="0"/>
            <a:r>
              <a:rPr lang="hr-HR" sz="1800" dirty="0">
                <a:solidFill>
                  <a:schemeClr val="tx2"/>
                </a:solidFill>
                <a:latin typeface="+mj-lt"/>
              </a:rPr>
              <a:t>S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tandardna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greška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uzorka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nije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pokazatelj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ukupne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greške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uzorka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(a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još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manje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istraživanja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u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cjelini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),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nego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samo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slučajnog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varijabiliteta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rezultata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koji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nastaje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zato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što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istraživanjem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nije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obuhvaćena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cijela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populacija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nego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samo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njezin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dio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.</a:t>
            </a: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53400" cy="8382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Odnos broja ispitanika i standarde greške uzorka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107652"/>
            <a:ext cx="8534400" cy="5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hr-HR" sz="1600" dirty="0"/>
              <a:t>             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Broj ispitanika (</a:t>
            </a:r>
            <a:r>
              <a:rPr lang="de-DE" sz="1600" dirty="0">
                <a:solidFill>
                  <a:schemeClr val="tx2"/>
                </a:solidFill>
              </a:rPr>
              <a:t>p</a:t>
            </a:r>
            <a:r>
              <a:rPr lang="hr-HR" sz="1600" dirty="0">
                <a:solidFill>
                  <a:schemeClr val="tx2"/>
                </a:solidFill>
              </a:rPr>
              <a:t>&lt;0,05)                                         Maksimalna veličina </a:t>
            </a:r>
            <a:r>
              <a:rPr lang="hr-HR" sz="1600" dirty="0" err="1">
                <a:solidFill>
                  <a:schemeClr val="tx2"/>
                </a:solidFill>
              </a:rPr>
              <a:t>standarne</a:t>
            </a:r>
            <a:r>
              <a:rPr lang="hr-HR" sz="1600" dirty="0">
                <a:solidFill>
                  <a:schemeClr val="tx2"/>
                </a:solidFill>
              </a:rPr>
              <a:t> </a:t>
            </a:r>
            <a:r>
              <a:rPr lang="de-DE" sz="1600" dirty="0" err="1">
                <a:solidFill>
                  <a:schemeClr val="tx2"/>
                </a:solidFill>
              </a:rPr>
              <a:t>gre</a:t>
            </a:r>
            <a:r>
              <a:rPr lang="hr-HR" sz="1600" dirty="0">
                <a:solidFill>
                  <a:schemeClr val="tx2"/>
                </a:solidFill>
              </a:rPr>
              <a:t>š</a:t>
            </a:r>
            <a:r>
              <a:rPr lang="de-DE" sz="1600" dirty="0" err="1">
                <a:solidFill>
                  <a:schemeClr val="tx2"/>
                </a:solidFill>
              </a:rPr>
              <a:t>ke</a:t>
            </a:r>
            <a:r>
              <a:rPr lang="hr-HR" sz="1600" dirty="0">
                <a:solidFill>
                  <a:schemeClr val="tx2"/>
                </a:solidFill>
              </a:rPr>
              <a:t> (</a:t>
            </a:r>
            <a:r>
              <a:rPr lang="de-DE" sz="1600" dirty="0" err="1">
                <a:solidFill>
                  <a:schemeClr val="tx2"/>
                </a:solidFill>
              </a:rPr>
              <a:t>za</a:t>
            </a:r>
            <a:r>
              <a:rPr lang="de-DE" sz="1600" dirty="0">
                <a:solidFill>
                  <a:schemeClr val="tx2"/>
                </a:solidFill>
              </a:rPr>
              <a:t> </a:t>
            </a:r>
            <a:r>
              <a:rPr lang="de-DE" sz="1600" dirty="0" err="1">
                <a:solidFill>
                  <a:schemeClr val="tx2"/>
                </a:solidFill>
              </a:rPr>
              <a:t>rezultat</a:t>
            </a:r>
            <a:r>
              <a:rPr lang="hr-HR" sz="1600" dirty="0">
                <a:solidFill>
                  <a:schemeClr val="tx2"/>
                </a:solidFill>
              </a:rPr>
              <a:t> 50%) 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  25						+/- 20,0 %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  50						+/- 14,2 %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  75						+/- 11,5 %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100						+/- 10,0 %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150						+/-   8,2 %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200						+/-   7,1 %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250						+/-   6,3 %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300						+/-   5,8 %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400						+/-   5,0 %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500						+/-   4,5 %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600						+/-   4,1 %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  800						+/-   3,5 %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1000						+/-   3,2 %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2000						+/-   2,2 %</a:t>
            </a:r>
          </a:p>
          <a:p>
            <a:pPr marL="0" indent="0">
              <a:buNone/>
            </a:pPr>
            <a:r>
              <a:rPr lang="hr-HR" sz="1600" dirty="0">
                <a:solidFill>
                  <a:schemeClr val="tx2"/>
                </a:solidFill>
              </a:rPr>
              <a:t>          5000						+/-   1,4 %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29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Veličina uzorka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782491"/>
            <a:ext cx="8534400" cy="607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sz="1800" dirty="0">
                <a:solidFill>
                  <a:schemeClr val="tx2"/>
                </a:solidFill>
                <a:latin typeface="+mj-lt"/>
              </a:rPr>
              <a:t>Česta je zabluda da veličina uzoraka stoji u velikoj ovisnosti o veličini populacije.</a:t>
            </a:r>
          </a:p>
          <a:p>
            <a:pPr>
              <a:buNone/>
            </a:pP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r>
              <a:rPr lang="hr-HR" sz="1800" b="1" dirty="0">
                <a:solidFill>
                  <a:schemeClr val="tx2"/>
                </a:solidFill>
                <a:latin typeface="+mj-lt"/>
              </a:rPr>
              <a:t>O</a:t>
            </a:r>
            <a:r>
              <a:rPr lang="de-DE" sz="1800" b="1" dirty="0">
                <a:solidFill>
                  <a:schemeClr val="tx2"/>
                </a:solidFill>
                <a:latin typeface="+mj-lt"/>
              </a:rPr>
              <a:t>dluka o veličini uzorka ovisi o:</a:t>
            </a: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0"/>
            <a:r>
              <a:rPr lang="de-DE" sz="1800" b="1" i="1" u="sng" dirty="0">
                <a:solidFill>
                  <a:schemeClr val="tx2"/>
                </a:solidFill>
                <a:latin typeface="+mj-lt"/>
              </a:rPr>
              <a:t>Homogenosti populacije</a:t>
            </a:r>
            <a:r>
              <a:rPr lang="de-DE" sz="1800" dirty="0">
                <a:solidFill>
                  <a:schemeClr val="tx2"/>
                </a:solidFill>
                <a:latin typeface="+mj-lt"/>
              </a:rPr>
              <a:t> prema ispitivanoj pojavi odnosno o varijablilnosti pojave koja je predmet istraživanja. </a:t>
            </a: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pPr lvl="0">
              <a:buNone/>
            </a:pPr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r>
              <a:rPr lang="de-DE" sz="1800" b="1" i="1" u="sng" dirty="0">
                <a:solidFill>
                  <a:schemeClr val="tx2"/>
                </a:solidFill>
                <a:latin typeface="+mj-lt"/>
              </a:rPr>
              <a:t>Potrebnoj preciznosti rezultata</a:t>
            </a: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r>
              <a:rPr lang="de-DE" sz="1800" dirty="0">
                <a:solidFill>
                  <a:schemeClr val="tx2"/>
                </a:solidFill>
                <a:latin typeface="+mj-lt"/>
              </a:rPr>
              <a:t>U nekim se vrstama istraživanja možemo zadovoljiti podacima koji ukazuju samo na osnovne tendencije ili osnovnu distribuciju mišljenja i stavova</a:t>
            </a:r>
            <a:r>
              <a:rPr lang="hr-HR" sz="1800" dirty="0">
                <a:solidFill>
                  <a:schemeClr val="tx2"/>
                </a:solidFill>
                <a:latin typeface="+mj-lt"/>
              </a:rPr>
              <a:t>,</a:t>
            </a:r>
            <a:r>
              <a:rPr lang="de-DE" sz="1800" dirty="0">
                <a:solidFill>
                  <a:schemeClr val="tx2"/>
                </a:solidFill>
                <a:latin typeface="+mj-lt"/>
              </a:rPr>
              <a:t> dok druga zahtijevaju vrlo precizne podatke</a:t>
            </a:r>
            <a:r>
              <a:rPr lang="hr-HR" sz="1800" dirty="0">
                <a:solidFill>
                  <a:schemeClr val="tx2"/>
                </a:solidFill>
                <a:latin typeface="+mj-lt"/>
              </a:rPr>
              <a:t>.</a:t>
            </a:r>
          </a:p>
          <a:p>
            <a:endParaRPr lang="hr-HR" sz="1800" dirty="0">
              <a:solidFill>
                <a:schemeClr val="tx2"/>
              </a:solidFill>
              <a:latin typeface="+mj-lt"/>
            </a:endParaRPr>
          </a:p>
          <a:p>
            <a:r>
              <a:rPr lang="de-DE" sz="1800" b="1" i="1" u="sng" dirty="0">
                <a:solidFill>
                  <a:schemeClr val="tx2"/>
                </a:solidFill>
                <a:latin typeface="+mj-lt"/>
              </a:rPr>
              <a:t>Planiranoj obradi rezultata</a:t>
            </a:r>
            <a:r>
              <a:rPr lang="de-DE" sz="1800" b="1" i="1" dirty="0">
                <a:solidFill>
                  <a:schemeClr val="tx2"/>
                </a:solidFill>
                <a:latin typeface="+mj-lt"/>
              </a:rPr>
              <a:t> </a:t>
            </a:r>
            <a:endParaRPr lang="hr-HR" sz="1800" b="1" i="1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endParaRPr lang="hr-HR" sz="1800" dirty="0"/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Raspršenost uzorka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28600" y="1600200"/>
            <a:ext cx="8534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r>
              <a:rPr lang="de-DE" sz="2200" dirty="0">
                <a:solidFill>
                  <a:schemeClr val="tx2"/>
                </a:solidFill>
              </a:rPr>
              <a:t>Poželjno je</a:t>
            </a:r>
            <a:r>
              <a:rPr lang="hr-HR" sz="2200" dirty="0">
                <a:solidFill>
                  <a:schemeClr val="tx2"/>
                </a:solidFill>
              </a:rPr>
              <a:t> </a:t>
            </a:r>
            <a:r>
              <a:rPr lang="de-DE" sz="2200" dirty="0">
                <a:solidFill>
                  <a:schemeClr val="tx2"/>
                </a:solidFill>
              </a:rPr>
              <a:t>da istraživanjem bude obuhvaćeno što je moguće više lokaliteta, jer koncentriranost na razmjerno mali broj teritorijalnih jedinica, čak i kad su dobro raspoređene na cijelom obuhvaćenim području, ne može dostatno odraziti </a:t>
            </a:r>
            <a:r>
              <a:rPr lang="de-DE" sz="2200" b="1" dirty="0">
                <a:solidFill>
                  <a:schemeClr val="tx2"/>
                </a:solidFill>
              </a:rPr>
              <a:t>realni varijabilitet </a:t>
            </a:r>
            <a:r>
              <a:rPr lang="de-DE" sz="2200" dirty="0">
                <a:solidFill>
                  <a:schemeClr val="tx2"/>
                </a:solidFill>
              </a:rPr>
              <a:t>pojave koja se istražuje, osobito ako je složena i nestabilna</a:t>
            </a:r>
            <a:r>
              <a:rPr lang="hr-HR" sz="2200" dirty="0">
                <a:solidFill>
                  <a:schemeClr val="tx2"/>
                </a:solidFill>
              </a:rPr>
              <a:t>.</a:t>
            </a: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Realizacija uzorka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28600" y="1676400"/>
            <a:ext cx="8534400" cy="4358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r>
              <a:rPr lang="de-DE" sz="2400" b="1" dirty="0">
                <a:solidFill>
                  <a:schemeClr val="tx2"/>
                </a:solidFill>
              </a:rPr>
              <a:t>1. ODSUTNOST ISPITANIKA</a:t>
            </a:r>
            <a:endParaRPr lang="hr-HR" sz="2400" b="1" dirty="0">
              <a:solidFill>
                <a:schemeClr val="tx2"/>
              </a:solidFill>
            </a:endParaRP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de-DE" sz="2400" b="1" dirty="0">
                <a:solidFill>
                  <a:schemeClr val="tx2"/>
                </a:solidFill>
              </a:rPr>
              <a:t>2. ODBIJANJE ANKETE (SPONTANA SELEKCIJA)</a:t>
            </a:r>
            <a:endParaRPr lang="hr-HR" sz="2400" b="1" dirty="0">
              <a:solidFill>
                <a:schemeClr val="tx2"/>
              </a:solidFill>
            </a:endParaRP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de-DE" sz="2400" b="1" dirty="0">
                <a:solidFill>
                  <a:schemeClr val="tx2"/>
                </a:solidFill>
              </a:rPr>
              <a:t>3. NEIZJAŠNJAVANJE NA POJEDINA PITANJA</a:t>
            </a:r>
            <a:endParaRPr lang="hr-HR" sz="2400" b="1" dirty="0">
              <a:solidFill>
                <a:schemeClr val="tx2"/>
              </a:solidFill>
            </a:endParaRP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4. GREŠKE I PRISTRANOSTI ANKETARA U REALIZACIJI UZORKA</a:t>
            </a:r>
            <a:endParaRPr lang="hr-HR" sz="24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300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Odsutnost ispitanika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28600" y="1371600"/>
            <a:ext cx="8534400" cy="376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1800" dirty="0">
              <a:solidFill>
                <a:schemeClr val="tx2"/>
              </a:solidFill>
              <a:latin typeface="+mj-lt"/>
            </a:endParaRPr>
          </a:p>
          <a:p>
            <a:r>
              <a:rPr lang="de-DE" sz="2400" b="1" i="1" dirty="0">
                <a:solidFill>
                  <a:schemeClr val="tx2"/>
                </a:solidFill>
              </a:rPr>
              <a:t>1. ODSUTNOST ISPITANIKA</a:t>
            </a:r>
            <a:endParaRPr lang="hr-HR" sz="2400" b="1" i="1" dirty="0">
              <a:solidFill>
                <a:schemeClr val="tx2"/>
              </a:solidFill>
            </a:endParaRPr>
          </a:p>
          <a:p>
            <a:endParaRPr lang="hr-HR" sz="2400" b="1" i="1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To samo po sebi ne bi bio problem kad se oni koji su učestalije odsutni prema nekim važnim karakteristikama ne bi razlikovali od onih koji su obično dostupni.</a:t>
            </a:r>
            <a:endParaRPr lang="hr-HR" sz="2400" b="1" i="1" dirty="0">
              <a:solidFill>
                <a:schemeClr val="tx2"/>
              </a:solidFill>
            </a:endParaRPr>
          </a:p>
          <a:p>
            <a:endParaRPr lang="hr-HR" sz="24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Odbijanje ankete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6200" y="930156"/>
            <a:ext cx="8534400" cy="541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endParaRPr lang="hr-HR" sz="2400" b="1" i="1" dirty="0">
              <a:solidFill>
                <a:schemeClr val="tx2"/>
              </a:solidFill>
            </a:endParaRPr>
          </a:p>
          <a:p>
            <a:r>
              <a:rPr lang="de-DE" sz="1800" b="1" dirty="0">
                <a:solidFill>
                  <a:schemeClr val="tx2"/>
                </a:solidFill>
              </a:rPr>
              <a:t>2. ODBIJANJE ANKETE (SPONTANA SELEKCIJA)</a:t>
            </a:r>
            <a:endParaRPr lang="hr-HR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r-HR" sz="1800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1. </a:t>
            </a:r>
            <a:r>
              <a:rPr lang="de-DE" sz="1800" dirty="0" err="1">
                <a:solidFill>
                  <a:schemeClr val="tx2"/>
                </a:solidFill>
              </a:rPr>
              <a:t>Osjetjivosti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teme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istraživanja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2. </a:t>
            </a:r>
            <a:r>
              <a:rPr lang="de-DE" sz="1800" dirty="0" err="1">
                <a:solidFill>
                  <a:schemeClr val="tx2"/>
                </a:solidFill>
              </a:rPr>
              <a:t>Zainteresiranosti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ispitanika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za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temu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istraživanja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3. </a:t>
            </a:r>
            <a:r>
              <a:rPr lang="de-DE" sz="1800" dirty="0" err="1">
                <a:solidFill>
                  <a:schemeClr val="tx2"/>
                </a:solidFill>
              </a:rPr>
              <a:t>Općem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stavu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prema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anketama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4. </a:t>
            </a:r>
            <a:r>
              <a:rPr lang="de-DE" sz="1800" dirty="0" err="1">
                <a:solidFill>
                  <a:schemeClr val="tx2"/>
                </a:solidFill>
              </a:rPr>
              <a:t>Tehnici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istraživanja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5. </a:t>
            </a:r>
            <a:r>
              <a:rPr lang="de-DE" sz="1800" dirty="0" err="1">
                <a:solidFill>
                  <a:schemeClr val="tx2"/>
                </a:solidFill>
              </a:rPr>
              <a:t>Osobinama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potencijalnih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ispitanika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6. </a:t>
            </a:r>
            <a:r>
              <a:rPr lang="de-DE" sz="1800" dirty="0" err="1">
                <a:solidFill>
                  <a:schemeClr val="tx2"/>
                </a:solidFill>
              </a:rPr>
              <a:t>Urbaniziranosti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naselja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7. </a:t>
            </a:r>
            <a:r>
              <a:rPr lang="de-DE" sz="1800" dirty="0" err="1">
                <a:solidFill>
                  <a:schemeClr val="tx2"/>
                </a:solidFill>
              </a:rPr>
              <a:t>Osobinama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anketara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8. </a:t>
            </a:r>
            <a:r>
              <a:rPr lang="de-DE" sz="1800" dirty="0" err="1">
                <a:solidFill>
                  <a:schemeClr val="tx2"/>
                </a:solidFill>
              </a:rPr>
              <a:t>Dobi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dana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ili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danu</a:t>
            </a:r>
            <a:r>
              <a:rPr lang="de-DE" sz="1800" dirty="0">
                <a:solidFill>
                  <a:schemeClr val="tx2"/>
                </a:solidFill>
              </a:rPr>
              <a:t> u </a:t>
            </a:r>
            <a:r>
              <a:rPr lang="de-DE" sz="1800" dirty="0" err="1">
                <a:solidFill>
                  <a:schemeClr val="tx2"/>
                </a:solidFill>
              </a:rPr>
              <a:t>tjednu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r-HR" sz="1800" b="1" i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de-DE" sz="1800" dirty="0">
                <a:solidFill>
                  <a:schemeClr val="tx2"/>
                </a:solidFill>
              </a:rPr>
              <a:t>U </a:t>
            </a:r>
            <a:r>
              <a:rPr lang="de-DE" sz="1800" dirty="0" err="1">
                <a:solidFill>
                  <a:schemeClr val="tx2"/>
                </a:solidFill>
              </a:rPr>
              <a:t>našim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uvjetima</a:t>
            </a:r>
            <a:r>
              <a:rPr lang="de-DE" sz="1800" dirty="0">
                <a:solidFill>
                  <a:schemeClr val="tx2"/>
                </a:solidFill>
              </a:rPr>
              <a:t>, </a:t>
            </a:r>
            <a:r>
              <a:rPr lang="de-DE" sz="1800" dirty="0" err="1">
                <a:solidFill>
                  <a:schemeClr val="tx2"/>
                </a:solidFill>
              </a:rPr>
              <a:t>odbijanje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ankete</a:t>
            </a:r>
            <a:r>
              <a:rPr lang="de-DE" sz="1800" dirty="0">
                <a:solidFill>
                  <a:schemeClr val="tx2"/>
                </a:solidFill>
              </a:rPr>
              <a:t> je </a:t>
            </a:r>
            <a:r>
              <a:rPr lang="de-DE" sz="1800" dirty="0" err="1">
                <a:solidFill>
                  <a:schemeClr val="tx2"/>
                </a:solidFill>
              </a:rPr>
              <a:t>osobito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značajno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povezano</a:t>
            </a:r>
            <a:r>
              <a:rPr lang="de-DE" sz="1800" dirty="0">
                <a:solidFill>
                  <a:schemeClr val="tx2"/>
                </a:solidFill>
              </a:rPr>
              <a:t> s </a:t>
            </a:r>
            <a:r>
              <a:rPr lang="de-DE" sz="1800" dirty="0" err="1">
                <a:solidFill>
                  <a:schemeClr val="tx2"/>
                </a:solidFill>
              </a:rPr>
              <a:t>dobi</a:t>
            </a:r>
            <a:r>
              <a:rPr lang="de-DE" sz="1800" dirty="0">
                <a:solidFill>
                  <a:schemeClr val="tx2"/>
                </a:solidFill>
              </a:rPr>
              <a:t> i </a:t>
            </a:r>
            <a:r>
              <a:rPr lang="de-DE" sz="1800" dirty="0" err="1">
                <a:solidFill>
                  <a:schemeClr val="tx2"/>
                </a:solidFill>
              </a:rPr>
              <a:t>naobrazbom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ispitanika</a:t>
            </a:r>
            <a:r>
              <a:rPr lang="de-DE" sz="1800" dirty="0">
                <a:solidFill>
                  <a:schemeClr val="tx2"/>
                </a:solidFill>
              </a:rPr>
              <a:t>, a u </a:t>
            </a:r>
            <a:r>
              <a:rPr lang="de-DE" sz="1800" dirty="0" err="1">
                <a:solidFill>
                  <a:schemeClr val="tx2"/>
                </a:solidFill>
              </a:rPr>
              <a:t>istraživanjima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opsjetljivih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društvenih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pitanja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još</a:t>
            </a:r>
            <a:r>
              <a:rPr lang="de-DE" sz="1800" dirty="0">
                <a:solidFill>
                  <a:schemeClr val="tx2"/>
                </a:solidFill>
              </a:rPr>
              <a:t> i </a:t>
            </a:r>
            <a:r>
              <a:rPr lang="de-DE" sz="1800" dirty="0" err="1">
                <a:solidFill>
                  <a:schemeClr val="tx2"/>
                </a:solidFill>
              </a:rPr>
              <a:t>sa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specifičnim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stavovima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prema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toj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problematici</a:t>
            </a:r>
            <a:r>
              <a:rPr lang="de-DE" sz="1800" dirty="0">
                <a:solidFill>
                  <a:schemeClr val="tx2"/>
                </a:solidFill>
              </a:rPr>
              <a:t>. 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r-HR" sz="22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11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924800" cy="868362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Korekcija rezultata nastalih odbijanjem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6200" y="1539675"/>
            <a:ext cx="8458200" cy="400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endParaRPr lang="hr-HR" sz="2400" b="1" i="1" dirty="0">
              <a:solidFill>
                <a:schemeClr val="tx2"/>
              </a:solidFill>
            </a:endParaRPr>
          </a:p>
          <a:p>
            <a:r>
              <a:rPr lang="de-DE" sz="1800" dirty="0" err="1">
                <a:solidFill>
                  <a:schemeClr val="tx2"/>
                </a:solidFill>
              </a:rPr>
              <a:t>Neke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od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mogućnosti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smanjivanja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proporcije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odbijanja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ankete</a:t>
            </a:r>
            <a:r>
              <a:rPr lang="de-DE" sz="1800" dirty="0">
                <a:solidFill>
                  <a:schemeClr val="tx2"/>
                </a:solidFill>
              </a:rPr>
              <a:t> i </a:t>
            </a:r>
            <a:r>
              <a:rPr lang="de-DE" sz="1800" dirty="0" err="1">
                <a:solidFill>
                  <a:schemeClr val="tx2"/>
                </a:solidFill>
              </a:rPr>
              <a:t>korigiranja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nastalih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pristranosti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su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sljedeće</a:t>
            </a:r>
            <a:r>
              <a:rPr lang="de-DE" sz="1800" dirty="0">
                <a:solidFill>
                  <a:schemeClr val="tx2"/>
                </a:solidFill>
              </a:rPr>
              <a:t>: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r-HR" sz="1800" dirty="0">
              <a:solidFill>
                <a:schemeClr val="tx2"/>
              </a:solidFill>
            </a:endParaRPr>
          </a:p>
          <a:p>
            <a:r>
              <a:rPr lang="hr-HR" sz="1800" dirty="0">
                <a:solidFill>
                  <a:schemeClr val="tx2"/>
                </a:solidFill>
              </a:rPr>
              <a:t>1. Pravilan izbor termina anketiranja </a:t>
            </a:r>
          </a:p>
          <a:p>
            <a:r>
              <a:rPr lang="hr-HR" sz="1800" dirty="0">
                <a:solidFill>
                  <a:schemeClr val="tx2"/>
                </a:solidFill>
              </a:rPr>
              <a:t>2. Pravilan izbor i raspoređivanje anketara;</a:t>
            </a:r>
          </a:p>
          <a:p>
            <a:r>
              <a:rPr lang="hr-HR" sz="1800" dirty="0">
                <a:solidFill>
                  <a:schemeClr val="tx2"/>
                </a:solidFill>
              </a:rPr>
              <a:t>3. Odgovarajuće uvodno obraćanje (objašnjenje ciljeva i svrhe istraživanja);</a:t>
            </a:r>
          </a:p>
          <a:p>
            <a:r>
              <a:rPr lang="de-DE" sz="1800" dirty="0">
                <a:solidFill>
                  <a:schemeClr val="tx2"/>
                </a:solidFill>
              </a:rPr>
              <a:t>4. </a:t>
            </a:r>
            <a:r>
              <a:rPr lang="de-DE" sz="1800" dirty="0" err="1">
                <a:solidFill>
                  <a:schemeClr val="tx2"/>
                </a:solidFill>
              </a:rPr>
              <a:t>Najava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anketiranja</a:t>
            </a:r>
            <a:r>
              <a:rPr lang="de-DE" sz="1800" dirty="0">
                <a:solidFill>
                  <a:schemeClr val="tx2"/>
                </a:solidFill>
              </a:rPr>
              <a:t> (</a:t>
            </a:r>
            <a:r>
              <a:rPr lang="de-DE" sz="1800" dirty="0" err="1">
                <a:solidFill>
                  <a:schemeClr val="tx2"/>
                </a:solidFill>
              </a:rPr>
              <a:t>pisana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ili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telefonska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obavijest</a:t>
            </a:r>
            <a:r>
              <a:rPr lang="de-DE" sz="1800" dirty="0">
                <a:solidFill>
                  <a:schemeClr val="tx2"/>
                </a:solidFill>
              </a:rPr>
              <a:t>);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de-DE" sz="1800" dirty="0">
                <a:solidFill>
                  <a:schemeClr val="tx2"/>
                </a:solidFill>
              </a:rPr>
              <a:t>5. </a:t>
            </a:r>
            <a:r>
              <a:rPr lang="de-DE" sz="1800" dirty="0" err="1">
                <a:solidFill>
                  <a:schemeClr val="tx2"/>
                </a:solidFill>
              </a:rPr>
              <a:t>Ponavljanje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neuspjelih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pokušaja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anketiranja</a:t>
            </a:r>
            <a:r>
              <a:rPr lang="de-DE" sz="1800" dirty="0">
                <a:solidFill>
                  <a:schemeClr val="tx2"/>
                </a:solidFill>
              </a:rPr>
              <a:t> (u </a:t>
            </a:r>
            <a:r>
              <a:rPr lang="de-DE" sz="1800" dirty="0" err="1">
                <a:solidFill>
                  <a:schemeClr val="tx2"/>
                </a:solidFill>
              </a:rPr>
              <a:t>slučaju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trenutne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zauzetosti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ispitanika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ili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nekog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drugog</a:t>
            </a:r>
            <a:r>
              <a:rPr lang="de-DE" sz="1800" dirty="0">
                <a:solidFill>
                  <a:schemeClr val="tx2"/>
                </a:solidFill>
              </a:rPr>
              <a:t> "</a:t>
            </a:r>
            <a:r>
              <a:rPr lang="de-DE" sz="1800" dirty="0" err="1">
                <a:solidFill>
                  <a:schemeClr val="tx2"/>
                </a:solidFill>
              </a:rPr>
              <a:t>mekšeg</a:t>
            </a:r>
            <a:r>
              <a:rPr lang="de-DE" sz="1800" dirty="0">
                <a:solidFill>
                  <a:schemeClr val="tx2"/>
                </a:solidFill>
              </a:rPr>
              <a:t>" </a:t>
            </a:r>
            <a:r>
              <a:rPr lang="de-DE" sz="1800" dirty="0" err="1">
                <a:solidFill>
                  <a:schemeClr val="tx2"/>
                </a:solidFill>
              </a:rPr>
              <a:t>razloga</a:t>
            </a:r>
            <a:r>
              <a:rPr lang="de-DE" sz="1800" dirty="0">
                <a:solidFill>
                  <a:schemeClr val="tx2"/>
                </a:solidFill>
              </a:rPr>
              <a:t>);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de-DE" sz="1800" dirty="0">
                <a:solidFill>
                  <a:schemeClr val="tx2"/>
                </a:solidFill>
              </a:rPr>
              <a:t>6. </a:t>
            </a:r>
            <a:r>
              <a:rPr lang="de-DE" sz="1800" dirty="0" err="1">
                <a:solidFill>
                  <a:schemeClr val="tx2"/>
                </a:solidFill>
              </a:rPr>
              <a:t>Pokušaj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anketiranja</a:t>
            </a:r>
            <a:r>
              <a:rPr lang="de-DE" sz="1800" dirty="0">
                <a:solidFill>
                  <a:schemeClr val="tx2"/>
                </a:solidFill>
              </a:rPr>
              <a:t> s </a:t>
            </a:r>
            <a:r>
              <a:rPr lang="de-DE" sz="1800" dirty="0" err="1">
                <a:solidFill>
                  <a:schemeClr val="tx2"/>
                </a:solidFill>
              </a:rPr>
              <a:t>kraćom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verzijom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anketnog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upitnika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de-DE" sz="1800" dirty="0">
                <a:solidFill>
                  <a:schemeClr val="tx2"/>
                </a:solidFill>
              </a:rPr>
              <a:t>7. </a:t>
            </a:r>
            <a:r>
              <a:rPr lang="de-DE" sz="1800" dirty="0" err="1">
                <a:solidFill>
                  <a:schemeClr val="tx2"/>
                </a:solidFill>
              </a:rPr>
              <a:t>Primjena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ponderiranja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r>
              <a:rPr lang="de-DE" sz="1800" dirty="0" err="1">
                <a:solidFill>
                  <a:schemeClr val="tx2"/>
                </a:solidFill>
              </a:rPr>
              <a:t>rezultata</a:t>
            </a:r>
            <a:endParaRPr lang="hr-HR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69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809</Words>
  <Application>Microsoft Office PowerPoint</Application>
  <PresentationFormat>Prikaz na zaslonu (4:3)</PresentationFormat>
  <Paragraphs>121</Paragraphs>
  <Slides>12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Veličina uzorka; realizacija uzorka</vt:lpstr>
      <vt:lpstr>Veličina uzorka</vt:lpstr>
      <vt:lpstr>Odnos broja ispitanika i standarde greške uzorka</vt:lpstr>
      <vt:lpstr>Veličina uzorka</vt:lpstr>
      <vt:lpstr>Raspršenost uzorka</vt:lpstr>
      <vt:lpstr>Realizacija uzorka</vt:lpstr>
      <vt:lpstr>Odsutnost ispitanika</vt:lpstr>
      <vt:lpstr>Odbijanje ankete</vt:lpstr>
      <vt:lpstr>Korekcija rezultata nastalih odbijanjem </vt:lpstr>
      <vt:lpstr>Neizjašnjavanje na pojedina pitanja</vt:lpstr>
      <vt:lpstr>Realizacija uzorka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127</cp:revision>
  <dcterms:created xsi:type="dcterms:W3CDTF">2006-08-16T00:00:00Z</dcterms:created>
  <dcterms:modified xsi:type="dcterms:W3CDTF">2020-03-24T15:09:29Z</dcterms:modified>
</cp:coreProperties>
</file>