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9" r:id="rId2"/>
    <p:sldId id="268" r:id="rId3"/>
    <p:sldId id="284" r:id="rId4"/>
    <p:sldId id="285" r:id="rId5"/>
    <p:sldId id="286" r:id="rId6"/>
    <p:sldId id="290" r:id="rId7"/>
    <p:sldId id="291" r:id="rId8"/>
    <p:sldId id="292" r:id="rId9"/>
    <p:sldId id="293" r:id="rId10"/>
    <p:sldId id="297" r:id="rId11"/>
    <p:sldId id="295" r:id="rId12"/>
    <p:sldId id="296" r:id="rId13"/>
    <p:sldId id="27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22.3.2020.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3/22/2020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3/22/2020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3/22/2020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3/22/2020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924800" cy="2895600"/>
          </a:xfrm>
          <a:solidFill>
            <a:schemeClr val="tx2"/>
          </a:solidFill>
        </p:spPr>
        <p:txBody>
          <a:bodyPr>
            <a:normAutofit/>
          </a:bodyPr>
          <a:lstStyle/>
          <a:p>
            <a:pPr lvl="0"/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Uvod u testiranje hipoteza i testovi razlika između aritmetičkih sredina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419600"/>
            <a:ext cx="6400800" cy="762000"/>
          </a:xfrm>
          <a:solidFill>
            <a:schemeClr val="accent3"/>
          </a:solidFill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Akademska godina 2015./2016.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5362" name="Picture 2" descr="http://connection.sagepub.com/wp-content/uploads/2013/10/so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800600"/>
            <a:ext cx="2447925" cy="1838325"/>
          </a:xfrm>
          <a:prstGeom prst="rect">
            <a:avLst/>
          </a:prstGeom>
          <a:noFill/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447800" y="228600"/>
            <a:ext cx="6400800" cy="762000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200" dirty="0">
                <a:solidFill>
                  <a:schemeClr val="tx2"/>
                </a:solidFill>
              </a:rPr>
              <a:t>Inferencijalna statistika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876800" y="5486400"/>
            <a:ext cx="3886200" cy="533400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r-HR" sz="3200" noProof="0" dirty="0">
                <a:solidFill>
                  <a:schemeClr val="tx2"/>
                </a:solidFill>
              </a:rPr>
              <a:t>doc. dr.sc. Ivan Balabanić</a:t>
            </a:r>
            <a:endParaRPr kumimoji="0" lang="hr-H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T-test - koraci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4800" y="121920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hr-HR" dirty="0">
                <a:latin typeface="+mj-lt"/>
              </a:rPr>
              <a:t>Izračunamo razliku između aritmetičkih sredina</a:t>
            </a:r>
          </a:p>
          <a:p>
            <a:pPr marL="342900" indent="-342900">
              <a:buAutoNum type="arabicParenR"/>
            </a:pPr>
            <a:r>
              <a:rPr lang="hr-HR" dirty="0">
                <a:latin typeface="+mj-lt"/>
              </a:rPr>
              <a:t>Izračunamo standaradnu pogrešku razlike između aritmetičkih sredina</a:t>
            </a:r>
          </a:p>
          <a:p>
            <a:pPr marL="342900" indent="-342900">
              <a:buAutoNum type="arabicParenR"/>
            </a:pPr>
            <a:r>
              <a:rPr lang="hr-HR" dirty="0">
                <a:latin typeface="+mj-lt"/>
              </a:rPr>
              <a:t>Izračunamo t-vrijednost</a:t>
            </a:r>
          </a:p>
          <a:p>
            <a:pPr marL="342900" indent="-342900">
              <a:buAutoNum type="arabicParenR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81000" y="2286000"/>
          <a:ext cx="5486400" cy="3015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3" imgW="1600200" imgH="1358640" progId="Equation.3">
                  <p:embed/>
                </p:oleObj>
              </mc:Choice>
              <mc:Fallback>
                <p:oleObj name="Equation" r:id="rId3" imgW="1600200" imgH="1358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286000"/>
                        <a:ext cx="5486400" cy="30154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2063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T-test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4800" y="1143000"/>
            <a:ext cx="8534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+mj-lt"/>
              </a:rPr>
              <a:t>A</a:t>
            </a:r>
            <a:r>
              <a:rPr lang="hr-HR" dirty="0"/>
              <a:t>ko je razlika (kod velikih uzoraka) 1,96 puta veća od svoje pogreške promatramo ju značajnom „na razini značajnosti od 5%”.  =&gt; t vrijednost treba iznositi 1,96 (5 % rizika)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Ako želimo 1 % rizika t vrijednost mora biti najmanje 2,58</a:t>
            </a:r>
          </a:p>
          <a:p>
            <a:endParaRPr lang="hr-HR" dirty="0"/>
          </a:p>
          <a:p>
            <a:pPr>
              <a:buFont typeface="Arial" pitchFamily="34" charset="0"/>
              <a:buChar char="•"/>
            </a:pPr>
            <a:r>
              <a:rPr lang="hr-HR" dirty="0"/>
              <a:t>Obratiti pažnju na male / velike uzorke, zavisne i nezavine! (formula je drugačija za računanje te vrijednosti  kod zavisnih uzorka jer u obzir uzima i povezanost, tj. koeficijent korelacije).</a:t>
            </a:r>
          </a:p>
          <a:p>
            <a:pPr>
              <a:buFont typeface="Arial" pitchFamily="34" charset="0"/>
              <a:buChar char="•"/>
            </a:pPr>
            <a:endParaRPr lang="hr-HR" dirty="0"/>
          </a:p>
          <a:p>
            <a:pPr>
              <a:buFont typeface="Arial" pitchFamily="34" charset="0"/>
              <a:buChar char="•"/>
            </a:pPr>
            <a:r>
              <a:rPr lang="hr-HR" dirty="0"/>
              <a:t>T-test – računamo 2 aritmetičke sredine / više od 2 analiza varijance .... (zasebni kolegij)</a:t>
            </a:r>
          </a:p>
          <a:p>
            <a:endParaRPr lang="hr-HR" dirty="0"/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905000"/>
            <a:ext cx="4572000" cy="2438400"/>
          </a:xfrm>
          <a:prstGeom prst="rect">
            <a:avLst/>
          </a:prstGeom>
        </p:spPr>
      </p:pic>
      <p:pic>
        <p:nvPicPr>
          <p:cNvPr id="14" name="Picture 2" descr="http://www.austincc.edu/biocr/1406/labm/ex1/images/ttes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133600"/>
            <a:ext cx="2686050" cy="2152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2063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Vrijednost t-distribucije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4800" y="1143000"/>
            <a:ext cx="853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  <a:latin typeface="+mj-lt"/>
            </a:endParaRPr>
          </a:p>
          <a:p>
            <a:pPr>
              <a:buFont typeface="Arial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1" name="Picture 2" descr="http://mips.stanford.edu/courses/stats_data_analsys/lesson_4/t_tabl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24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063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Zadaci za vježbu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4800" y="1447800"/>
            <a:ext cx="835052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endParaRPr lang="hr-HR" sz="1600" dirty="0">
              <a:cs typeface="Arial" panose="020B0604020202020204" pitchFamily="34" charset="0"/>
            </a:endParaRPr>
          </a:p>
          <a:p>
            <a:pPr marL="342900" indent="-342900">
              <a:buAutoNum type="arabicParenR"/>
            </a:pPr>
            <a:r>
              <a:rPr lang="hr-HR" sz="1600" dirty="0">
                <a:cs typeface="Arial" panose="020B0604020202020204" pitchFamily="34" charset="0"/>
              </a:rPr>
              <a:t>Tijekom 2015. godine u srednjim školama je proveden test općeg znanja na uzorku od 1890 učenika. Dobivena je aritmetička sredina 117 uz standardnu devijaciju 14. Je li dobiveni rezultata u skladu s populacijskom vrijednošću 105?</a:t>
            </a:r>
          </a:p>
          <a:p>
            <a:pPr marL="342900" indent="-342900"/>
            <a:endParaRPr lang="hr-HR" sz="1600" dirty="0">
              <a:cs typeface="Arial" panose="020B0604020202020204" pitchFamily="34" charset="0"/>
            </a:endParaRPr>
          </a:p>
          <a:p>
            <a:pPr marL="342900" indent="-342900"/>
            <a:r>
              <a:rPr lang="hr-HR" sz="1600" dirty="0">
                <a:cs typeface="Arial" panose="020B0604020202020204" pitchFamily="34" charset="0"/>
              </a:rPr>
              <a:t>2)    Na 100 ljudi izmjerena je sedimentacija u prvom satu. Dobivin je prosjek od 10 mm i standardna devijacija od 2 mm. Razlikuje li se ovaj prosjek statistički značajno (5% rizika) od vrijednost 12 mm? (pomoć: izračunati interval pouzdanosti koristeći t vrijednost – tablicu t distribucija)</a:t>
            </a:r>
          </a:p>
          <a:p>
            <a:pPr marL="342900" indent="-342900">
              <a:buAutoNum type="arabicParenR"/>
            </a:pPr>
            <a:endParaRPr lang="hr-HR" sz="1600" dirty="0">
              <a:cs typeface="Arial" panose="020B0604020202020204" pitchFamily="34" charset="0"/>
            </a:endParaRPr>
          </a:p>
          <a:p>
            <a:pPr marL="342900" indent="-342900"/>
            <a:r>
              <a:rPr lang="hr-HR" sz="1600" dirty="0">
                <a:cs typeface="Arial" panose="020B0604020202020204" pitchFamily="34" charset="0"/>
              </a:rPr>
              <a:t>3)     Studenti su slučajno  grupirani u dvije skupine u svrhu testiranja zubne  paste. Jedna je skupina  bila kontrolna a druga eksperimentalna. Prva je koristila pasu x a druga pastu y. Nakon godinu dana utvrđen je broj karijesa u prvoj i drugoj skupini. U ekperimentalnoj skupini bilo je 145 ispitanika, prosječni broj karijesa je bio 2,1 uz standardnu devijaciju 1,8. U kontrolnoj skupini imali smo 157 ispitanika, prosječan broj karijesa bio je 2,8 uz standardnu devijaciju 1,9. Postoji li razlika u korištenju zubnih pasta?</a:t>
            </a:r>
          </a:p>
          <a:p>
            <a:pPr marL="342900" indent="-342900">
              <a:buAutoNum type="arabicParenR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4098" name="Picture 2" descr="C:\Users\Opoje\Desktop\Sličice\zadaci za vjezb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0"/>
            <a:ext cx="1498600" cy="1123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0078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43000"/>
          </a:xfrm>
        </p:spPr>
        <p:txBody>
          <a:bodyPr/>
          <a:lstStyle/>
          <a:p>
            <a:r>
              <a:rPr lang="hr-HR" dirty="0"/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1" name="Picture 10" descr="za jezovito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1295400"/>
            <a:ext cx="3810000" cy="47720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605" y="166869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Sadržaj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60078" y="1216406"/>
            <a:ext cx="842672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Testiranje hipoteza</a:t>
            </a:r>
          </a:p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Pogreške alfa i beta</a:t>
            </a:r>
          </a:p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Testiranje razlika između aritmetičkih sredina</a:t>
            </a:r>
          </a:p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 T-test</a:t>
            </a:r>
          </a:p>
          <a:p>
            <a:pPr marL="342900" indent="-342900">
              <a:buAutoNum type="arabicPeriod"/>
            </a:pPr>
            <a:r>
              <a:rPr lang="hr-HR" sz="2200" dirty="0">
                <a:latin typeface="+mj-lt"/>
                <a:cs typeface="Arial" panose="020B0604020202020204" pitchFamily="34" charset="0"/>
              </a:rPr>
              <a:t>Zadaci za vježbu</a:t>
            </a: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hr-HR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11" name="Picture 2" descr="http://www.index.hr/images2/mr-tea-infuser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819400"/>
            <a:ext cx="4296494" cy="32766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Testiranje hipoteza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4800" y="685801"/>
            <a:ext cx="8001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latin typeface="+mj-lt"/>
              </a:rPr>
              <a:t>Nul</a:t>
            </a:r>
            <a:r>
              <a:rPr lang="hr-HR" dirty="0">
                <a:latin typeface="+mj-lt"/>
              </a:rPr>
              <a:t>-hipoteza – početna pretpostavka koju izlažemo testu i koju pokušavamo opovrgnuti. </a:t>
            </a:r>
          </a:p>
          <a:p>
            <a:endParaRPr lang="hr-HR" dirty="0">
              <a:latin typeface="+mj-lt"/>
            </a:endParaRPr>
          </a:p>
          <a:p>
            <a:r>
              <a:rPr lang="hr-HR" dirty="0">
                <a:latin typeface="+mj-lt"/>
              </a:rPr>
              <a:t>Postavljenu hipotezu najčešće testiramo uz rizik od 5% ili 1% (p&lt;0,05 ili p&lt;0,01). Niža razina rizika uzima se u ovisnosti o predmetu istraživanja – npr. smrtonosna doza neke supstance u jelu.</a:t>
            </a:r>
          </a:p>
          <a:p>
            <a:endParaRPr lang="hr-HR" dirty="0">
              <a:latin typeface="+mj-lt"/>
            </a:endParaRPr>
          </a:p>
          <a:p>
            <a:r>
              <a:rPr lang="hr-HR" dirty="0">
                <a:latin typeface="+mj-lt"/>
              </a:rPr>
              <a:t>Vrijednost provedenog testa uspoređujemo s graničnim vrijednostima za određenu razinu pouzdanosti. </a:t>
            </a:r>
          </a:p>
          <a:p>
            <a:endParaRPr lang="hr-HR" dirty="0">
              <a:latin typeface="+mj-lt"/>
            </a:endParaRPr>
          </a:p>
          <a:p>
            <a:r>
              <a:rPr lang="hr-HR" dirty="0"/>
              <a:t>Ako je vrijednost manja od granične =&gt; ostajemo pri </a:t>
            </a:r>
            <a:r>
              <a:rPr lang="hr-HR" dirty="0" err="1"/>
              <a:t>nul</a:t>
            </a:r>
            <a:r>
              <a:rPr lang="hr-HR" dirty="0"/>
              <a:t>-hipotezi</a:t>
            </a:r>
          </a:p>
          <a:p>
            <a:endParaRPr lang="hr-HR" dirty="0"/>
          </a:p>
          <a:p>
            <a:r>
              <a:rPr lang="hr-HR" dirty="0"/>
              <a:t>Ako je veća ili jednaka =&gt; prihvaćamo alternativnu hipotezu</a:t>
            </a:r>
            <a:endParaRPr lang="hr-HR" dirty="0">
              <a:latin typeface="+mj-lt"/>
            </a:endParaRPr>
          </a:p>
          <a:p>
            <a:endParaRPr lang="hr-HR" dirty="0">
              <a:latin typeface="+mj-lt"/>
            </a:endParaRPr>
          </a:p>
          <a:p>
            <a:endParaRPr lang="hr-HR" dirty="0">
              <a:latin typeface="+mj-lt"/>
            </a:endParaRPr>
          </a:p>
          <a:p>
            <a:endParaRPr lang="hr-HR" dirty="0">
              <a:latin typeface="+mj-lt"/>
            </a:endParaRPr>
          </a:p>
          <a:p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6146" name="Picture 2" descr="Bell Cur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495800"/>
            <a:ext cx="2713961" cy="2016421"/>
          </a:xfrm>
          <a:prstGeom prst="rect">
            <a:avLst/>
          </a:prstGeom>
          <a:noFill/>
        </p:spPr>
      </p:pic>
      <p:cxnSp>
        <p:nvCxnSpPr>
          <p:cNvPr id="14" name="Straight Arrow Connector 13"/>
          <p:cNvCxnSpPr/>
          <p:nvPr/>
        </p:nvCxnSpPr>
        <p:spPr>
          <a:xfrm flipH="1">
            <a:off x="2667000" y="4343400"/>
            <a:ext cx="17526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85800" y="3733800"/>
            <a:ext cx="4572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12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Testiranje hipoteza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4800" y="671691"/>
            <a:ext cx="8534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+mj-lt"/>
              </a:rPr>
              <a:t>Nikada ne možemo biti 100 % sigurni jesmo li opravdano prihvatili ili odbacili nul-hipotezu! =&gt; možemo jedino znati vjerojatnost pogreške pri zaključivanju </a:t>
            </a:r>
          </a:p>
          <a:p>
            <a:endParaRPr lang="hr-HR" dirty="0">
              <a:latin typeface="+mj-lt"/>
            </a:endParaRPr>
          </a:p>
          <a:p>
            <a:r>
              <a:rPr lang="hr-HR" dirty="0">
                <a:latin typeface="+mj-lt"/>
              </a:rPr>
              <a:t>Hipoteze također mogu biti usmjerenje ili neusmjerene.</a:t>
            </a:r>
          </a:p>
          <a:p>
            <a:endParaRPr lang="hr-HR" dirty="0">
              <a:latin typeface="+mj-lt"/>
            </a:endParaRPr>
          </a:p>
          <a:p>
            <a:r>
              <a:rPr lang="hr-HR" dirty="0">
                <a:latin typeface="+mj-lt"/>
              </a:rPr>
              <a:t>Usmjerene hipoteze usmjeravaju varijable u istom smjeru. </a:t>
            </a:r>
          </a:p>
          <a:p>
            <a:endParaRPr lang="hr-HR" dirty="0">
              <a:latin typeface="+mj-lt"/>
            </a:endParaRPr>
          </a:p>
          <a:p>
            <a:r>
              <a:rPr lang="hr-HR" dirty="0">
                <a:latin typeface="+mj-lt"/>
              </a:rPr>
              <a:t>Primjer:</a:t>
            </a:r>
          </a:p>
          <a:p>
            <a:r>
              <a:rPr lang="hr-HR" dirty="0">
                <a:latin typeface="+mj-lt"/>
              </a:rPr>
              <a:t>Nul-hipoteza: Nema razlike u visini između Dalmatinaca i Zagoraca.</a:t>
            </a:r>
          </a:p>
          <a:p>
            <a:r>
              <a:rPr lang="hr-HR" dirty="0">
                <a:latin typeface="+mj-lt"/>
              </a:rPr>
              <a:t>Alternativna hipoteza: Postoji razlika u visini između Dalmatinaca i Zagoraca.</a:t>
            </a:r>
          </a:p>
          <a:p>
            <a:r>
              <a:rPr lang="hr-HR" dirty="0">
                <a:latin typeface="+mj-lt"/>
              </a:rPr>
              <a:t>Usmjerena hipoteza: Dalmatinici  su viši nego Zagorci.</a:t>
            </a:r>
          </a:p>
          <a:p>
            <a:endParaRPr lang="hr-HR" dirty="0">
              <a:latin typeface="+mj-lt"/>
            </a:endParaRPr>
          </a:p>
          <a:p>
            <a:r>
              <a:rPr lang="hr-HR" dirty="0">
                <a:latin typeface="+mj-lt"/>
              </a:rPr>
              <a:t>Usmjerene hipoteze </a:t>
            </a:r>
          </a:p>
          <a:p>
            <a:r>
              <a:rPr lang="hr-HR" dirty="0">
                <a:latin typeface="+mj-lt"/>
              </a:rPr>
              <a:t>se testiraju na 1 strani distribucije.</a:t>
            </a:r>
          </a:p>
          <a:p>
            <a:endParaRPr lang="hr-HR" dirty="0">
              <a:latin typeface="+mj-lt"/>
            </a:endParaRPr>
          </a:p>
          <a:p>
            <a:r>
              <a:rPr lang="hr-HR" dirty="0">
                <a:latin typeface="+mj-lt"/>
              </a:rPr>
              <a:t>Oprez: postoji veća mogućnost</a:t>
            </a:r>
          </a:p>
          <a:p>
            <a:r>
              <a:rPr lang="hr-HR" dirty="0">
                <a:latin typeface="+mj-lt"/>
              </a:rPr>
              <a:t>prihvaćanja hipoteze! </a:t>
            </a:r>
          </a:p>
          <a:p>
            <a:endParaRPr lang="hr-HR" dirty="0">
              <a:latin typeface="+mj-lt"/>
            </a:endParaRPr>
          </a:p>
          <a:p>
            <a:endParaRPr lang="hr-HR" dirty="0">
              <a:latin typeface="+mj-lt"/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32770" name="Picture 2" descr="http://www.ats.ucla.edu/stat/mult_pkg/faq/pvalue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886200"/>
            <a:ext cx="3435863" cy="251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2063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Pogreške tipa alfa i beta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18861" y="1050566"/>
            <a:ext cx="8001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>
              <a:latin typeface="+mj-lt"/>
            </a:endParaRPr>
          </a:p>
          <a:p>
            <a:endParaRPr lang="hr-HR" dirty="0">
              <a:latin typeface="+mj-lt"/>
            </a:endParaRPr>
          </a:p>
          <a:p>
            <a:endParaRPr lang="hr-HR" dirty="0">
              <a:latin typeface="+mj-lt"/>
            </a:endParaRPr>
          </a:p>
          <a:p>
            <a:endParaRPr lang="hr-HR" dirty="0">
              <a:latin typeface="+mj-lt"/>
            </a:endParaRPr>
          </a:p>
          <a:p>
            <a:endParaRPr lang="hr-HR" dirty="0">
              <a:latin typeface="+mj-lt"/>
            </a:endParaRPr>
          </a:p>
          <a:p>
            <a:endParaRPr lang="hr-H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124169"/>
              </p:ext>
            </p:extLst>
          </p:nvPr>
        </p:nvGraphicFramePr>
        <p:xfrm>
          <a:off x="381000" y="1295399"/>
          <a:ext cx="8229600" cy="2601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8512">
                <a:tc rowSpan="2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+mj-lt"/>
                        </a:rPr>
                        <a:t>Odluka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+mj-lt"/>
                        </a:rPr>
                        <a:t>Stanje u populaciji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6366">
                <a:tc v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latin typeface="+mj-lt"/>
                        </a:rPr>
                        <a:t>Nema razlike između dvije aritmetičke sredine </a:t>
                      </a:r>
                      <a:endParaRPr lang="hr-HR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>
                          <a:latin typeface="+mj-lt"/>
                        </a:rPr>
                        <a:t>Postoji razlika između dvije aritmetičke sredine </a:t>
                      </a:r>
                      <a:endParaRPr lang="hr-HR" dirty="0"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428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+mj-lt"/>
                        </a:rPr>
                        <a:t>Odbacujemo nul-hipotezu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+mj-lt"/>
                        </a:rPr>
                        <a:t>Pogreška tipa 1 (alfa)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+mj-lt"/>
                        </a:rPr>
                        <a:t>Nema pogreške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428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+mj-lt"/>
                        </a:rPr>
                        <a:t>Prihvaćamo nul-hipotezu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+mj-lt"/>
                        </a:rPr>
                        <a:t>Nema pogreške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+mj-lt"/>
                        </a:rPr>
                        <a:t>Pogreška tipa 2 (beta)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3794" name="Picture 2" descr="https://encrypted-tbn2.gstatic.com/images?q=tbn:ANd9GcQ97ewQzSMAVzFE5u2KfD_RLSUH_3xeLRDMSI8B-8K7mLAUjV_kQ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114800"/>
            <a:ext cx="4604081" cy="21078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2063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Testiranje razlika među aritmetičkim sredinama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4800" y="1524000"/>
            <a:ext cx="8534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hr-HR" dirty="0">
                <a:latin typeface="+mj-lt"/>
              </a:rPr>
              <a:t>Kako gototovo nikada ne mjerimo vrijednosti populacije nego uzorka tako se i aritmetička sredina koju smo dobili prilikom mjerenja u većoj ili manjoj mjeri razlikuje od prave aritmetičke sredine populacije.</a:t>
            </a:r>
          </a:p>
          <a:p>
            <a:pPr>
              <a:buFont typeface="Arial" charset="0"/>
              <a:buChar char="•"/>
            </a:pPr>
            <a:endParaRPr lang="hr-HR" dirty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hr-HR" dirty="0">
                <a:latin typeface="+mj-lt"/>
              </a:rPr>
              <a:t>Svaka aritmetička sredina vezana je uz određenu pogrešku koju nazvima standardnom pogreškom aritmetičke sredine (prošlo predavanje)</a:t>
            </a:r>
          </a:p>
          <a:p>
            <a:pPr>
              <a:buFont typeface="Arial" charset="0"/>
              <a:buChar char="•"/>
            </a:pPr>
            <a:endParaRPr lang="hr-HR" dirty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hr-HR" dirty="0">
                <a:latin typeface="+mj-lt"/>
              </a:rPr>
              <a:t>Ona je veća što je uzorak manji i što je varijabilitet pojave izaženiji.</a:t>
            </a:r>
          </a:p>
          <a:p>
            <a:pPr>
              <a:buFont typeface="Arial" charset="0"/>
              <a:buChar char="•"/>
            </a:pPr>
            <a:endParaRPr lang="hr-HR" dirty="0">
              <a:latin typeface="+mj-lt"/>
            </a:endParaRPr>
          </a:p>
          <a:p>
            <a:endParaRPr lang="hr-HR" dirty="0">
              <a:latin typeface="+mj-lt"/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04800" y="4038600"/>
          <a:ext cx="1650038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3" imgW="622080" imgH="419040" progId="Equation.3">
                  <p:embed/>
                </p:oleObj>
              </mc:Choice>
              <mc:Fallback>
                <p:oleObj name="Equation" r:id="rId3" imgW="62208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038600"/>
                        <a:ext cx="1650038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2063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Testiranje razlika među aritmetičkim sredinama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4800" y="1524000"/>
            <a:ext cx="8534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hr-HR" dirty="0">
                <a:latin typeface="+mj-lt"/>
              </a:rPr>
              <a:t>Ista logika vrijedi i za razliku između dvije aritmetičke sredine!</a:t>
            </a:r>
          </a:p>
          <a:p>
            <a:pPr>
              <a:buFont typeface="Arial" charset="0"/>
              <a:buChar char="•"/>
            </a:pPr>
            <a:endParaRPr lang="hr-HR" dirty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hr-HR" dirty="0">
                <a:latin typeface="+mj-lt"/>
              </a:rPr>
              <a:t>Kako je dobivena razlika između aritmetičkih sredina dobivena na uzorcima ona nije prava razlika među populacijama nego i ona ima svoju pogrešku koja se naziva standardna pogreška razlike između dvije aritmetičke sredine.</a:t>
            </a:r>
          </a:p>
          <a:p>
            <a:pPr>
              <a:buFont typeface="Arial" charset="0"/>
              <a:buChar char="•"/>
            </a:pPr>
            <a:endParaRPr lang="hr-HR" dirty="0">
              <a:latin typeface="+mj-lt"/>
            </a:endParaRPr>
          </a:p>
          <a:p>
            <a:br>
              <a:rPr lang="hr-HR" dirty="0"/>
            </a:br>
            <a:endParaRPr lang="hr-HR" dirty="0">
              <a:latin typeface="+mj-lt"/>
            </a:endParaRPr>
          </a:p>
          <a:p>
            <a:pPr>
              <a:buFont typeface="Arial" charset="0"/>
              <a:buChar char="•"/>
            </a:pPr>
            <a:endParaRPr lang="hr-HR" dirty="0">
              <a:latin typeface="+mj-lt"/>
            </a:endParaRPr>
          </a:p>
          <a:p>
            <a:pPr>
              <a:buFont typeface="Arial" charset="0"/>
              <a:buChar char="•"/>
            </a:pPr>
            <a:endParaRPr lang="hr-HR" dirty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hr-HR" dirty="0">
                <a:latin typeface="+mj-lt"/>
              </a:rPr>
              <a:t>Da bi neka razlika (na velikim uzorcima) bili statistički značajna (uz rizik od 5 %) ona mora biti barem 1,96 puta veća od vlastite pogreške. </a:t>
            </a:r>
          </a:p>
          <a:p>
            <a:pPr>
              <a:buFont typeface="Arial" charset="0"/>
              <a:buChar char="•"/>
            </a:pPr>
            <a:endParaRPr lang="hr-HR" dirty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hr-HR" dirty="0">
                <a:latin typeface="+mj-lt"/>
              </a:rPr>
              <a:t>Distribucija aritmetičkih sredina uzoraka oko “prave” aritmetičke sredine jest normalna distribucija (centralni granični teorem), a standardnu devijaciju takve distribucije zovemo standardnom pogreškom aritmetičke sredine.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371600" y="3124200"/>
          <a:ext cx="3110864" cy="101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1498320" imgH="495000" progId="Equation.3">
                  <p:embed/>
                </p:oleObj>
              </mc:Choice>
              <mc:Fallback>
                <p:oleObj name="Equation" r:id="rId3" imgW="1498320" imgH="4950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24200"/>
                        <a:ext cx="3110864" cy="1011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2063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Testiranje razlika među aritmetičkim sredinama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4800" y="1524000"/>
            <a:ext cx="8534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hr-HR" dirty="0">
                <a:latin typeface="+mj-lt"/>
              </a:rPr>
              <a:t>T-distribucija =&gt; distribucija t-izraza koja se dobiva kada se računski određuje standardna pogreška aritmetičke sredine, odnosno standardna pogreška razlike između aritmetičkih sredina a pri tome se u računu </a:t>
            </a:r>
            <a:r>
              <a:rPr lang="hr-HR" u="sng" dirty="0">
                <a:latin typeface="+mj-lt"/>
              </a:rPr>
              <a:t>koristi standardna devijacija uzorka</a:t>
            </a:r>
            <a:r>
              <a:rPr lang="hr-HR" dirty="0">
                <a:latin typeface="+mj-lt"/>
              </a:rPr>
              <a:t>. </a:t>
            </a:r>
          </a:p>
          <a:p>
            <a:pPr>
              <a:buFont typeface="Arial" charset="0"/>
              <a:buChar char="•"/>
            </a:pPr>
            <a:endParaRPr lang="hr-HR" dirty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hr-HR" dirty="0">
                <a:latin typeface="+mj-lt"/>
              </a:rPr>
              <a:t> Kada bi u računu mogli koristiti standardnu devijaciju  populacije (varijancu) izračunate t-vrijednosti tvorile bi normalnu raspodjelu kao što je tvore i stvarne razlike među  aritmetičkim sredinama uzorka. </a:t>
            </a:r>
          </a:p>
          <a:p>
            <a:pPr>
              <a:buFont typeface="Arial" charset="0"/>
              <a:buChar char="•"/>
            </a:pPr>
            <a:endParaRPr lang="hr-HR" dirty="0">
              <a:latin typeface="+mj-lt"/>
            </a:endParaRPr>
          </a:p>
          <a:p>
            <a:pPr>
              <a:buFont typeface="Arial" charset="0"/>
              <a:buChar char="•"/>
            </a:pPr>
            <a:r>
              <a:rPr lang="hr-HR" dirty="0">
                <a:latin typeface="+mj-lt"/>
              </a:rPr>
              <a:t>Za testiranje razlika između aritmetičkih sredina koristimo najčešće t-test.  </a:t>
            </a: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29698" name="Picture 2" descr="http://www.real-statistics.com/wp-content/uploads/2012/11/t-distribution-cha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4267200"/>
            <a:ext cx="3343275" cy="20105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2063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T-test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04800" y="1219200"/>
            <a:ext cx="8534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hr-HR" dirty="0">
                <a:latin typeface="+mj-lt"/>
              </a:rPr>
              <a:t>Uvjeti za t-test: </a:t>
            </a:r>
          </a:p>
          <a:p>
            <a:pPr>
              <a:buFont typeface="Arial" charset="0"/>
              <a:buChar char="•"/>
            </a:pPr>
            <a:endParaRPr lang="hr-HR" dirty="0">
              <a:latin typeface="+mj-lt"/>
            </a:endParaRPr>
          </a:p>
          <a:p>
            <a:pPr marL="342900" indent="-342900">
              <a:buAutoNum type="arabicParenR"/>
            </a:pPr>
            <a:r>
              <a:rPr lang="hr-HR" dirty="0">
                <a:latin typeface="+mj-lt"/>
              </a:rPr>
              <a:t>Uzorci moraju biti slučajni  iz normalnih populacija</a:t>
            </a:r>
          </a:p>
          <a:p>
            <a:pPr marL="342900" indent="-342900">
              <a:buAutoNum type="arabicParenR"/>
            </a:pPr>
            <a:r>
              <a:rPr lang="hr-HR" dirty="0">
                <a:latin typeface="+mj-lt"/>
              </a:rPr>
              <a:t>Varijance obiju populacija moraju biti podjednake</a:t>
            </a:r>
          </a:p>
          <a:p>
            <a:pPr marL="342900" indent="-342900"/>
            <a:endParaRPr lang="hr-HR" dirty="0">
              <a:latin typeface="+mj-lt"/>
            </a:endParaRPr>
          </a:p>
          <a:p>
            <a:pPr marL="342900" indent="-342900"/>
            <a:r>
              <a:rPr lang="hr-HR" dirty="0">
                <a:latin typeface="+mj-lt"/>
              </a:rPr>
              <a:t>Ova dva pravila gube na važnosti ako su:</a:t>
            </a:r>
          </a:p>
          <a:p>
            <a:pPr marL="342900" indent="-342900">
              <a:buAutoNum type="arabicParenR"/>
            </a:pPr>
            <a:r>
              <a:rPr lang="hr-HR" dirty="0">
                <a:latin typeface="+mj-lt"/>
              </a:rPr>
              <a:t>Oba uzorka jednaka po veličini (ili barem vrlo slična)</a:t>
            </a:r>
          </a:p>
          <a:p>
            <a:pPr marL="342900" indent="-342900">
              <a:buAutoNum type="arabicParenR"/>
            </a:pPr>
            <a:r>
              <a:rPr lang="hr-HR" dirty="0">
                <a:latin typeface="+mj-lt"/>
              </a:rPr>
              <a:t>Ako matične populacije imaju jednaku ili barem vrlo sličnu formu (npr. na jednaki  su način asimetrične) </a:t>
            </a:r>
          </a:p>
          <a:p>
            <a:pPr marL="342900" indent="-342900"/>
            <a:endParaRPr lang="hr-HR" dirty="0">
              <a:latin typeface="+mj-lt"/>
            </a:endParaRPr>
          </a:p>
          <a:p>
            <a:pPr marL="342900" indent="-342900"/>
            <a:r>
              <a:rPr lang="hr-HR" dirty="0">
                <a:latin typeface="+mj-lt"/>
              </a:rPr>
              <a:t>Ako neki od uvjeta nije zadovoljen koristimo neparametrijsku statistku =&gt; test sume</a:t>
            </a:r>
          </a:p>
          <a:p>
            <a:pPr marL="342900" indent="-342900"/>
            <a:r>
              <a:rPr lang="hr-HR" dirty="0">
                <a:latin typeface="+mj-lt"/>
              </a:rPr>
              <a:t>rangova </a:t>
            </a:r>
          </a:p>
          <a:p>
            <a:pPr marL="342900" indent="-342900"/>
            <a:endParaRPr lang="hr-HR" dirty="0">
              <a:latin typeface="+mj-lt"/>
            </a:endParaRPr>
          </a:p>
          <a:p>
            <a:pPr marL="342900" indent="-342900"/>
            <a:r>
              <a:rPr lang="hr-HR" dirty="0">
                <a:latin typeface="+mj-lt"/>
              </a:rPr>
              <a:t>=&gt; makar je t-test vrlo robustan test i na velikim uzorcima jednake veličine može se koristiti neovisno  o tome  što su varijance različite (F test) </a:t>
            </a: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3048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err="1"/>
              <a:t>Inferencijalna</a:t>
            </a:r>
            <a:r>
              <a:rPr lang="hr-HR" dirty="0"/>
              <a:t> statistika</a:t>
            </a:r>
            <a:endParaRPr lang="en-US" dirty="0"/>
          </a:p>
        </p:txBody>
      </p:sp>
      <p:pic>
        <p:nvPicPr>
          <p:cNvPr id="28674" name="Picture 2" descr="http://www.austincc.edu/biocr/1406/labm/ex1/images/ttes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533400"/>
            <a:ext cx="2686050" cy="2152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2063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969</Words>
  <Application>Microsoft Office PowerPoint</Application>
  <PresentationFormat>Prikaz na zaslonu (4:3)</PresentationFormat>
  <Paragraphs>168</Paragraphs>
  <Slides>14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8" baseType="lpstr">
      <vt:lpstr>Arial</vt:lpstr>
      <vt:lpstr>Calibri</vt:lpstr>
      <vt:lpstr>Office Theme</vt:lpstr>
      <vt:lpstr>Equation</vt:lpstr>
      <vt:lpstr>Uvod u testiranje hipoteza i testovi razlika između aritmetičkih sredina</vt:lpstr>
      <vt:lpstr>Sadržaj</vt:lpstr>
      <vt:lpstr>Testiranje hipoteza</vt:lpstr>
      <vt:lpstr>Testiranje hipoteza</vt:lpstr>
      <vt:lpstr>Pogreške tipa alfa i beta</vt:lpstr>
      <vt:lpstr>Testiranje razlika među aritmetičkim sredinama</vt:lpstr>
      <vt:lpstr>Testiranje razlika među aritmetičkim sredinama</vt:lpstr>
      <vt:lpstr>Testiranje razlika među aritmetičkim sredinama</vt:lpstr>
      <vt:lpstr>T-test</vt:lpstr>
      <vt:lpstr>T-test - koraci</vt:lpstr>
      <vt:lpstr>T-test</vt:lpstr>
      <vt:lpstr>Vrijednost t-distribucije</vt:lpstr>
      <vt:lpstr>Zadaci za vježbu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114</cp:revision>
  <dcterms:created xsi:type="dcterms:W3CDTF">2006-08-16T00:00:00Z</dcterms:created>
  <dcterms:modified xsi:type="dcterms:W3CDTF">2020-03-22T19:18:13Z</dcterms:modified>
</cp:coreProperties>
</file>