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60" r:id="rId3"/>
    <p:sldId id="361" r:id="rId4"/>
    <p:sldId id="362" r:id="rId5"/>
    <p:sldId id="363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1.4.2020.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Intervju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Akademska godina 2019./2020.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>
                <a:solidFill>
                  <a:schemeClr val="bg1">
                    <a:lumMod val="50000"/>
                  </a:schemeClr>
                </a:solidFill>
              </a:rPr>
              <a:t>Uvod u metode društvenih istraživanja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1000"/>
            <a:ext cx="6858000" cy="685800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Intervju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7975" y="1381579"/>
            <a:ext cx="8374472" cy="4659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z="2400" dirty="0">
                <a:solidFill>
                  <a:schemeClr val="tx2"/>
                </a:solidFill>
              </a:rPr>
              <a:t>Za razliku od svakodnevnog razgovora intervju se razlikuje po sljedećim osobinama:</a:t>
            </a:r>
            <a:endParaRPr lang="hr-HR" sz="2400" dirty="0">
              <a:solidFill>
                <a:schemeClr val="tx2"/>
              </a:solidFill>
              <a:cs typeface="Arial" charset="0"/>
            </a:endParaRPr>
          </a:p>
          <a:p>
            <a:pPr>
              <a:buFont typeface="Arial" charset="0"/>
              <a:buChar char="•"/>
            </a:pPr>
            <a:endParaRPr lang="hr-HR" sz="2400" dirty="0">
              <a:solidFill>
                <a:schemeClr val="tx2"/>
              </a:solidFill>
              <a:cs typeface="Arial" charset="0"/>
            </a:endParaRPr>
          </a:p>
          <a:p>
            <a:r>
              <a:rPr lang="pt-BR" sz="2400" dirty="0">
                <a:solidFill>
                  <a:schemeClr val="tx2"/>
                </a:solidFill>
              </a:rPr>
              <a:t>1. Intervju se vodi s određenim ciljem;</a:t>
            </a:r>
          </a:p>
          <a:p>
            <a:r>
              <a:rPr lang="hr-HR" sz="2400" dirty="0">
                <a:solidFill>
                  <a:schemeClr val="tx2"/>
                </a:solidFill>
              </a:rPr>
              <a:t>2. Intervju se vodi po određenom planu koji je pripremio istraživač;</a:t>
            </a:r>
          </a:p>
          <a:p>
            <a:r>
              <a:rPr lang="hr-HR" sz="2400" dirty="0">
                <a:solidFill>
                  <a:schemeClr val="tx2"/>
                </a:solidFill>
              </a:rPr>
              <a:t>3. Zna se tko je voditelj, a tko ispitanik – u formalnom smislu, sugovornici dakle nisu ravnopravni kao u običnom razgovoru;</a:t>
            </a:r>
          </a:p>
          <a:p>
            <a:r>
              <a:rPr lang="hr-HR" sz="2400" dirty="0">
                <a:solidFill>
                  <a:schemeClr val="tx2"/>
                </a:solidFill>
              </a:rPr>
              <a:t>4. Intervju se razlikuje od običnog razgovora i po psihološkoj atmosferi – u pravilu je emocionalno hladniji i službeniji nego običan razgovor (sudionici intervjua se obično ne</a:t>
            </a:r>
          </a:p>
          <a:p>
            <a:r>
              <a:rPr lang="pl-PL" sz="2400" dirty="0">
                <a:solidFill>
                  <a:schemeClr val="tx2"/>
                </a:solidFill>
              </a:rPr>
              <a:t>Poznaju)</a:t>
            </a:r>
            <a:endParaRPr kumimoji="0" lang="hr-HR" sz="2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098" name="Picture 2" descr="http://info.shine.com/media/images/427/427/Interview-Questions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838" y="5485775"/>
            <a:ext cx="2587625" cy="1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782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1000"/>
            <a:ext cx="6858000" cy="685800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Vrste intervjua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12329" y="1524000"/>
            <a:ext cx="8374472" cy="4659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2"/>
                </a:solidFill>
              </a:rPr>
              <a:t>Intervjua je moguće razlikovati prema svrsi, obliku i načinu primjene.</a:t>
            </a: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it-IT" sz="2400" dirty="0">
                <a:solidFill>
                  <a:schemeClr val="tx2"/>
                </a:solidFill>
              </a:rPr>
              <a:t>Vrste intervjua prema svrsi (namjeni):</a:t>
            </a:r>
            <a:endParaRPr lang="hr-HR" sz="2400" dirty="0">
              <a:solidFill>
                <a:schemeClr val="tx2"/>
              </a:solidFill>
            </a:endParaRPr>
          </a:p>
          <a:p>
            <a:endParaRPr lang="hr-HR" sz="2400" dirty="0">
              <a:solidFill>
                <a:schemeClr val="tx2"/>
              </a:solidFill>
            </a:endParaRPr>
          </a:p>
          <a:p>
            <a:pPr marL="342900" indent="-342900">
              <a:buFontTx/>
              <a:buChar char="-"/>
            </a:pPr>
            <a:r>
              <a:rPr lang="hr-HR" sz="2400" dirty="0">
                <a:solidFill>
                  <a:schemeClr val="tx2"/>
                </a:solidFill>
              </a:rPr>
              <a:t>prema svrsi možemo razlikovati više vrsta intervjua =&gt; npr. novinski, policijski, dijagnostički i terapeutski, zaposlenje i sl. </a:t>
            </a:r>
          </a:p>
          <a:p>
            <a:pPr marL="342900" indent="-342900">
              <a:buFontTx/>
              <a:buChar char="-"/>
            </a:pPr>
            <a:r>
              <a:rPr lang="hr-HR" sz="2400" dirty="0">
                <a:solidFill>
                  <a:schemeClr val="tx2"/>
                </a:solidFill>
              </a:rPr>
              <a:t>Specifična je vrsta i intervju kojemu je cilj prikupljanje podataka u svrhu znanstvenog ili stručnog proučavanja neke pojave =&gt; istraživački intervju.</a:t>
            </a:r>
          </a:p>
          <a:p>
            <a:pPr marL="342900" indent="-342900">
              <a:buFontTx/>
              <a:buChar char="-"/>
            </a:pPr>
            <a:endParaRPr lang="hr-HR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2"/>
                </a:solidFill>
              </a:rPr>
              <a:t>Istraživački intervju mora se provoditi prema određenim pravilima i uz odgovarajuću metodologijsku pripremu.</a:t>
            </a:r>
          </a:p>
          <a:p>
            <a:endParaRPr lang="hr-HR" sz="2400" dirty="0"/>
          </a:p>
          <a:p>
            <a:endParaRPr kumimoji="0" lang="hr-HR" sz="2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44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1000"/>
            <a:ext cx="6858000" cy="685800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Vrste intervjua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7975" y="1381579"/>
            <a:ext cx="8374472" cy="4659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r>
              <a:rPr lang="hr-HR" sz="2400" dirty="0">
                <a:solidFill>
                  <a:schemeClr val="tx2"/>
                </a:solidFill>
              </a:rPr>
              <a:t>Vrste intervjua prema obliku:</a:t>
            </a:r>
          </a:p>
          <a:p>
            <a:endParaRPr lang="hr-HR" sz="2400" b="1" dirty="0">
              <a:solidFill>
                <a:schemeClr val="tx2"/>
              </a:solidFill>
            </a:endParaRPr>
          </a:p>
          <a:p>
            <a:pPr marL="342900" indent="-342900">
              <a:buFontTx/>
              <a:buChar char="-"/>
            </a:pPr>
            <a:r>
              <a:rPr lang="hr-HR" sz="2400" dirty="0">
                <a:solidFill>
                  <a:schemeClr val="tx2"/>
                </a:solidFill>
              </a:rPr>
              <a:t>Nestrukturirani ili slobodni intervju =&gt; ne pridržavamo se čvršće definirane sheme nego tijek intervjua prilagođavamo ispitaniku i tijeku situacije =&gt; ne znači da se razgovor vodi bez ikakva plana jer imamo jasno definiran cilj razgovora ali ga ostvarujemo u slobodnom razgovoru (nemamo unaprijed pripremljena pitanja).</a:t>
            </a:r>
          </a:p>
          <a:p>
            <a:pPr marL="342900" indent="-342900">
              <a:buFontTx/>
              <a:buChar char="-"/>
            </a:pPr>
            <a:endParaRPr lang="hr-HR" sz="2400" dirty="0">
              <a:solidFill>
                <a:schemeClr val="tx2"/>
              </a:solidFill>
            </a:endParaRPr>
          </a:p>
          <a:p>
            <a:pPr marL="342900" indent="-342900">
              <a:buFontTx/>
              <a:buChar char="-"/>
            </a:pPr>
            <a:r>
              <a:rPr lang="hr-HR" sz="2400" dirty="0" err="1">
                <a:solidFill>
                  <a:schemeClr val="tx2"/>
                </a:solidFill>
              </a:rPr>
              <a:t>Polustrukturirani</a:t>
            </a:r>
            <a:r>
              <a:rPr lang="hr-HR" sz="2400" dirty="0">
                <a:solidFill>
                  <a:schemeClr val="tx2"/>
                </a:solidFill>
              </a:rPr>
              <a:t> intervju =&gt; vodimo ga također bez strogo formuliranih pitanja ali imamo određene tematike koje moramo obuhvatiti razgovorom =&gt; sastavljamo natuknice, pitanja, potpitanja ali tijekom razgovora dopuštamo odstupanje od njih i dajemo veliku slobodu ispitaniku da inicira nove teme i sl. </a:t>
            </a:r>
          </a:p>
          <a:p>
            <a:pPr marL="342900" indent="-342900">
              <a:buFontTx/>
              <a:buChar char="-"/>
            </a:pPr>
            <a:endParaRPr lang="hr-HR" sz="2400" dirty="0">
              <a:solidFill>
                <a:schemeClr val="tx2"/>
              </a:solidFill>
            </a:endParaRPr>
          </a:p>
          <a:p>
            <a:pPr marL="342900" indent="-342900">
              <a:buFontTx/>
              <a:buChar char="-"/>
            </a:pPr>
            <a:r>
              <a:rPr lang="hr-HR" sz="2400" dirty="0">
                <a:solidFill>
                  <a:schemeClr val="tx2"/>
                </a:solidFill>
              </a:rPr>
              <a:t>Strukturirani ili standardizirani intervju  =&gt; ima jasno određenu (strukturiranu) shemu od koje ne smijemo odstupati te svim ispitanicima postavljamo ista pitanja =&gt; ova vrsta intervjua je vrlo slična anketnom upitniku ali pitanja nisu strogo formulirana i sva su otvorenog oblika</a:t>
            </a:r>
            <a:r>
              <a:rPr lang="hr-HR" sz="2400" dirty="0"/>
              <a:t>.</a:t>
            </a:r>
            <a:endParaRPr kumimoji="0" lang="hr-HR" sz="220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146" name="Picture 2" descr="http://jsskagencies.com/wp-content/uploads/2014/11/inter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28600"/>
            <a:ext cx="1200962" cy="93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88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1000"/>
            <a:ext cx="6858000" cy="685800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Vrste intervjua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12329" y="1381579"/>
            <a:ext cx="8374472" cy="4659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>
                <a:solidFill>
                  <a:schemeClr val="tx2"/>
                </a:solidFill>
              </a:rPr>
              <a:t>Vrste intervjua prema načinu primjene:</a:t>
            </a:r>
            <a:endParaRPr lang="hr-HR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- Individualni ili personalni intervju  =&gt; odvija se "licem u lice" (zbog toga se</a:t>
            </a:r>
          </a:p>
          <a:p>
            <a:r>
              <a:rPr lang="hr-HR" dirty="0">
                <a:solidFill>
                  <a:schemeClr val="tx2"/>
                </a:solidFill>
              </a:rPr>
              <a:t>još ponekad naziva face-to-face intervju) =&gt; osobito je prikladan za istraživanje osjetljivih tema kao i za provedbu tzv. dubinskih intervjua kojima se ispituje pozadina mišljenja i stavova, motivi …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- Grupni intervju =&gt; istovremeni razgovor o nekoj temi s više sugovornika =&gt; prikladan u istraživanju tema o kojima je realno očekivati raspravu i slobodno izražavanje stavova i mišljenja =&gt; ekonomičniji od individualnog (isti je broj ispitanika moguće intervjuirati u kraće vrijeme) i dolazi do grupne facilitacije (međusobnog poticanja sudionika</a:t>
            </a:r>
          </a:p>
          <a:p>
            <a:r>
              <a:rPr lang="hr-HR" dirty="0">
                <a:solidFill>
                  <a:schemeClr val="tx2"/>
                </a:solidFill>
              </a:rPr>
              <a:t>na raspravu).</a:t>
            </a:r>
          </a:p>
          <a:p>
            <a:endParaRPr kumimoji="0" lang="hr-HR" sz="2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endParaRPr kumimoji="0" lang="hr-HR" sz="2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170" name="Picture 2" descr="http://jsskagencies.com/wp-content/uploads/2014/11/intervi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21" y="5334000"/>
            <a:ext cx="1319283" cy="102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metaconnects.org/sites/default/files/u3/FocusGrou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412" y="4953000"/>
            <a:ext cx="2219325" cy="147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716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933700" y="6342935"/>
            <a:ext cx="2895600" cy="365125"/>
          </a:xfrm>
        </p:spPr>
        <p:txBody>
          <a:bodyPr/>
          <a:lstStyle/>
          <a:p>
            <a:r>
              <a:rPr lang="hr-HR" dirty="0">
                <a:solidFill>
                  <a:schemeClr val="bg1">
                    <a:lumMod val="50000"/>
                  </a:schemeClr>
                </a:solidFill>
              </a:rPr>
              <a:t>Uvod u metode društvenih istraživanja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446</Words>
  <Application>Microsoft Office PowerPoint</Application>
  <PresentationFormat>Prikaz na zaslonu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Intervju</vt:lpstr>
      <vt:lpstr>Intervju</vt:lpstr>
      <vt:lpstr>Vrste intervjua</vt:lpstr>
      <vt:lpstr>Vrste intervjua</vt:lpstr>
      <vt:lpstr>Vrste intervjua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64</cp:revision>
  <dcterms:created xsi:type="dcterms:W3CDTF">2006-08-16T00:00:00Z</dcterms:created>
  <dcterms:modified xsi:type="dcterms:W3CDTF">2020-04-01T07:57:26Z</dcterms:modified>
</cp:coreProperties>
</file>