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9" r:id="rId2"/>
    <p:sldId id="268" r:id="rId3"/>
    <p:sldId id="290" r:id="rId4"/>
    <p:sldId id="291" r:id="rId5"/>
    <p:sldId id="292" r:id="rId6"/>
    <p:sldId id="295" r:id="rId7"/>
    <p:sldId id="296" r:id="rId8"/>
    <p:sldId id="297" r:id="rId9"/>
    <p:sldId id="298"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B60819-0189-46CF-9C35-A3DC7AB7F4F6}" type="datetimeFigureOut">
              <a:rPr lang="hr-HR" smtClean="0"/>
              <a:pPr/>
              <a:t>24.3.2020.</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FEDB40-3BC0-433C-8955-C3F61C235C38}" type="slidenum">
              <a:rPr lang="hr-HR" smtClean="0"/>
              <a:pPr/>
              <a:t>‹#›</a:t>
            </a:fld>
            <a:endParaRPr lang="hr-HR"/>
          </a:p>
        </p:txBody>
      </p:sp>
    </p:spTree>
    <p:extLst>
      <p:ext uri="{BB962C8B-B14F-4D97-AF65-F5344CB8AC3E}">
        <p14:creationId xmlns:p14="http://schemas.microsoft.com/office/powerpoint/2010/main" val="3626032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026CD59-0C03-4774-B2E1-F7D660E75451}" type="datetime1">
              <a:rPr lang="en-US" smtClean="0"/>
              <a:pPr/>
              <a:t>3/24/2020</a:t>
            </a:fld>
            <a:endParaRPr lang="en-US"/>
          </a:p>
        </p:txBody>
      </p:sp>
      <p:sp>
        <p:nvSpPr>
          <p:cNvPr id="5" name="Footer Placeholder 4"/>
          <p:cNvSpPr>
            <a:spLocks noGrp="1"/>
          </p:cNvSpPr>
          <p:nvPr>
            <p:ph type="ftr" sz="quarter" idx="11"/>
          </p:nvPr>
        </p:nvSpPr>
        <p:spPr/>
        <p:txBody>
          <a:bodyPr/>
          <a:lstStyle/>
          <a:p>
            <a:r>
              <a:rPr lang="en-US"/>
              <a:t>Metodologijska radionica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B53A56-3E7E-413A-AE13-A61EBBCFAC1E}" type="datetime1">
              <a:rPr lang="en-US" smtClean="0"/>
              <a:pPr/>
              <a:t>3/24/2020</a:t>
            </a:fld>
            <a:endParaRPr lang="en-US"/>
          </a:p>
        </p:txBody>
      </p:sp>
      <p:sp>
        <p:nvSpPr>
          <p:cNvPr id="5" name="Footer Placeholder 4"/>
          <p:cNvSpPr>
            <a:spLocks noGrp="1"/>
          </p:cNvSpPr>
          <p:nvPr>
            <p:ph type="ftr" sz="quarter" idx="11"/>
          </p:nvPr>
        </p:nvSpPr>
        <p:spPr/>
        <p:txBody>
          <a:bodyPr/>
          <a:lstStyle/>
          <a:p>
            <a:r>
              <a:rPr lang="en-US"/>
              <a:t>Metodologijska radionica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B559BD7-141C-4A02-8F00-C5FB000A8041}" type="datetime1">
              <a:rPr lang="en-US" smtClean="0"/>
              <a:pPr/>
              <a:t>3/24/2020</a:t>
            </a:fld>
            <a:endParaRPr lang="en-US"/>
          </a:p>
        </p:txBody>
      </p:sp>
      <p:sp>
        <p:nvSpPr>
          <p:cNvPr id="5" name="Footer Placeholder 4"/>
          <p:cNvSpPr>
            <a:spLocks noGrp="1"/>
          </p:cNvSpPr>
          <p:nvPr>
            <p:ph type="ftr" sz="quarter" idx="11"/>
          </p:nvPr>
        </p:nvSpPr>
        <p:spPr/>
        <p:txBody>
          <a:bodyPr/>
          <a:lstStyle/>
          <a:p>
            <a:r>
              <a:rPr lang="en-US"/>
              <a:t>Metodologijska radionica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4751B9-01C7-4823-923D-919E17BE5B99}" type="datetime1">
              <a:rPr lang="en-US" smtClean="0"/>
              <a:pPr/>
              <a:t>3/24/2020</a:t>
            </a:fld>
            <a:endParaRPr lang="en-US"/>
          </a:p>
        </p:txBody>
      </p:sp>
      <p:sp>
        <p:nvSpPr>
          <p:cNvPr id="5" name="Footer Placeholder 4"/>
          <p:cNvSpPr>
            <a:spLocks noGrp="1"/>
          </p:cNvSpPr>
          <p:nvPr>
            <p:ph type="ftr" sz="quarter" idx="11"/>
          </p:nvPr>
        </p:nvSpPr>
        <p:spPr/>
        <p:txBody>
          <a:bodyPr/>
          <a:lstStyle/>
          <a:p>
            <a:r>
              <a:rPr lang="en-US"/>
              <a:t>Metodologijska radionica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19C960-3797-47C5-88D8-B56F8E15F23E}" type="datetime1">
              <a:rPr lang="en-US" smtClean="0"/>
              <a:pPr/>
              <a:t>3/24/2020</a:t>
            </a:fld>
            <a:endParaRPr lang="en-US"/>
          </a:p>
        </p:txBody>
      </p:sp>
      <p:sp>
        <p:nvSpPr>
          <p:cNvPr id="5" name="Footer Placeholder 4"/>
          <p:cNvSpPr>
            <a:spLocks noGrp="1"/>
          </p:cNvSpPr>
          <p:nvPr>
            <p:ph type="ftr" sz="quarter" idx="11"/>
          </p:nvPr>
        </p:nvSpPr>
        <p:spPr/>
        <p:txBody>
          <a:bodyPr/>
          <a:lstStyle/>
          <a:p>
            <a:r>
              <a:rPr lang="en-US"/>
              <a:t>Metodologijska radionica</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BE4FB94-C30D-4ECC-B9BE-A8AC3FF78103}" type="datetime1">
              <a:rPr lang="en-US" smtClean="0"/>
              <a:pPr/>
              <a:t>3/24/2020</a:t>
            </a:fld>
            <a:endParaRPr lang="en-US"/>
          </a:p>
        </p:txBody>
      </p:sp>
      <p:sp>
        <p:nvSpPr>
          <p:cNvPr id="6" name="Footer Placeholder 5"/>
          <p:cNvSpPr>
            <a:spLocks noGrp="1"/>
          </p:cNvSpPr>
          <p:nvPr>
            <p:ph type="ftr" sz="quarter" idx="11"/>
          </p:nvPr>
        </p:nvSpPr>
        <p:spPr/>
        <p:txBody>
          <a:bodyPr/>
          <a:lstStyle/>
          <a:p>
            <a:r>
              <a:rPr lang="en-US"/>
              <a:t>Metodologijska radionica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1D9A27-ECBF-40DF-BC51-6C8E693CADF6}" type="datetime1">
              <a:rPr lang="en-US" smtClean="0"/>
              <a:pPr/>
              <a:t>3/24/2020</a:t>
            </a:fld>
            <a:endParaRPr lang="en-US"/>
          </a:p>
        </p:txBody>
      </p:sp>
      <p:sp>
        <p:nvSpPr>
          <p:cNvPr id="8" name="Footer Placeholder 7"/>
          <p:cNvSpPr>
            <a:spLocks noGrp="1"/>
          </p:cNvSpPr>
          <p:nvPr>
            <p:ph type="ftr" sz="quarter" idx="11"/>
          </p:nvPr>
        </p:nvSpPr>
        <p:spPr/>
        <p:txBody>
          <a:bodyPr/>
          <a:lstStyle/>
          <a:p>
            <a:r>
              <a:rPr lang="en-US"/>
              <a:t>Metodologijska radionica</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8F0072-E14D-4989-8234-A9F6E58601CB}" type="datetime1">
              <a:rPr lang="en-US" smtClean="0"/>
              <a:pPr/>
              <a:t>3/24/2020</a:t>
            </a:fld>
            <a:endParaRPr lang="en-US"/>
          </a:p>
        </p:txBody>
      </p:sp>
      <p:sp>
        <p:nvSpPr>
          <p:cNvPr id="4" name="Footer Placeholder 3"/>
          <p:cNvSpPr>
            <a:spLocks noGrp="1"/>
          </p:cNvSpPr>
          <p:nvPr>
            <p:ph type="ftr" sz="quarter" idx="11"/>
          </p:nvPr>
        </p:nvSpPr>
        <p:spPr/>
        <p:txBody>
          <a:bodyPr/>
          <a:lstStyle/>
          <a:p>
            <a:r>
              <a:rPr lang="en-US"/>
              <a:t>Metodologijska radionica</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52534-87D1-4DED-91F6-9526442C0271}" type="datetime1">
              <a:rPr lang="en-US" smtClean="0"/>
              <a:pPr/>
              <a:t>3/24/2020</a:t>
            </a:fld>
            <a:endParaRPr lang="en-US"/>
          </a:p>
        </p:txBody>
      </p:sp>
      <p:sp>
        <p:nvSpPr>
          <p:cNvPr id="3" name="Footer Placeholder 2"/>
          <p:cNvSpPr>
            <a:spLocks noGrp="1"/>
          </p:cNvSpPr>
          <p:nvPr>
            <p:ph type="ftr" sz="quarter" idx="11"/>
          </p:nvPr>
        </p:nvSpPr>
        <p:spPr/>
        <p:txBody>
          <a:bodyPr/>
          <a:lstStyle/>
          <a:p>
            <a:r>
              <a:rPr lang="en-US"/>
              <a:t>Metodologijska radionica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E09B58-5F03-4D30-8E66-1F9B1B670F97}" type="datetime1">
              <a:rPr lang="en-US" smtClean="0"/>
              <a:pPr/>
              <a:t>3/24/2020</a:t>
            </a:fld>
            <a:endParaRPr lang="en-US"/>
          </a:p>
        </p:txBody>
      </p:sp>
      <p:sp>
        <p:nvSpPr>
          <p:cNvPr id="6" name="Footer Placeholder 5"/>
          <p:cNvSpPr>
            <a:spLocks noGrp="1"/>
          </p:cNvSpPr>
          <p:nvPr>
            <p:ph type="ftr" sz="quarter" idx="11"/>
          </p:nvPr>
        </p:nvSpPr>
        <p:spPr/>
        <p:txBody>
          <a:bodyPr/>
          <a:lstStyle/>
          <a:p>
            <a:r>
              <a:rPr lang="en-US"/>
              <a:t>Metodologijska radionica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828E82-E3C8-46C7-BE38-3BEB991A9183}" type="datetime1">
              <a:rPr lang="en-US" smtClean="0"/>
              <a:pPr/>
              <a:t>3/24/2020</a:t>
            </a:fld>
            <a:endParaRPr lang="en-US"/>
          </a:p>
        </p:txBody>
      </p:sp>
      <p:sp>
        <p:nvSpPr>
          <p:cNvPr id="6" name="Footer Placeholder 5"/>
          <p:cNvSpPr>
            <a:spLocks noGrp="1"/>
          </p:cNvSpPr>
          <p:nvPr>
            <p:ph type="ftr" sz="quarter" idx="11"/>
          </p:nvPr>
        </p:nvSpPr>
        <p:spPr/>
        <p:txBody>
          <a:bodyPr/>
          <a:lstStyle/>
          <a:p>
            <a:r>
              <a:rPr lang="en-US"/>
              <a:t>Metodologijska radionica</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2F0CA-A454-47D7-B20C-30B93F0BB98E}" type="datetime1">
              <a:rPr lang="en-US" smtClean="0"/>
              <a:pPr/>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Metodologijska radionica</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image" Target="../media/image4.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7.jpeg"/><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924800" cy="2895600"/>
          </a:xfrm>
          <a:solidFill>
            <a:schemeClr val="tx2"/>
          </a:solidFill>
        </p:spPr>
        <p:txBody>
          <a:bodyPr>
            <a:normAutofit/>
          </a:bodyPr>
          <a:lstStyle/>
          <a:p>
            <a:pPr lvl="0"/>
            <a:r>
              <a:rPr lang="hr-HR" dirty="0">
                <a:solidFill>
                  <a:schemeClr val="bg1"/>
                </a:solidFill>
                <a:latin typeface="Arial" panose="020B0604020202020204" pitchFamily="34" charset="0"/>
                <a:cs typeface="Arial" panose="020B0604020202020204" pitchFamily="34" charset="0"/>
              </a:rPr>
              <a:t>Testiranje razlika među proporcijama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7" name="Footer Placeholder 6"/>
          <p:cNvSpPr>
            <a:spLocks noGrp="1"/>
          </p:cNvSpPr>
          <p:nvPr>
            <p:ph type="ftr" sz="quarter" idx="11"/>
          </p:nvPr>
        </p:nvSpPr>
        <p:spPr/>
        <p:txBody>
          <a:bodyPr/>
          <a:lstStyle/>
          <a:p>
            <a:r>
              <a:rPr lang="hr-HR" dirty="0" err="1"/>
              <a:t>Inferencijalna</a:t>
            </a:r>
            <a:r>
              <a:rPr lang="hr-HR" dirty="0"/>
              <a:t> statistika</a:t>
            </a:r>
            <a:endParaRPr lang="en-US" dirty="0"/>
          </a:p>
        </p:txBody>
      </p:sp>
      <p:pic>
        <p:nvPicPr>
          <p:cNvPr id="15362" name="Picture 2" descr="http://connection.sagepub.com/wp-content/uploads/2013/10/soc.png"/>
          <p:cNvPicPr>
            <a:picLocks noChangeAspect="1" noChangeArrowheads="1"/>
          </p:cNvPicPr>
          <p:nvPr/>
        </p:nvPicPr>
        <p:blipFill>
          <a:blip r:embed="rId2" cstate="print"/>
          <a:srcRect/>
          <a:stretch>
            <a:fillRect/>
          </a:stretch>
        </p:blipFill>
        <p:spPr bwMode="auto">
          <a:xfrm>
            <a:off x="152400" y="4800600"/>
            <a:ext cx="2447925" cy="1838325"/>
          </a:xfrm>
          <a:prstGeom prst="rect">
            <a:avLst/>
          </a:prstGeom>
          <a:noFill/>
        </p:spPr>
      </p:pic>
      <p:sp>
        <p:nvSpPr>
          <p:cNvPr id="8" name="Subtitle 2"/>
          <p:cNvSpPr txBox="1">
            <a:spLocks/>
          </p:cNvSpPr>
          <p:nvPr/>
        </p:nvSpPr>
        <p:spPr>
          <a:xfrm>
            <a:off x="1447800" y="228600"/>
            <a:ext cx="6400800" cy="762000"/>
          </a:xfrm>
          <a:prstGeom prst="rect">
            <a:avLst/>
          </a:prstGeom>
          <a:solidFill>
            <a:schemeClr val="accent3"/>
          </a:solidFill>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hr-HR" sz="3200" dirty="0">
                <a:solidFill>
                  <a:schemeClr val="tx2"/>
                </a:solidFill>
              </a:rPr>
              <a:t>Inferencijalna statistika</a:t>
            </a:r>
            <a:endParaRPr kumimoji="0" lang="hr-HR" sz="3200" b="0" i="0" u="none" strike="noStrike" kern="1200" cap="none" spc="0" normalizeH="0" baseline="0" noProof="0" dirty="0">
              <a:ln>
                <a:noFill/>
              </a:ln>
              <a:solidFill>
                <a:schemeClr val="tx2"/>
              </a:solidFill>
              <a:effectLst/>
              <a:uLnTx/>
              <a:uFillTx/>
              <a:latin typeface="+mn-lt"/>
              <a:ea typeface="+mn-ea"/>
              <a:cs typeface="+mn-cs"/>
            </a:endParaRPr>
          </a:p>
        </p:txBody>
      </p:sp>
      <p:sp>
        <p:nvSpPr>
          <p:cNvPr id="9" name="Subtitle 2"/>
          <p:cNvSpPr txBox="1">
            <a:spLocks/>
          </p:cNvSpPr>
          <p:nvPr/>
        </p:nvSpPr>
        <p:spPr>
          <a:xfrm>
            <a:off x="4876800" y="5486400"/>
            <a:ext cx="3886200" cy="533400"/>
          </a:xfrm>
          <a:prstGeom prst="rect">
            <a:avLst/>
          </a:prstGeom>
          <a:solidFill>
            <a:schemeClr val="accent3"/>
          </a:solidFill>
        </p:spPr>
        <p:txBody>
          <a:bodyPr vert="horz" lIns="91440" tIns="45720" rIns="91440" bIns="45720" rtlCol="0">
            <a:normAutofit fontScale="85000"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hr-HR" sz="3200" noProof="0" dirty="0">
                <a:solidFill>
                  <a:schemeClr val="tx2"/>
                </a:solidFill>
              </a:rPr>
              <a:t>doc. dr.sc. Ivan Balabanić</a:t>
            </a:r>
            <a:endParaRPr kumimoji="0" lang="hr-HR" sz="32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Rectangle 7"/>
          <p:cNvSpPr/>
          <p:nvPr/>
        </p:nvSpPr>
        <p:spPr>
          <a:xfrm>
            <a:off x="0" y="1143000"/>
            <a:ext cx="8077200" cy="701731"/>
          </a:xfrm>
          <a:prstGeom prst="rect">
            <a:avLst/>
          </a:prstGeom>
        </p:spPr>
        <p:txBody>
          <a:bodyPr wrap="square">
            <a:spAutoFit/>
          </a:bodyPr>
          <a:lstStyle/>
          <a:p>
            <a:pPr>
              <a:lnSpc>
                <a:spcPct val="90000"/>
              </a:lnSpc>
            </a:pPr>
            <a:endParaRPr lang="hr-HR" sz="2200" dirty="0"/>
          </a:p>
          <a:p>
            <a:pPr>
              <a:lnSpc>
                <a:spcPct val="90000"/>
              </a:lnSpc>
            </a:pPr>
            <a:endParaRPr lang="hr-HR" sz="2200" dirty="0"/>
          </a:p>
        </p:txBody>
      </p:sp>
      <p:sp>
        <p:nvSpPr>
          <p:cNvPr id="6" name="Title 5"/>
          <p:cNvSpPr>
            <a:spLocks noGrp="1"/>
          </p:cNvSpPr>
          <p:nvPr>
            <p:ph type="ctrTitle"/>
          </p:nvPr>
        </p:nvSpPr>
        <p:spPr>
          <a:xfrm>
            <a:off x="685800" y="1"/>
            <a:ext cx="7772400" cy="1143000"/>
          </a:xfrm>
        </p:spPr>
        <p:txBody>
          <a:bodyPr/>
          <a:lstStyle/>
          <a:p>
            <a:r>
              <a:rPr lang="hr-HR" dirty="0"/>
              <a:t>Hvala na pažnji!</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
        <p:nvSpPr>
          <p:cNvPr id="9" name="Footer Placeholder 8"/>
          <p:cNvSpPr>
            <a:spLocks noGrp="1"/>
          </p:cNvSpPr>
          <p:nvPr>
            <p:ph type="ftr" sz="quarter" idx="11"/>
          </p:nvPr>
        </p:nvSpPr>
        <p:spPr/>
        <p:txBody>
          <a:bodyPr/>
          <a:lstStyle/>
          <a:p>
            <a:r>
              <a:rPr lang="hr-HR" dirty="0" err="1"/>
              <a:t>Inferencijalna</a:t>
            </a:r>
            <a:r>
              <a:rPr lang="hr-HR" dirty="0"/>
              <a:t> statistika</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74891" y="7937"/>
            <a:ext cx="645160" cy="806450"/>
          </a:xfrm>
          <a:prstGeom prst="rect">
            <a:avLst/>
          </a:prstGeom>
        </p:spPr>
      </p:pic>
      <p:pic>
        <p:nvPicPr>
          <p:cNvPr id="11" name="Picture 10" descr="za jezovitog.jpg"/>
          <p:cNvPicPr>
            <a:picLocks noChangeAspect="1"/>
          </p:cNvPicPr>
          <p:nvPr/>
        </p:nvPicPr>
        <p:blipFill>
          <a:blip r:embed="rId3" cstate="print"/>
          <a:stretch>
            <a:fillRect/>
          </a:stretch>
        </p:blipFill>
        <p:spPr>
          <a:xfrm>
            <a:off x="2514600" y="1295400"/>
            <a:ext cx="3810000" cy="47720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605" y="166869"/>
            <a:ext cx="7772400" cy="685799"/>
          </a:xfrm>
        </p:spPr>
        <p:txBody>
          <a:bodyPr>
            <a:normAutofit fontScale="90000"/>
          </a:bodyPr>
          <a:lstStyle/>
          <a:p>
            <a:r>
              <a:rPr lang="hr-HR" dirty="0"/>
              <a:t>Sadržaj</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260078" y="1216406"/>
            <a:ext cx="8426722" cy="2339102"/>
          </a:xfrm>
          <a:prstGeom prst="rect">
            <a:avLst/>
          </a:prstGeom>
          <a:noFill/>
        </p:spPr>
        <p:txBody>
          <a:bodyPr wrap="square" rtlCol="0">
            <a:spAutoFit/>
          </a:bodyPr>
          <a:lstStyle/>
          <a:p>
            <a:pPr marL="342900" indent="-342900">
              <a:buAutoNum type="arabicPeriod"/>
            </a:pPr>
            <a:r>
              <a:rPr lang="hr-HR" sz="2200" dirty="0">
                <a:latin typeface="+mj-lt"/>
                <a:cs typeface="Arial" panose="020B0604020202020204" pitchFamily="34" charset="0"/>
              </a:rPr>
              <a:t>Proporcije i postoci</a:t>
            </a:r>
          </a:p>
          <a:p>
            <a:pPr marL="342900" indent="-342900">
              <a:buAutoNum type="arabicPeriod"/>
            </a:pPr>
            <a:r>
              <a:rPr lang="hr-HR" sz="2200" dirty="0">
                <a:latin typeface="+mj-lt"/>
                <a:cs typeface="Arial" panose="020B0604020202020204" pitchFamily="34" charset="0"/>
              </a:rPr>
              <a:t>Statističko zaključivanje </a:t>
            </a:r>
          </a:p>
          <a:p>
            <a:pPr marL="342900" indent="-342900">
              <a:buAutoNum type="arabicPeriod"/>
            </a:pPr>
            <a:r>
              <a:rPr lang="hr-HR" sz="2200" dirty="0">
                <a:latin typeface="+mj-lt"/>
                <a:cs typeface="Arial" panose="020B0604020202020204" pitchFamily="34" charset="0"/>
              </a:rPr>
              <a:t>Razlika proporcija kod velikih</a:t>
            </a:r>
          </a:p>
          <a:p>
            <a:pPr marL="342900" indent="-342900"/>
            <a:r>
              <a:rPr lang="hr-HR" sz="2200" dirty="0">
                <a:latin typeface="+mj-lt"/>
                <a:cs typeface="Arial" panose="020B0604020202020204" pitchFamily="34" charset="0"/>
              </a:rPr>
              <a:t>nezavisnih uzorka</a:t>
            </a:r>
          </a:p>
          <a:p>
            <a:pPr marL="342900" indent="-342900"/>
            <a:r>
              <a:rPr lang="hr-HR" sz="2200" dirty="0">
                <a:latin typeface="+mj-lt"/>
                <a:cs typeface="Arial" panose="020B0604020202020204" pitchFamily="34" charset="0"/>
              </a:rPr>
              <a:t>4. Zadaci za vježbu</a:t>
            </a:r>
          </a:p>
          <a:p>
            <a:pPr marL="342900" indent="-342900"/>
            <a:endParaRPr lang="hr-HR" dirty="0">
              <a:solidFill>
                <a:schemeClr val="tx2"/>
              </a:solidFill>
              <a:latin typeface="Arial" panose="020B0604020202020204" pitchFamily="34" charset="0"/>
              <a:cs typeface="Arial" panose="020B0604020202020204" pitchFamily="34" charset="0"/>
            </a:endParaRPr>
          </a:p>
          <a:p>
            <a:pPr marL="342900" indent="-342900">
              <a:buAutoNum type="arabicPeriod"/>
            </a:pPr>
            <a:endParaRPr lang="hr-HR" dirty="0">
              <a:solidFill>
                <a:schemeClr val="tx2"/>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pic>
        <p:nvPicPr>
          <p:cNvPr id="11" name="Picture 2" descr="http://www.index.hr/images2/mr-tea-infuser-4.jpg"/>
          <p:cNvPicPr>
            <a:picLocks noChangeAspect="1" noChangeArrowheads="1"/>
          </p:cNvPicPr>
          <p:nvPr/>
        </p:nvPicPr>
        <p:blipFill>
          <a:blip r:embed="rId2" cstate="print"/>
          <a:srcRect/>
          <a:stretch>
            <a:fillRect/>
          </a:stretch>
        </p:blipFill>
        <p:spPr bwMode="auto">
          <a:xfrm>
            <a:off x="4162236" y="1828800"/>
            <a:ext cx="4096657" cy="3124201"/>
          </a:xfrm>
          <a:prstGeom prst="rect">
            <a:avLst/>
          </a:prstGeom>
          <a:noFill/>
        </p:spPr>
      </p:pic>
    </p:spTree>
    <p:extLst>
      <p:ext uri="{BB962C8B-B14F-4D97-AF65-F5344CB8AC3E}">
        <p14:creationId xmlns:p14="http://schemas.microsoft.com/office/powerpoint/2010/main" val="1608417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605" y="166869"/>
            <a:ext cx="7772400" cy="685799"/>
          </a:xfrm>
        </p:spPr>
        <p:txBody>
          <a:bodyPr>
            <a:normAutofit fontScale="90000"/>
          </a:bodyPr>
          <a:lstStyle/>
          <a:p>
            <a:r>
              <a:rPr lang="hr-HR" dirty="0"/>
              <a:t>Proporcije i postoci</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228600" y="914400"/>
            <a:ext cx="8426722" cy="5724644"/>
          </a:xfrm>
          <a:prstGeom prst="rect">
            <a:avLst/>
          </a:prstGeom>
          <a:noFill/>
        </p:spPr>
        <p:txBody>
          <a:bodyPr wrap="square" rtlCol="0">
            <a:spAutoFit/>
          </a:bodyPr>
          <a:lstStyle/>
          <a:p>
            <a:pPr marL="342900" indent="-342900">
              <a:buFont typeface="Arial" charset="0"/>
              <a:buChar char="•"/>
            </a:pPr>
            <a:r>
              <a:rPr lang="hr-HR" sz="2200" dirty="0">
                <a:latin typeface="+mj-lt"/>
                <a:cs typeface="Arial" panose="020B0604020202020204" pitchFamily="34" charset="0"/>
              </a:rPr>
              <a:t>Često obrađujemo podatke koji nisu rezultat kvantitativnog  mjerenja jer  se svojstvo koje registriramo ne može mjeriti  u kvantitativnim jedinicama (intervalna, omjerena pa i ordinalna skala) =&gt; jedino registriramo u kojoj se frekvenciji neka osobina pojavljuje =&gt; u to slučaju radimo s postocima / proporcijama.</a:t>
            </a: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Prilikom rada s frekvencijama često se služimo hi-kvadrat testom! (zasebno predavanje)</a:t>
            </a: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Proporcije i postoci =&gt; npr. 20 od 100 studenata se zarazilo gripom =&gt; proporcija studenata zaraženih gripom je </a:t>
            </a:r>
            <a:r>
              <a:rPr lang="hr-HR" sz="2200" i="1" dirty="0">
                <a:latin typeface="+mj-lt"/>
                <a:cs typeface="Arial" panose="020B0604020202020204" pitchFamily="34" charset="0"/>
              </a:rPr>
              <a:t>p</a:t>
            </a:r>
            <a:r>
              <a:rPr lang="hr-HR" sz="2200" dirty="0">
                <a:latin typeface="+mj-lt"/>
                <a:cs typeface="Arial" panose="020B0604020202020204" pitchFamily="34" charset="0"/>
              </a:rPr>
              <a:t>=20/100=0.2 =&gt; postostak je *100 = 20% </a:t>
            </a:r>
          </a:p>
          <a:p>
            <a:pPr marL="342900" indent="-342900">
              <a:buFont typeface="Arial" charset="0"/>
              <a:buChar char="•"/>
            </a:pPr>
            <a:r>
              <a:rPr lang="hr-HR" sz="2200" i="1" dirty="0">
                <a:latin typeface="+mj-lt"/>
                <a:cs typeface="Arial" panose="020B0604020202020204" pitchFamily="34" charset="0"/>
              </a:rPr>
              <a:t>p =&gt; </a:t>
            </a:r>
            <a:r>
              <a:rPr lang="hr-HR" sz="2200" dirty="0">
                <a:latin typeface="+mj-lt"/>
                <a:cs typeface="Arial" panose="020B0604020202020204" pitchFamily="34" charset="0"/>
              </a:rPr>
              <a:t>označava čestinu pojavljivanja određenog svojstva</a:t>
            </a:r>
          </a:p>
          <a:p>
            <a:pPr marL="342900" indent="-342900">
              <a:buFont typeface="Arial" charset="0"/>
              <a:buChar char="•"/>
            </a:pPr>
            <a:r>
              <a:rPr lang="hr-HR" sz="2200" i="1" dirty="0">
                <a:latin typeface="+mj-lt"/>
                <a:cs typeface="Arial" panose="020B0604020202020204" pitchFamily="34" charset="0"/>
              </a:rPr>
              <a:t>q=&gt; </a:t>
            </a:r>
            <a:r>
              <a:rPr lang="hr-HR" sz="2200" dirty="0">
                <a:latin typeface="+mj-lt"/>
                <a:cs typeface="Arial" panose="020B0604020202020204" pitchFamily="34" charset="0"/>
              </a:rPr>
              <a:t>označava situacije u kojima se svojstvo nije pojavilo (</a:t>
            </a:r>
            <a:r>
              <a:rPr lang="hr-HR" sz="2200" i="1" dirty="0">
                <a:latin typeface="+mj-lt"/>
                <a:cs typeface="Arial" panose="020B0604020202020204" pitchFamily="34" charset="0"/>
              </a:rPr>
              <a:t>q</a:t>
            </a:r>
            <a:r>
              <a:rPr lang="hr-HR" sz="2200" dirty="0">
                <a:latin typeface="+mj-lt"/>
                <a:cs typeface="Arial" panose="020B0604020202020204" pitchFamily="34" charset="0"/>
              </a:rPr>
              <a:t>=1-</a:t>
            </a:r>
            <a:r>
              <a:rPr lang="hr-HR" sz="2200" i="1" dirty="0">
                <a:latin typeface="+mj-lt"/>
                <a:cs typeface="Arial" panose="020B0604020202020204" pitchFamily="34" charset="0"/>
              </a:rPr>
              <a:t>p</a:t>
            </a:r>
            <a:r>
              <a:rPr lang="hr-HR" sz="2200" dirty="0">
                <a:latin typeface="+mj-lt"/>
                <a:cs typeface="Arial" panose="020B0604020202020204" pitchFamily="34" charset="0"/>
              </a:rPr>
              <a:t>)</a:t>
            </a:r>
            <a:endParaRPr lang="hr-HR" sz="2200" i="1" dirty="0">
              <a:latin typeface="+mj-lt"/>
              <a:cs typeface="Arial" panose="020B0604020202020204" pitchFamily="34" charset="0"/>
            </a:endParaRPr>
          </a:p>
          <a:p>
            <a:pPr marL="342900" indent="-342900"/>
            <a:endParaRPr lang="hr-HR" sz="2200" dirty="0">
              <a:latin typeface="+mj-lt"/>
              <a:cs typeface="Arial" panose="020B0604020202020204" pitchFamily="34" charset="0"/>
            </a:endParaRPr>
          </a:p>
          <a:p>
            <a:pPr marL="342900" indent="-342900">
              <a:buAutoNum type="arabicPeriod"/>
            </a:pPr>
            <a:endParaRPr lang="hr-HR" dirty="0">
              <a:solidFill>
                <a:schemeClr val="tx2"/>
              </a:solidFill>
              <a:latin typeface="Arial" panose="020B0604020202020204" pitchFamily="34" charset="0"/>
              <a:cs typeface="Arial" panose="020B0604020202020204" pitchFamily="34" charset="0"/>
            </a:endParaRPr>
          </a:p>
          <a:p>
            <a:pPr marL="342900" indent="-342900">
              <a:buAutoNum type="arabicPeriod"/>
            </a:pPr>
            <a:endParaRPr lang="hr-HR" dirty="0">
              <a:solidFill>
                <a:schemeClr val="tx2"/>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spTree>
    <p:extLst>
      <p:ext uri="{BB962C8B-B14F-4D97-AF65-F5344CB8AC3E}">
        <p14:creationId xmlns:p14="http://schemas.microsoft.com/office/powerpoint/2010/main" val="1608417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605" y="166869"/>
            <a:ext cx="7772400" cy="685799"/>
          </a:xfrm>
        </p:spPr>
        <p:txBody>
          <a:bodyPr>
            <a:normAutofit fontScale="90000"/>
          </a:bodyPr>
          <a:lstStyle/>
          <a:p>
            <a:r>
              <a:rPr lang="hr-HR" dirty="0"/>
              <a:t>Statističko zaključivanje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304800" y="838200"/>
            <a:ext cx="8426722" cy="6401753"/>
          </a:xfrm>
          <a:prstGeom prst="rect">
            <a:avLst/>
          </a:prstGeom>
          <a:noFill/>
        </p:spPr>
        <p:txBody>
          <a:bodyPr wrap="square" rtlCol="0">
            <a:spAutoFit/>
          </a:bodyPr>
          <a:lstStyle/>
          <a:p>
            <a:pPr marL="342900" indent="-342900">
              <a:buFont typeface="Arial" charset="0"/>
              <a:buChar char="•"/>
            </a:pPr>
            <a:r>
              <a:rPr lang="hr-HR" sz="2200" dirty="0">
                <a:latin typeface="+mj-lt"/>
                <a:cs typeface="Arial" panose="020B0604020202020204" pitchFamily="34" charset="0"/>
              </a:rPr>
              <a:t>Pitanje: ako je naših 100 studenata uzorak postavlja se pitanje kolikoj se pogrešci izlažemo ako želimo reći da je i u populaciji 20 % studenata zaraženo gripom.</a:t>
            </a: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Jednako kao i aritmetička sredina uzorka tako i proporcija uzorka ima svoju standardnu pogrešku. Logika je ista =&gt; primjer: ako je standardna pogreška proporcije 0.02 i ako je distribucija normalna onda smo 68 % sigurni da se naša proporcija populacije kreće u +/- </a:t>
            </a:r>
            <a:r>
              <a:rPr lang="hr-HR" sz="2200" dirty="0">
                <a:cs typeface="Arial" panose="020B0604020202020204" pitchFamily="34" charset="0"/>
              </a:rPr>
              <a:t>0.02, 95 % sigurni da se kreće u +/- 0.04 i gotovo 100 % sigurni da ne odstupa više od +/- 0.06</a:t>
            </a:r>
            <a:endParaRPr lang="hr-HR" sz="2200" dirty="0">
              <a:latin typeface="+mj-lt"/>
              <a:cs typeface="Arial" panose="020B0604020202020204" pitchFamily="34" charset="0"/>
            </a:endParaRP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Dok standardna pogreška aritmetičke sredine i nije toliko često u “praktičnom” radu sa standardnom pogreškom proporcije se češće susrećemo =&gt; npr. predizborne ankete i sl.</a:t>
            </a:r>
          </a:p>
          <a:p>
            <a:pPr marL="342900" indent="-342900"/>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SD</a:t>
            </a:r>
            <a:r>
              <a:rPr lang="hr-HR" sz="2200" i="1" dirty="0">
                <a:latin typeface="+mj-lt"/>
                <a:cs typeface="Arial" panose="020B0604020202020204" pitchFamily="34" charset="0"/>
              </a:rPr>
              <a:t>p</a:t>
            </a:r>
            <a:r>
              <a:rPr lang="hr-HR" sz="2200" dirty="0">
                <a:latin typeface="+mj-lt"/>
                <a:cs typeface="Arial" panose="020B0604020202020204" pitchFamily="34" charset="0"/>
              </a:rPr>
              <a:t>=</a:t>
            </a:r>
          </a:p>
          <a:p>
            <a:pPr marL="342900" indent="-342900"/>
            <a:endParaRPr lang="hr-HR" sz="2200" dirty="0">
              <a:latin typeface="+mj-lt"/>
              <a:cs typeface="Arial" panose="020B0604020202020204" pitchFamily="34" charset="0"/>
            </a:endParaRPr>
          </a:p>
          <a:p>
            <a:pPr marL="342900" indent="-342900">
              <a:buAutoNum type="arabicPeriod"/>
            </a:pPr>
            <a:endParaRPr lang="hr-HR" dirty="0">
              <a:solidFill>
                <a:schemeClr val="tx2"/>
              </a:solidFill>
              <a:latin typeface="Arial" panose="020B0604020202020204" pitchFamily="34" charset="0"/>
              <a:cs typeface="Arial" panose="020B0604020202020204" pitchFamily="34" charset="0"/>
            </a:endParaRPr>
          </a:p>
          <a:p>
            <a:pPr marL="342900" indent="-342900">
              <a:buAutoNum type="arabicPeriod"/>
            </a:pPr>
            <a:endParaRPr lang="hr-HR" dirty="0">
              <a:solidFill>
                <a:schemeClr val="tx2"/>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graphicFrame>
        <p:nvGraphicFramePr>
          <p:cNvPr id="2054" name="Object 6"/>
          <p:cNvGraphicFramePr>
            <a:graphicFrameLocks noChangeAspect="1"/>
          </p:cNvGraphicFramePr>
          <p:nvPr/>
        </p:nvGraphicFramePr>
        <p:xfrm>
          <a:off x="1371600" y="5562600"/>
          <a:ext cx="1121044" cy="1066800"/>
        </p:xfrm>
        <a:graphic>
          <a:graphicData uri="http://schemas.openxmlformats.org/presentationml/2006/ole">
            <mc:AlternateContent xmlns:mc="http://schemas.openxmlformats.org/markup-compatibility/2006">
              <mc:Choice xmlns:v="urn:schemas-microsoft-com:vml" Requires="v">
                <p:oleObj spid="_x0000_s2060" name="Equation" r:id="rId3" imgW="393480" imgH="444240" progId="Equation.3">
                  <p:embed/>
                </p:oleObj>
              </mc:Choice>
              <mc:Fallback>
                <p:oleObj name="Equation" r:id="rId3" imgW="393480" imgH="4442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5562600"/>
                        <a:ext cx="112104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08417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1605" y="166869"/>
            <a:ext cx="7772400" cy="685799"/>
          </a:xfrm>
        </p:spPr>
        <p:txBody>
          <a:bodyPr>
            <a:normAutofit fontScale="90000"/>
          </a:bodyPr>
          <a:lstStyle/>
          <a:p>
            <a:r>
              <a:rPr lang="hr-HR" dirty="0"/>
              <a:t>Statističko zaključivanje</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260078" y="1216406"/>
            <a:ext cx="8426722" cy="4647426"/>
          </a:xfrm>
          <a:prstGeom prst="rect">
            <a:avLst/>
          </a:prstGeom>
          <a:noFill/>
        </p:spPr>
        <p:txBody>
          <a:bodyPr wrap="square" rtlCol="0">
            <a:spAutoFit/>
          </a:bodyPr>
          <a:lstStyle/>
          <a:p>
            <a:pPr marL="342900" indent="-342900"/>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SD</a:t>
            </a:r>
            <a:r>
              <a:rPr lang="hr-HR" sz="2200" i="1" dirty="0">
                <a:latin typeface="+mj-lt"/>
                <a:cs typeface="Arial" panose="020B0604020202020204" pitchFamily="34" charset="0"/>
              </a:rPr>
              <a:t>p</a:t>
            </a:r>
            <a:r>
              <a:rPr lang="hr-HR" sz="2200" dirty="0">
                <a:latin typeface="+mj-lt"/>
                <a:cs typeface="Arial" panose="020B0604020202020204" pitchFamily="34" charset="0"/>
              </a:rPr>
              <a:t>=</a:t>
            </a:r>
            <a:endParaRPr lang="hr-HR" dirty="0">
              <a:solidFill>
                <a:schemeClr val="tx2"/>
              </a:solidFill>
              <a:latin typeface="Arial" panose="020B0604020202020204" pitchFamily="34" charset="0"/>
              <a:cs typeface="Arial" panose="020B0604020202020204" pitchFamily="34" charset="0"/>
            </a:endParaRPr>
          </a:p>
          <a:p>
            <a:pPr marL="342900" indent="-342900">
              <a:buAutoNum type="arabicPeriod"/>
            </a:pPr>
            <a:endParaRPr lang="hr-HR" dirty="0">
              <a:solidFill>
                <a:schemeClr val="tx2"/>
              </a:solidFill>
              <a:latin typeface="Arial" panose="020B0604020202020204" pitchFamily="34" charset="0"/>
              <a:cs typeface="Arial" panose="020B0604020202020204" pitchFamily="34" charset="0"/>
            </a:endParaRPr>
          </a:p>
          <a:p>
            <a:pPr marL="342900" indent="-342900">
              <a:buAutoNum type="arabicPeriod"/>
            </a:pPr>
            <a:endParaRPr lang="hr-HR" dirty="0">
              <a:solidFill>
                <a:schemeClr val="tx2"/>
              </a:solidFill>
              <a:latin typeface="Arial" panose="020B0604020202020204" pitchFamily="34" charset="0"/>
              <a:cs typeface="Arial" panose="020B0604020202020204" pitchFamily="34" charset="0"/>
            </a:endParaRPr>
          </a:p>
          <a:p>
            <a:pPr marL="342900" indent="-342900">
              <a:buFont typeface="Arial" charset="0"/>
              <a:buChar char="•"/>
            </a:pPr>
            <a:r>
              <a:rPr lang="hr-HR" dirty="0">
                <a:latin typeface="+mj-lt"/>
                <a:cs typeface="Arial" panose="020B0604020202020204" pitchFamily="34" charset="0"/>
              </a:rPr>
              <a:t>Primjer: Agencija za ispitivanje javnog mnijenja  je na slučajnom uzorku od 1000 ispitanika provela predizbornu anketu. Kanditat Mario Trenjak dobio je 45 % glasova . Izračunajte standardnu pogrešku proporcije izbornog kandiata. U kojem se rasponu kreće vjerojatni rezultata kanditata Trenjaka (5 % rizika).</a:t>
            </a:r>
          </a:p>
          <a:p>
            <a:pPr marL="342900" indent="-342900">
              <a:buFont typeface="Arial" charset="0"/>
              <a:buChar char="•"/>
            </a:pPr>
            <a:endParaRPr lang="hr-HR" dirty="0">
              <a:latin typeface="+mj-lt"/>
              <a:cs typeface="Arial" panose="020B0604020202020204" pitchFamily="34" charset="0"/>
            </a:endParaRPr>
          </a:p>
          <a:p>
            <a:pPr marL="342900" indent="-342900">
              <a:buFont typeface="Arial" charset="0"/>
              <a:buChar char="•"/>
            </a:pPr>
            <a:r>
              <a:rPr lang="hr-HR" dirty="0">
                <a:latin typeface="+mj-lt"/>
                <a:cs typeface="Arial" panose="020B0604020202020204" pitchFamily="34" charset="0"/>
              </a:rPr>
              <a:t>Kada nam proporcije nisu poznate pogrešku računamo  na način da uzimamo maksimalni mogući  varijabilitet 0.5 x 0.5</a:t>
            </a:r>
          </a:p>
          <a:p>
            <a:pPr marL="342900" indent="-342900">
              <a:buFont typeface="Arial" charset="0"/>
              <a:buChar char="•"/>
            </a:pPr>
            <a:endParaRPr lang="hr-HR" dirty="0">
              <a:latin typeface="+mj-lt"/>
              <a:cs typeface="Arial" panose="020B0604020202020204" pitchFamily="34" charset="0"/>
            </a:endParaRPr>
          </a:p>
          <a:p>
            <a:pPr marL="342900" indent="-342900">
              <a:buFont typeface="Arial" charset="0"/>
              <a:buChar char="•"/>
            </a:pPr>
            <a:r>
              <a:rPr lang="hr-HR" dirty="0">
                <a:latin typeface="+mj-lt"/>
                <a:cs typeface="Arial" panose="020B0604020202020204" pitchFamily="34" charset="0"/>
              </a:rPr>
              <a:t>Prilikom  interpretacije rezultata pogreška je to manja što je rezultat “udaljeniji” od 50 %.</a:t>
            </a:r>
          </a:p>
          <a:p>
            <a:pPr marL="342900" indent="-342900">
              <a:buFont typeface="Arial" charset="0"/>
              <a:buChar char="•"/>
            </a:pPr>
            <a:endParaRPr lang="hr-HR" dirty="0">
              <a:latin typeface="+mj-lt"/>
              <a:cs typeface="Arial" panose="020B0604020202020204" pitchFamily="34" charset="0"/>
            </a:endParaRPr>
          </a:p>
          <a:p>
            <a:pPr marL="342900" indent="-342900">
              <a:buFont typeface="Arial" charset="0"/>
              <a:buChar char="•"/>
            </a:pPr>
            <a:endParaRPr lang="hr-HR" dirty="0">
              <a:latin typeface="+mj-lt"/>
              <a:cs typeface="Arial" panose="020B060402020202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graphicFrame>
        <p:nvGraphicFramePr>
          <p:cNvPr id="2054" name="Object 6"/>
          <p:cNvGraphicFramePr>
            <a:graphicFrameLocks noChangeAspect="1"/>
          </p:cNvGraphicFramePr>
          <p:nvPr/>
        </p:nvGraphicFramePr>
        <p:xfrm>
          <a:off x="1371600" y="1295400"/>
          <a:ext cx="1121044" cy="1066800"/>
        </p:xfrm>
        <a:graphic>
          <a:graphicData uri="http://schemas.openxmlformats.org/presentationml/2006/ole">
            <mc:AlternateContent xmlns:mc="http://schemas.openxmlformats.org/markup-compatibility/2006">
              <mc:Choice xmlns:v="urn:schemas-microsoft-com:vml" Requires="v">
                <p:oleObj spid="_x0000_s3080" name="Equation" r:id="rId3" imgW="393480" imgH="444240" progId="Equation.3">
                  <p:embed/>
                </p:oleObj>
              </mc:Choice>
              <mc:Fallback>
                <p:oleObj name="Equation" r:id="rId3" imgW="393480" imgH="4442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295400"/>
                        <a:ext cx="112104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08417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85799"/>
          </a:xfrm>
        </p:spPr>
        <p:txBody>
          <a:bodyPr>
            <a:normAutofit fontScale="90000"/>
          </a:bodyPr>
          <a:lstStyle/>
          <a:p>
            <a:r>
              <a:rPr lang="hr-HR" dirty="0"/>
              <a:t>Razlike proporcija kod velikih nezavisnih uzoraka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228600" y="1219200"/>
            <a:ext cx="8426722" cy="4493538"/>
          </a:xfrm>
          <a:prstGeom prst="rect">
            <a:avLst/>
          </a:prstGeom>
          <a:noFill/>
        </p:spPr>
        <p:txBody>
          <a:bodyPr wrap="square" rtlCol="0">
            <a:spAutoFit/>
          </a:bodyPr>
          <a:lstStyle/>
          <a:p>
            <a:pPr marL="342900" indent="-342900"/>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Ako su uzorci dovoljno veliki (npr. 100 i više) i ako proporcije nisu ekstremne (npr. veće od 0.90) za računanje standardne pogreške između proporcija uzimamo formulu sličnu formuli za računanje  standardne pogreške razlike između aritmetičkih sredina.</a:t>
            </a: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SD</a:t>
            </a:r>
            <a:r>
              <a:rPr lang="hr-HR" sz="2200" i="1" dirty="0">
                <a:latin typeface="+mj-lt"/>
                <a:cs typeface="Arial" panose="020B0604020202020204" pitchFamily="34" charset="0"/>
              </a:rPr>
              <a:t>p1-p2</a:t>
            </a:r>
            <a:r>
              <a:rPr lang="hr-HR" sz="2200" dirty="0">
                <a:latin typeface="+mj-lt"/>
                <a:cs typeface="Arial" panose="020B0604020202020204" pitchFamily="34" charset="0"/>
              </a:rPr>
              <a:t>=</a:t>
            </a: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t=</a:t>
            </a:r>
          </a:p>
          <a:p>
            <a:pPr marL="342900" indent="-342900">
              <a:buFont typeface="Arial" charset="0"/>
              <a:buChar char="•"/>
            </a:pPr>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Kao i u slučaju aritmetičkih sredina  formule za male i zavisne uzorke su drugačije od prikazne formule za velike nezavisne  uzorke.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sp>
        <p:nvSpPr>
          <p:cNvPr id="204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pic>
        <p:nvPicPr>
          <p:cNvPr id="2048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52600" y="3124200"/>
            <a:ext cx="1828800" cy="831273"/>
          </a:xfrm>
          <a:prstGeom prst="rect">
            <a:avLst/>
          </a:prstGeom>
          <a:noFill/>
        </p:spPr>
      </p:pic>
      <p:graphicFrame>
        <p:nvGraphicFramePr>
          <p:cNvPr id="12" name="Object 11"/>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0492" name="Equation" r:id="rId4" imgW="114120" imgH="215640" progId="Equation.3">
                  <p:embed/>
                </p:oleObj>
              </mc:Choice>
              <mc:Fallback>
                <p:oleObj name="Equation" r:id="rId4" imgW="114120" imgH="215640" progId="Equation.3">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pic>
        <p:nvPicPr>
          <p:cNvPr id="20487"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990600" y="4191000"/>
            <a:ext cx="990600" cy="568138"/>
          </a:xfrm>
          <a:prstGeom prst="rect">
            <a:avLst/>
          </a:prstGeom>
          <a:noFill/>
        </p:spPr>
      </p:pic>
    </p:spTree>
    <p:extLst>
      <p:ext uri="{BB962C8B-B14F-4D97-AF65-F5344CB8AC3E}">
        <p14:creationId xmlns:p14="http://schemas.microsoft.com/office/powerpoint/2010/main" val="1608417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85799"/>
          </a:xfrm>
        </p:spPr>
        <p:txBody>
          <a:bodyPr>
            <a:normAutofit fontScale="90000"/>
          </a:bodyPr>
          <a:lstStyle/>
          <a:p>
            <a:r>
              <a:rPr lang="hr-HR" dirty="0"/>
              <a:t>Razlike proporcija kod velikih nezavisnih uzoraka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228600" y="1219200"/>
            <a:ext cx="8426722" cy="1446550"/>
          </a:xfrm>
          <a:prstGeom prst="rect">
            <a:avLst/>
          </a:prstGeom>
          <a:noFill/>
        </p:spPr>
        <p:txBody>
          <a:bodyPr wrap="square" rtlCol="0">
            <a:spAutoFit/>
          </a:bodyPr>
          <a:lstStyle/>
          <a:p>
            <a:pPr marL="342900" indent="-342900"/>
            <a:endParaRPr lang="hr-HR" sz="2200" dirty="0">
              <a:latin typeface="+mj-lt"/>
              <a:cs typeface="Arial" panose="020B0604020202020204" pitchFamily="34" charset="0"/>
            </a:endParaRPr>
          </a:p>
          <a:p>
            <a:pPr marL="342900" indent="-342900">
              <a:buFont typeface="Arial" charset="0"/>
              <a:buChar char="•"/>
            </a:pPr>
            <a:r>
              <a:rPr lang="hr-HR" sz="2200" dirty="0">
                <a:cs typeface="Arial" panose="020B0604020202020204" pitchFamily="34" charset="0"/>
              </a:rPr>
              <a:t>Ako su uzorci veliki, a </a:t>
            </a:r>
            <a:r>
              <a:rPr lang="hr-HR" sz="2200" i="1" dirty="0">
                <a:cs typeface="Arial" panose="020B0604020202020204" pitchFamily="34" charset="0"/>
              </a:rPr>
              <a:t>p</a:t>
            </a:r>
            <a:r>
              <a:rPr lang="hr-HR" sz="2200" dirty="0">
                <a:cs typeface="Arial" panose="020B0604020202020204" pitchFamily="34" charset="0"/>
              </a:rPr>
              <a:t> ili </a:t>
            </a:r>
            <a:r>
              <a:rPr lang="hr-HR" sz="2200" i="1" dirty="0">
                <a:cs typeface="Arial" panose="020B0604020202020204" pitchFamily="34" charset="0"/>
              </a:rPr>
              <a:t>q</a:t>
            </a:r>
            <a:r>
              <a:rPr lang="hr-HR" sz="2200" dirty="0">
                <a:cs typeface="Arial" panose="020B0604020202020204" pitchFamily="34" charset="0"/>
              </a:rPr>
              <a:t> nije ekstremno mali ili veliki, može se pretpostaviti normalna raspodjela, pa je razlika značajna na razini od 5 % ako je t vrijednost veća od 1.96</a:t>
            </a:r>
            <a:endParaRPr lang="hr-HR" i="1" dirty="0">
              <a:cs typeface="Arial" panose="020B060402020202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sp>
        <p:nvSpPr>
          <p:cNvPr id="204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2" name="Object 11"/>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2536" name="Equation" r:id="rId3" imgW="114120" imgH="215640" progId="Equation.3">
                  <p:embed/>
                </p:oleObj>
              </mc:Choice>
              <mc:Fallback>
                <p:oleObj name="Equation" r:id="rId3" imgW="114120" imgH="215640"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pic>
        <p:nvPicPr>
          <p:cNvPr id="22532" name="Picture 4" descr="https://faculty.elgin.edu/dkernler/statistics/ch09/images/sample-proportions.jpg"/>
          <p:cNvPicPr>
            <a:picLocks noChangeAspect="1" noChangeArrowheads="1"/>
          </p:cNvPicPr>
          <p:nvPr/>
        </p:nvPicPr>
        <p:blipFill>
          <a:blip r:embed="rId5" cstate="print"/>
          <a:srcRect/>
          <a:stretch>
            <a:fillRect/>
          </a:stretch>
        </p:blipFill>
        <p:spPr bwMode="auto">
          <a:xfrm>
            <a:off x="1691640" y="2895600"/>
            <a:ext cx="5547360" cy="2971800"/>
          </a:xfrm>
          <a:prstGeom prst="rect">
            <a:avLst/>
          </a:prstGeom>
          <a:noFill/>
        </p:spPr>
      </p:pic>
    </p:spTree>
    <p:extLst>
      <p:ext uri="{BB962C8B-B14F-4D97-AF65-F5344CB8AC3E}">
        <p14:creationId xmlns:p14="http://schemas.microsoft.com/office/powerpoint/2010/main" val="1608417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85799"/>
          </a:xfrm>
        </p:spPr>
        <p:txBody>
          <a:bodyPr>
            <a:normAutofit fontScale="90000"/>
          </a:bodyPr>
          <a:lstStyle/>
          <a:p>
            <a:r>
              <a:rPr lang="hr-HR" dirty="0"/>
              <a:t>Razlike proporcija kod velikih nezavisnih uzoraka</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228600" y="1219200"/>
            <a:ext cx="8426722" cy="5170646"/>
          </a:xfrm>
          <a:prstGeom prst="rect">
            <a:avLst/>
          </a:prstGeom>
          <a:noFill/>
        </p:spPr>
        <p:txBody>
          <a:bodyPr wrap="square" rtlCol="0">
            <a:spAutoFit/>
          </a:bodyPr>
          <a:lstStyle/>
          <a:p>
            <a:pPr marL="342900" indent="-342900"/>
            <a:endParaRPr lang="hr-HR" sz="2200" dirty="0">
              <a:latin typeface="+mj-lt"/>
              <a:cs typeface="Arial" panose="020B0604020202020204" pitchFamily="34" charset="0"/>
            </a:endParaRPr>
          </a:p>
          <a:p>
            <a:pPr marL="342900" indent="-342900">
              <a:buFont typeface="Arial" charset="0"/>
              <a:buChar char="•"/>
            </a:pPr>
            <a:r>
              <a:rPr lang="hr-HR" sz="2200" dirty="0">
                <a:latin typeface="+mj-lt"/>
                <a:cs typeface="Arial" panose="020B0604020202020204" pitchFamily="34" charset="0"/>
              </a:rPr>
              <a:t>Primjer iz Petza: u grupi od 230 muškaraca, 90 su oboljeli od neke bolesti, a u grupi od 260 žena, 170 ih je oboljelo od iste bolesti. Postoji li značajna razlika  između muškaraca i žena u frekvenciji (proporciji) obolijevanja od te bolesti?</a:t>
            </a:r>
          </a:p>
          <a:p>
            <a:pPr marL="342900" indent="-342900">
              <a:buFont typeface="Arial" charset="0"/>
              <a:buChar char="•"/>
            </a:pPr>
            <a:endParaRPr lang="hr-HR" sz="2200" dirty="0">
              <a:latin typeface="+mj-lt"/>
              <a:cs typeface="Arial" panose="020B0604020202020204" pitchFamily="34" charset="0"/>
            </a:endParaRPr>
          </a:p>
          <a:p>
            <a:pPr marL="342900" indent="-342900"/>
            <a:r>
              <a:rPr lang="hr-HR" sz="2200" dirty="0">
                <a:latin typeface="+mj-lt"/>
                <a:cs typeface="Arial" panose="020B0604020202020204" pitchFamily="34" charset="0"/>
              </a:rPr>
              <a:t>Muškarci:  N1=230, </a:t>
            </a:r>
            <a:r>
              <a:rPr lang="hr-HR" sz="2200" i="1" dirty="0">
                <a:latin typeface="+mj-lt"/>
                <a:cs typeface="Arial" panose="020B0604020202020204" pitchFamily="34" charset="0"/>
              </a:rPr>
              <a:t>p1=</a:t>
            </a:r>
            <a:r>
              <a:rPr lang="hr-HR" sz="2200" dirty="0">
                <a:latin typeface="+mj-lt"/>
                <a:cs typeface="Arial" panose="020B0604020202020204" pitchFamily="34" charset="0"/>
              </a:rPr>
              <a:t>90/230=0.391           </a:t>
            </a:r>
            <a:r>
              <a:rPr lang="hr-HR" sz="2200" dirty="0">
                <a:cs typeface="Arial" panose="020B0604020202020204" pitchFamily="34" charset="0"/>
              </a:rPr>
              <a:t>SD</a:t>
            </a:r>
            <a:r>
              <a:rPr lang="hr-HR" sz="2200" i="1" dirty="0">
                <a:cs typeface="Arial" panose="020B0604020202020204" pitchFamily="34" charset="0"/>
              </a:rPr>
              <a:t>p1-p2=</a:t>
            </a:r>
            <a:endParaRPr lang="hr-HR" sz="2200" dirty="0">
              <a:latin typeface="+mj-lt"/>
              <a:cs typeface="Arial" panose="020B0604020202020204" pitchFamily="34" charset="0"/>
            </a:endParaRPr>
          </a:p>
          <a:p>
            <a:pPr marL="342900" indent="-342900"/>
            <a:r>
              <a:rPr lang="hr-HR" sz="2200" dirty="0">
                <a:latin typeface="+mj-lt"/>
                <a:cs typeface="Arial" panose="020B0604020202020204" pitchFamily="34" charset="0"/>
              </a:rPr>
              <a:t>Žene:  N2=260, </a:t>
            </a:r>
            <a:r>
              <a:rPr lang="hr-HR" sz="2200" i="1" dirty="0">
                <a:latin typeface="+mj-lt"/>
                <a:cs typeface="Arial" panose="020B0604020202020204" pitchFamily="34" charset="0"/>
              </a:rPr>
              <a:t>p2=</a:t>
            </a:r>
            <a:r>
              <a:rPr lang="hr-HR" sz="2200" dirty="0">
                <a:latin typeface="+mj-lt"/>
                <a:cs typeface="Arial" panose="020B0604020202020204" pitchFamily="34" charset="0"/>
              </a:rPr>
              <a:t>170/260=0.654           </a:t>
            </a:r>
          </a:p>
          <a:p>
            <a:pPr marL="342900" indent="-342900"/>
            <a:r>
              <a:rPr lang="hr-HR" sz="2200" dirty="0">
                <a:latin typeface="+mj-lt"/>
                <a:cs typeface="Arial" panose="020B0604020202020204" pitchFamily="34" charset="0"/>
              </a:rPr>
              <a:t>______________</a:t>
            </a:r>
          </a:p>
          <a:p>
            <a:pPr marL="342900" indent="-342900"/>
            <a:r>
              <a:rPr lang="hr-HR" sz="2200" i="1" dirty="0">
                <a:latin typeface="+mj-lt"/>
                <a:cs typeface="Arial" panose="020B0604020202020204" pitchFamily="34" charset="0"/>
              </a:rPr>
              <a:t>q1=</a:t>
            </a:r>
            <a:r>
              <a:rPr lang="hr-HR" sz="2200" dirty="0">
                <a:latin typeface="+mj-lt"/>
                <a:cs typeface="Arial" panose="020B0604020202020204" pitchFamily="34" charset="0"/>
              </a:rPr>
              <a:t>1 – </a:t>
            </a:r>
            <a:r>
              <a:rPr lang="hr-HR" sz="2200" i="1" dirty="0">
                <a:latin typeface="+mj-lt"/>
                <a:cs typeface="Arial" panose="020B0604020202020204" pitchFamily="34" charset="0"/>
              </a:rPr>
              <a:t>p1</a:t>
            </a:r>
            <a:r>
              <a:rPr lang="hr-HR" sz="2200" dirty="0">
                <a:latin typeface="+mj-lt"/>
                <a:cs typeface="Arial" panose="020B0604020202020204" pitchFamily="34" charset="0"/>
              </a:rPr>
              <a:t>= 0.609                                                t=</a:t>
            </a:r>
          </a:p>
          <a:p>
            <a:pPr marL="342900" indent="-342900"/>
            <a:r>
              <a:rPr lang="hr-HR" sz="2200" i="1" dirty="0">
                <a:cs typeface="Arial" panose="020B0604020202020204" pitchFamily="34" charset="0"/>
              </a:rPr>
              <a:t>q2=</a:t>
            </a:r>
            <a:r>
              <a:rPr lang="hr-HR" sz="2200" dirty="0">
                <a:cs typeface="Arial" panose="020B0604020202020204" pitchFamily="34" charset="0"/>
              </a:rPr>
              <a:t>1 – </a:t>
            </a:r>
            <a:r>
              <a:rPr lang="hr-HR" sz="2200" i="1" dirty="0">
                <a:cs typeface="Arial" panose="020B0604020202020204" pitchFamily="34" charset="0"/>
              </a:rPr>
              <a:t>p2</a:t>
            </a:r>
            <a:r>
              <a:rPr lang="hr-HR" sz="2200" dirty="0">
                <a:cs typeface="Arial" panose="020B0604020202020204" pitchFamily="34" charset="0"/>
              </a:rPr>
              <a:t>= 0.346</a:t>
            </a:r>
          </a:p>
          <a:p>
            <a:pPr marL="342900" indent="-342900"/>
            <a:endParaRPr lang="hr-HR" sz="2200" dirty="0">
              <a:cs typeface="Arial" panose="020B0604020202020204" pitchFamily="34" charset="0"/>
            </a:endParaRPr>
          </a:p>
          <a:p>
            <a:pPr marL="342900" indent="-342900"/>
            <a:r>
              <a:rPr lang="hr-HR" sz="2200" dirty="0">
                <a:cs typeface="Arial" panose="020B0604020202020204" pitchFamily="34" charset="0"/>
              </a:rPr>
              <a:t>t=6.03</a:t>
            </a:r>
          </a:p>
          <a:p>
            <a:pPr marL="342900" indent="-342900"/>
            <a:endParaRPr lang="hr-HR" sz="2200" dirty="0">
              <a:latin typeface="+mj-lt"/>
              <a:cs typeface="Arial" panose="020B0604020202020204" pitchFamily="34" charset="0"/>
            </a:endParaRPr>
          </a:p>
          <a:p>
            <a:pPr marL="342900" indent="-342900"/>
            <a:endParaRPr lang="hr-HR" sz="2200" i="1" dirty="0">
              <a:latin typeface="+mj-lt"/>
              <a:cs typeface="Arial" panose="020B060402020202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sp>
        <p:nvSpPr>
          <p:cNvPr id="204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2" name="Object 11"/>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4584" name="Equation" r:id="rId3" imgW="114120" imgH="215640" progId="Equation.3">
                  <p:embed/>
                </p:oleObj>
              </mc:Choice>
              <mc:Fallback>
                <p:oleObj name="Equation" r:id="rId3" imgW="114120" imgH="215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pic>
        <p:nvPicPr>
          <p:cNvPr id="13" name="Picture 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6324600" y="3048000"/>
            <a:ext cx="1828800" cy="831273"/>
          </a:xfrm>
          <a:prstGeom prst="rect">
            <a:avLst/>
          </a:prstGeom>
          <a:noFill/>
        </p:spPr>
      </p:pic>
      <p:pic>
        <p:nvPicPr>
          <p:cNvPr id="14"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5638800" y="4191000"/>
            <a:ext cx="990600" cy="568138"/>
          </a:xfrm>
          <a:prstGeom prst="rect">
            <a:avLst/>
          </a:prstGeom>
          <a:noFill/>
        </p:spPr>
      </p:pic>
    </p:spTree>
    <p:extLst>
      <p:ext uri="{BB962C8B-B14F-4D97-AF65-F5344CB8AC3E}">
        <p14:creationId xmlns:p14="http://schemas.microsoft.com/office/powerpoint/2010/main" val="160841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685799"/>
          </a:xfrm>
        </p:spPr>
        <p:txBody>
          <a:bodyPr>
            <a:normAutofit fontScale="90000"/>
          </a:bodyPr>
          <a:lstStyle/>
          <a:p>
            <a:r>
              <a:rPr lang="hr-HR" dirty="0"/>
              <a:t>Zadaci za vježbu</a:t>
            </a:r>
          </a:p>
        </p:txBody>
      </p:sp>
      <p:sp>
        <p:nvSpPr>
          <p:cNvPr id="1026" name="AutoShape 2" descr="data:image/jpeg;base64,/9j/4AAQSkZJRgABAQAAAQABAAD/2wCEAAkGBxQTEhQUEBAUFhQVFxwaFRgYFRcXHxocFhwXGhwYFRUZHyggGhsmHBcYITEhJSksLi4wFx8zODMsNygtLisBCgoKDg0OGxAQGzckICQsLC8tLC83LCwsLyw3LCwsLDAsLCwtLCwsLS0sLCwsLCwsLCwsLCwsLCwsLCwsLCwsLP/AABEIAPkAygMBIgACEQEDEQH/xAAcAAEAAgMBAQEAAAAAAAAAAAAABQYDBAcCCAH/xABMEAABAwIBBQwHBgMGBAcAAAABAAIDBBEFEiExQVEGExQyYXFykZKhsdEHIkJSU1SBFiNigrLTNcHCFSUzc5OiQ2Th8CREY4PS4vH/xAAZAQADAQEBAAAAAAAAAAAAAAAAAgMBBAX/xAAxEQACAQEHAgUCBgMBAAAAAAAAAQIRAxIUITFBUZHBBGFxgaEiQhMygrHh8DNi8VL/2gAMAwEAAhEDEQA/AIepkOW/1jxjr5SsW+H3j1r1U8d/Sd4lY17SPIZ63w+8etN8PvHrXlFph63w+8etN8PvHrXlEAet8PvHrTfD7x615RAHrfD7x603w+8eteUQB63w+8etN8PvHrXlEAet8PvHrTfD7x61a8AwyN+GV0rh67XDJOzew1wtz5RB5FUksZJtrgaUWknyet8PvHrTfD7x615RMKet8PvHrTfD7x615RAHrfD7x603w+8eteUQB63w+8etN8PvHrXlEAet8PvHrTfD7x615RAHrfD7x61YqR5yGZzxRr5Aq2rFScRnRHgEkx4EDU8d/Sd4lY1kqeO/pO8SsadaCvUIiIMCIiACIiACIiAC/WtuQALk5h9V+KxbgcN3+tiBHqx/eO/Ja3+4t70s5XYtjRjeaRO4HTmPC8SjOlkj2nnayMHvCpFdSGJwa7Wxjxyh7Q4eNvor9RG9Bi5/5ib+lRe7LDr0VBUtH/BZG8/lym+Dh9QueznSbru+xacaxXku5TURF1HOEREAEREAEREAEREAFYqTiM6I8Aq6rFScRnRHgEkx4EDU8d/Sd4lY1kqeO/pO8SsadaCvUIiIMM9BSOlkbGy2U82bc2BOoX0AnQL6yvyspHxPLJWOY8anC3VtHKFia4ggg2IzgjURoIXaMGkhxOjY6eNrzxXjW140lpGdt8xFtRUbW0dnR0yK2dmp5bnFkV53Uej10LXS0ry+NouWO44GvJIzOHUc2tUZPC0jNViJODi6MIiJxQuo+iShAhlm9p7wzmDBfvLu4Lly6n6Ipf8Aw8zdkt+0xo/pXP4r/GX8P/kRHYU6+HYqds0p7mKdFEJsFa11hama4HYYwHA9bfFV/AjfC8SO2R/6WKbjnycCv/yxb2rs/mueeuX/AKX7F4ae3c5KERF6BwhERABeo4y4hrWlzjoABJPMBpVk3Ibj31l3udvcINsq1y46wwaM209+ddMpMKpcPhfI2MNDGkvefWcbaso7dgsM657XxEYOizZezsHJVeSOM4nhclOWtmAa9zcrIvcgHRlAaCbHNpzalpraxSvdPNJNJxnuvbYNTRyAWH0WqrxrTMjKlcgiItMCsVJxGdEeAVdVipOIzojwCSY8CBqeO/pO8SsayVPHf0neJWNOtBXqEREGBWbcLulFHK7fL7zIAH2z5JGh9tekg2/lZVlEsoqSoxoycXVH0VT1DZGtcxwc1wu1wNwQdYK5b6RNye8uNTA37px+8aPYcdY/Ce48+aG3KbqpaN1hd8JPrR3/ANzDqd3HvXYMOr4auHKjIfG4EOB1X0te3Uc+hcDjOwlXY7b0baNNzhlBhkkwdvLctzBcsB9a3vNb7QHJc5xmWmRYkEWI0jZzq2bpMHlwypZNTk72XXids2xv25r845irjUYfTYrS79GxomLSA7Q5rwOI8jjC+3UbhdLt6UlsznVjWq3RzPBMJdUve1nsRPkP5BmH1cWj6q4+iCb1qpu1sbh9MsHxCweimoDKiaGRtnvbmvpvGTlM/wB1/wApTcDHvGI1MJzBscrew9tu6/WltpOSlHyQ1lGjjL1G5o3wnEDte79Ea28RntgEQvxshvVIXeDVo7lD/c9fzu/RGsGOT/3PQt2yOPY30f1BLSs/1dja0j+nuVqTDXCnZP7D5HRjnaGkdd3dlaav2PhsGDU0LgMuUteOS5MjndTg38y2dwG5uEQGrq2NOlzMvitY32yDmzkE3OoBU/GpFyfJP8Gsrq4KIcMlEW/OYWx3Aa52bLJ1MGl2a5uM2bSt/cnudfWTZIuI255X7B7o/EdXWt7FayXFaxrIQcgZowdDGDTI/ZfT1BdTwjDIqOAMaQGMF3vdYXOt7z/3ZLa27jGm7+B7OxUpeSN2kpWxMayNoaxos0DUAubekvdMyW1NA/Ka115XDQS3QwHXY5zygbCsG7Pd0ZsqGkcWxaHSaC/kbra3vPJroySw8O635DW1sqXYhERdpyBERABWKk4jOiPAKuqxUnEZ0R4BJMeBA1PHf0neJWNZKnjv6TvErGnWgr1CIiDAiIgDPQtYZGiUlrCbOcNLQc2VbXbTbkVgfDV4TOHjOx2hwuY5RsOw2+o1XCrC6VuP3UU8tO2kri24GSDIPVe32buOhw0Z9gz3UbZtKtKrdFbJJulaPZlgw3FKbFKd0ZGcj7yM8Zp1OadYvocP+ipGHzy4RWlktzBJpIGZzdUjR7zb5xz7QVtY9uOmpHipw5zi1uewN3MHJ8RltWnn0qQo8VgxaDg9RaOpAuw6i4e1H/NmzrHNFJJtZxevkdDbbzyktPMjt2UPBK2CugzxykPJGgkcYA/jYb9pZ6siPGBIw+pUQueDtDon5+uO608LLnMlwqs9V4N6Zx0NeM4aD7rtR2OI1gKOFad7pHvzPpnyU8l9IBF2X5hvjfyp0np5U9thG9/f33JLcp/B6/nP6I1FVoMtNhsLdLjKO3NkjwKltyv8Hr+k79Eag8ErA2SCR1iKWKR9vxZcpYPq+SPrTrWT4fYV6JeXcm90cRrsTZSx/wCHCBHceyG55Hc/s84C2d3uMGRzMPoxcAta4N1kcWMcjbXPNyFR2F1poqR05N6usvvWstZfPIR+J2cbfV2FTOA0cWGQ8Krc9RIDkM0uF9IH4j7TtWjnm8qb0yS5fI6zrtXXyXBPYDhcOGUxfM9ocQDLJtOpjBpIGgAZyedUbHt0FRiUogp2O3u/qxjS63tSnQB3BZoqWrxiXLeciBpzHPkt2hg9t+0+GYK2VFTR4VA5kZbvuTcNvd73WzF5Ght+YDUl/LKrzm/gZ/Usso/ucxx7DBTSCHLy5Ggb6RxQ458hus2Frnl1WUavc0pe5znm7nEucdpJuT1rwu6KaWZxulcgiItMCIiACsVJxGdEeAVdVipOIzojwCSY8CBqeO/pO8SsayVPHf0neJWNOtBWEWWmpXyOyY2Oe7Y1pceoK1YX6PqiSxmcyFv4iHO7INuspZTjHVmxhKWiKgi67hu4WhiH3h312svfYfRrSB13Sp3GYYb6Gc05/qcVDFQroWw0jleH07JHhskzYm+85rndzQe+yukG4WmmYODYix8mvikHkyAcpvetup3DUHs1+T0pInfyCiqncRAOJitMekWDvDz4LHaqWkqexqsmtY1PcEWJ4ZoaXwjSBeRluQD1o+fN9V4qpqOvOXG4UlXe+c2je7TfLHFdf2sx515ipqqD/AxenIGgcKuPox4LVo4nXOfc1UNJKdckckbH8+VG6zvq0oSq678rL4YN0VNvM3cRndPaCuG9VsX+DMfVEg1Me4Zs5zteM19me8HjFYXlxe3JkfYTtIt97Hm3wDaQTflL+RYX4h6u9+s+IcVkhDiy/wAN4sW8wsDrBWpNMXWLjcgWudNhouddhm5gFaEKEpTqXfcv/CK/pO/RGqdQWLiHm0ZzyEaS1pvkjlJAA5cnYrjuX/hFf0nfojVGY6xBsDbaLj6jWls1nL1Gm6KPoWyCvbG/hlSwPmcBwSnGhjRmY9w1NA4o0k5+UZ3UbcvhONTHLdnbTjjkag5o4jOTNynSq3SYm5ri/KIkdfKltlvF833dyAw21jPsIGZSFBURg5UdLFK8nj1VQw3O0xXaD9cpK4Nf3+0NUkydl3SVtYN6w2ndFCPVBYACANRkzNZzDPyr3RejZ1i+sqQwnOcnPnOt0j8x6vqsRra+UW/tCjhboDWTxMtzFgLh1rX+yBlN58Vp3HaZTKetzgp1u5JpfLKUrqm/hEHj2DMpz93VwzC/sH1hzgXHeohdDpvR7TnjYgHdAMHeXFSlP6PKIcaaR/8A7jB+kJ14iCWbr7COwk3kqHKEXXKv0d0b22iL43bQ/L6w6/dZVTFfR1VR3MJbM3k9V3Zdm6imj4iEt6CysJopyLNVUkkbsmWN7HbHNLT3rCrkQrFScRnRHgFXVYqTiM6I8AkmPAganjv6R8Sp/c9PhoYRWwTOkvpD3ZP5QwtI+t+dQFTx39J3iVjWyjeVDFK66l+p34M82jo6lx2N39x6hIsrqfChpw6sHO2p/wDmueg2zjSFP4Vu0rILBs2W0ezL647XGHWoSsWvyt9S0bVbpdCeczBxpoar6io/cWMyYINNHOPrN+4pfDPSbE4WqIXxnaz1wfpmI71mn9JlKOLFM78rAO91+5RpaVpR9StbOmq6EAavAhpppu1N+4nDMC+Xm7Uv7i3qj0oN9iiv0pAO4NPitH7d1MxtBQwuP+W+U/7SE6hPdPqK5R5XQcMwP5abtTfuJwrA/lpu1L+4thkWKzZ+DQQja6GFtucPyj3KHxJjWZqivje/RkU0DHfTfLMaO/mWpJvV9a9jG2tl0p3JDhOCfLz9qX9xOE4J8vP2pf3FW67DMgAva6LK4jHnLlffQcgBuS3pAcmUo+ogLHZLszhpGw7Dy8mrRpVFZp/c+pNza2XQ6vg8uHmhqTBFIKYE780l9yclt8kl19GToIVc4Tgny8/al/cXrcv/AAiv6Tv0RqjxsuQARnNs5sPqdXOkhZVcs3qPO0yjktC7cJwT5eftS/uJwnBPl5+1L+4qvTYU55LWAukbx4eJJm05AN8r6XPJrW5h8LLlsdUyJ97FlRCBn2ZZD29YamcEvufUVSfC6E3wrA/l5+1L+4nCsD+Xm7Uv7i/d5xKEZQpYJm6nMggeCOTewD3LE3dxLEbT0FMDs3p0R6nXSXW9G37/AMD1S1VPY9mqwL5ebtS/uL84VgXy83al/cUhTekiL26AN6DmnxaFKU3pGozxo5Wc8bT+klK762fU1OD3XQr7Z8E1U1R1y/uLKybCPZpqr6Gf+UisVX6Q6Jrbsc+Q6mtjLT9S+wCqeK+kipkuIGshbt47usjJHZ+qyMZy2fu/4NlKEd10Nueowiw3ynq7XzZTp7X5LyaVHYnUYQYzvMFQH+yQ5w6y9zhb6FVisrZJTlTSve7a5xPVfQsC6I2NNW+pB2tdkFYqTiM6I8Aq6rFScRnRHgE8xYEDU8d/Sd4lY1kqeO/pO8SsadaCvUIiIMCIiANzCsQMD8sRRScksYePpfOPoVcpPSW8RhsNJGx+jjEtGzJYAPHrVBXVdy2FU9DStqawMbK4ZWU4XLcrisYNOVbSBnuTsXPb3FRtVZexvvJOiIWnwPEcQ9armdFDp9f1c34YRbrdb6rFLWU9K4QYVFv9STk7+4B5B1iIaL8oAA5dTFN0FVicnB6RhbEdIvYke9M4aG/hHfmUzNFBg1PdtpKuQWBI6yB7MY7830k21k9doruUSTzXu32IGspHUjmtLjPiU503yt5ytYJ0ynUdWkWGmAxenDCWMOUIiGPfpy5HXLiDsGSWjog6yrHSRupaaSvqCTVVF2099IyxnlOw5NyNgsPaUY/D8kUcDh6z2Pnk/OCWg/kiHaKrGVHX+/8AETkqkxuX/hFf0nfojVRw+Jpu6T/DBDZLC5aJMr1xytLQeXMNatu5X+D1/Sd+iNROA0Ie+KI5uF00rQfxtkkcxx/NExCdHL17A1VR9O5t09AJZOCVLxHVR24NODmeBnax5GcgixY7SNGqxzPq2OfwbGYS2UZm1LczwNALyMz2/iseUa15oqI11GWC4rKLM0aC+O5sy/vNIIGwtHvKYwSrhxWDg9XmqYx6r9DiB7Q5feb9eacnTN7a8rzXkx0q6b/Pk/Mjp9zdbRfe4fO6WI5xvZubbTFna/nF+YL1S+kZxaWVlKyW2a4s3ONTmOBH1HUsENZWYRLvcg3yBxzDPkuG2N3sO2jxzFWmpoqPFYXSQhomyTZ3Fex1swlA4wvzjYVkmtZqq5XcaKf2uj4OaY1ijJ3XZSwwDZGCD+Y6D9GhRq9Sxlri1ws5pIcDqINiOteV2RSSyORtt5hERaYEREAFYqTiM6I8Aq6rFScRnRHgEkx4EDU8d/Sd4lY1kqeO/pO8SsadaCvUIiIMCIiANjD5mska+RmW1pvk3tlEZwCdl7X5FYKSkq8WnLnu9RvGdYhkY91jdbuTrK9bj9xz6siSS7KcHToL+RnJ+LqudHVw2GkgzBscMbb8gH8yeslcltbKLpHNnTZWTa+rQiyymwqlJAsB25X6gTrPcBfQAqRuaw6TE6t1TU54mEXGo2ztib+EaT/9lo4lWzYrWNZGCGXIjadDGe093LbOfoFbMcx6moKU0tI8GYNyRk58knjPkcMwdnJtpvbMpqMoqi/M/gpeUs/tXyQWPT/2jiccDD9zG7IFtFm55HDnybDohZA7fsYmLeLFHI0cgjiMf6iV+eitsbXVMzj60UYsNjTlFx/2Af8A6sfo0YZKipldnJhffnlcD/SU7+mq2Sp1ETrR8v8AY97lP4PX87v0RqPmk3mLCp9GSXk8zZso9zj1rf3Kfwav5z+iNYN0dP8A3TQOtoc4dvLd/St+9rz7GfavTubmNyHDsVE7f8Kb1nAa2vzSDnDhl9SybvcFdBI2vozYEhzy32XHRIPwuvY8p5V63YubPhVJO5w3wZIH4iQWvb1tyvyrPuI3UQPpxSVjwCAWNy+K9h0NLtAIvbPbQElZXVNbZP0Hyq4vfNE7geJQYnTFsrGlwsJY/dOpzDpAOkHV9FRce3P1GGyiane7e7+rINIv7Eo0fyPcseJU0uFVgfESWHPGToew6WP5R5FdUwnEYqyAPYA5jxZzXWNjrY8f93St/hZxzizUlaZSykjieO4kKiTfcgMkcBvoHFLhmy26xcWuNo051HK87s9wrocqakaXRaXR6Szlbrc3vHKNFGXZZSjKP0nLaRlGX1BERUECIiACsVJxGdEeAVdVipOIzojwCSY8CBqeO/pO8SsayVPHf0neJWNOtBXqEREGBWr0fbnhVTl0rbwxC7hqc48VvNpJ5htVWY0kgNFySAANZOYAfVdnwveMLpGNnka1x9Z+svedOS0Z3WzDmAUPETcY0WrL2EE3V6IsoAa3NYNaOYADwC4/u93U8Kk3qE/cMP8AqOHtH8I1D682bdZu8dUtdDAwxxOzOJPrOGw2zNB2Z7qmKXh7C79UtR7e2vfTE2aavkja9sbywP45bmJA9nK05PINOtayIuyhy1Nqgr3Rb5kf8WJ0bui+1/AK++iOD1Kp+3IaPoHk/qC5wus+iqC1G93vyuPU1rfEFc3icoPzL+Hzmiv7lR/c9f0nfojW3jtPfA6c+5vbu1lN/rWtuaH904gPxu/RGp2vp8rAmjZTxu7JY7+SlJ0n+pfsViqxp/qc1qcTc+CGA8WIvI5S837s/WVooi7UqHI3U2v7Rk3reS8ujuC1rs+SRrYTnbmuLDNnUluS3ROo5srOYnWEjNo95v4h36OaDRY4RaoapNOp9FUlS2VjXxuDmOF2kawVzj0k7lmRt4VAzJGV980aPWzB4GrPmPPfaq9uX3XzUfqgCSIm5YTaxOksdq5s48V0vDN0NLXxuiDs72lron2DrEZ7e9zi64Lk7GV5aHbfhaxo9TiSLdxrDXU08kL9LDmPvA52u+oIWkvQTqqo4WqOgREWmBWKk4jOiPAKuqxUnEZ0R4BJMeBA1PHf0neJWNZKnjv6TvErGnWgr1CIiDDPRVbontkjID252kgGx2gHNcaQvFTUOkcXyPc950ucSSfqVjRZRVqbXYIiLTAiIgAus+imvD6V0XtRPN+USXcD15Q+i5MrT6NsS3mta0n1ZgWHn0tPWLfmUfEQvWbLWErs0SmAC2FYl/mP/SxTeOVohwaMa5IY42g/jaL9Tco/RQ+Di2GYpySyfpYozd5iGUykgBzRQMc4fie1tr8zR/uULt6fv2Ra9dhXy7lSREXacYREQAQHu0IiANqvxGSbJMzy9zBkhx41tIDnaXWudOfOVqoiEktAbqEREAFYqTiM6I8Aq6rFScRnRHgEkx4EDU8d/Sd4lY1kqeO/pO8SsadaCvUIiIMCIiACIiACIiAC9wyFrmuabOaQQdhBuD1rwiAL9gEuXhWJOtbKke62zKaw271R6ypMjy92k26mgNA+gACsmB4xHHhtZC4/ePcMgbcsBubmyCT9FVVGzjSUvUraOqXoERFYkEREAEREAEREAEREAFYqTiM6I8Aq6rFScRnRHgEkx4EBVOGW/P7R8SseUNoX0TwGL4UfYb5L84BF8KPsN8ly4xcHThXyfO+UNoTKG0L6I4BF8KPsN8k4BF8KPsN8kYxcG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EyhtC+iOARfCj7DfJOARfCj7DfJGMXAYR8nzvlDarFSH1GdEeAXZuARfCj7DfJehRx/DZ2R5LH4tPYZeGpuZ1hqqlsbS+Rwa0aSdWpZkXEdZF0u6KlkcGR1MbnE2Aa4E9QUouc+jBtqmu5HAf75V0ZUtYqMqISzk5RqzRxDF4YCBPMyO+jKNr9a90GJRTAmGRrwNJabjrUB6TW/wB3ycjo/wBbR/Nb+4of+Bpv8oIuK5e8zLzv3fI2Y8ep3P3ts7DJe2QDnvzaVtVlbHE3LmkYxujKe4NHNcqGgb/ekp/5SPvkl8gp2oga9pa9oc05iCLg35Eskkxk20YMOxKKdpdBI17QbEtN7EaijcSiMphEjd9AuWXzgWvcjVmXMhJJhNbIxjcuKZv3QJsDfiXcc3quJaeQ32LoW53Cd4jOW7LmkOXNJ7zzp/KNAGwJ52ajnXJ6CQm5ZbrUll+OdbOv1FIqQ43UUd7cKivsyhfq0rercQjiaHyyNY0mwLjYbdPMFQN30BpK2nroxmLgH21ubp7UZI/KrZulrb0wbCbvqS2KIj/1dLvysynflVXZr6WtySm809iTw/EYpml0MjXtBsS03F9l1r1uPU8LsiaojY4anOA0862qGkbFGyOMWaxoa0cgFlRvS+37qn/zHfpWWcVKd02cnGFSzHdbRD/zkPbCmcsWvqtdVmpxiinaymbIyTf/ALuzCLgFriXclrdZCs4CySpsbFtkOd1dHrq4e2PBbGH47TzuyYKiN7tNmuBNtttNlRaJzGY5UOeWtY1riS4gAXZHnJOYae9Z4aEVOKsqKNo3iK2+ytzNc8B1wz3iQWgkZtP1q7KK6VJq1l80OiL8K/VD7qatzICyP/FmcIo+R0mYu/K3Kd+VQSq6Fm6Kpv0FfHM3Khka9oJF2m4uNIWyub7g5TSVtRQyHMSTHfWWi4PO6Mg/lXSE1pC7KiFs53lUIiJBwvwlfq8yRhwLXAEEWIIuCDpBB0hAHNfRxiETKitMkrGZTgW5T2tv60mi5z6R1q80WNRyzuiheyQMYHOex4cAXFwDc2v1SdOxZjhFP8vD/ps8llpaGOO+9RMZfTksa29ttgq2k4ydScIOKoQfpCpHy0MrY2lzgWusBckNcCbDmufoo3cXurpRSRRyTsjfG3JcHnJ0aCCcxBFtCuy0JsFp3uyn00LnayY2E/UkZ1imrl1g4O9eREbnqgVFXUVMdzDvccMbiCA8sL3OLb6QC8C/Op+tq2RML5XhrGi5JNtCysYALAWA0ALHU0rJABIxrwDcBzQ7PovY67E9aVtNjJURQMYwSTEKeWreHB5F6WLZE25zj35Bn+jVMej3dEKmnDHuG/RWa65zub7L+XMLHlB2q2NbbQtaLDomuymwxtcNBDGg59OcC6d2lY3WvQRWdJVXubSIikVIXdhhPCaSWMD17ZUfSZnHXo+pVX9Gzn1AjdKPUpGuji5XSZyedsdm8ziugkLFTUrIwRGxrASSQ0BoJOkkDWdqorSkHEm4VleMwXPPTBIN7p23F8tx6gB/NdDWtPQRPOU+JjnWtdzGuNtlyNGdZZyuSUjbSN6NCHxHFqQRNkfNC4wjfGASsuXNa7M0A5yQSLcqnYpLtBItcA81wtU4NTnTTQ/6TPJbpaLWtmWNrY1JnM6CWN+N1AcWlj2OYbkWddkYI5dBC8UExwmuMUhPBZs7XHUNAcTtbxXcmfYuh/2RT/Lw/wCmzyWaoo45Lb5Gx9tGU0OtfZcZlV2yeVMqUJfhNb51qZGvBFwQQdB/6qqVBFZXFsdSYxSNzOj3skySg5Vg9rgQGC17aXFWtkLWtDWtAaBYAAAAbAFggw2FhDmQxtI0FrGgjVmIClF0KyjU5vu8w59LLBVipfLIHAEv3sH1fWbmja31TZwOZdIwyvZPGySNwLXtBHJcXsdhGxfs9BE85T4mOda13MaTbZcjRnK901KyO4jY1gJuclobc6Lm2vMmlO9FJ6oWMLsm1ozMiIplCCfuvogSDVRgg2OnSPovz7ZUPzcff5Lk1Z/iSdN3iVhXcvCx5OLEy4Ov/bKh+bj7/JPtlQ/Nx9/kuQItwkeQxMuDr/2yofm4+/yT7ZUPzcff5LkCIwkeQxMuDr/2yofm4+/yT7ZUPzcff5LkCIwkeQxMuDr/ANsqH5uPv8k+2VD83H3+S5AiMJHkMTLg6/8AbKh+bj7/ACT7ZUPzcff5LkCIwkeQxMuDr/2yofm4+/yT7ZUPzcff5LkCIwkeQxMuDr/2yofm4+/yT7ZUPzcff5LkCIwkeQxMuDr/ANsqH5uPv8k+2VD83H3+S5AiMJHkMTLg6/8AbKh+bj7/ACT7ZUPzcff5LkCIwkeQxMuDr/2yofm4+/yT7ZUPzcff5LkCIwkeQxMuDr/2yofm4+/yT7ZUPzcff5LkCIwkeQxMuDr/ANsqH5uPv8lnbumpSARUMsdGnyXGVN03Eb0R4JX4WK3NXiZc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8" name="TextBox 7"/>
          <p:cNvSpPr txBox="1"/>
          <p:nvPr/>
        </p:nvSpPr>
        <p:spPr>
          <a:xfrm>
            <a:off x="155575" y="814387"/>
            <a:ext cx="8426722" cy="5970865"/>
          </a:xfrm>
          <a:prstGeom prst="rect">
            <a:avLst/>
          </a:prstGeom>
          <a:noFill/>
        </p:spPr>
        <p:txBody>
          <a:bodyPr wrap="square" rtlCol="0">
            <a:spAutoFit/>
          </a:bodyPr>
          <a:lstStyle/>
          <a:p>
            <a:pPr marL="342900" indent="-342900"/>
            <a:endParaRPr lang="hr-HR" sz="2000" dirty="0">
              <a:latin typeface="+mj-lt"/>
              <a:cs typeface="Arial" panose="020B0604020202020204" pitchFamily="34" charset="0"/>
            </a:endParaRPr>
          </a:p>
          <a:p>
            <a:pPr marL="457200" indent="-457200">
              <a:buAutoNum type="arabicParenR"/>
            </a:pPr>
            <a:r>
              <a:rPr lang="hr-HR" sz="2000" dirty="0">
                <a:latin typeface="+mj-lt"/>
                <a:cs typeface="Arial" panose="020B0604020202020204" pitchFamily="34" charset="0"/>
              </a:rPr>
              <a:t>Ispit iz statistike polagalo je 163 studenta i 287 studentica. Položilo ga je 46 studenata i 123 studentice. Je li razlika statistički značajna?</a:t>
            </a:r>
          </a:p>
          <a:p>
            <a:pPr marL="457200" indent="-457200">
              <a:buAutoNum type="arabicParenR"/>
            </a:pPr>
            <a:r>
              <a:rPr lang="hr-HR" sz="2000" dirty="0">
                <a:latin typeface="+mj-lt"/>
                <a:cs typeface="Arial" panose="020B0604020202020204" pitchFamily="34" charset="0"/>
              </a:rPr>
              <a:t>Testirajte razliku u prosjeku ocjena učenika dviju škola. Iz prve škole izabrali smo 147 učenika, prosječna ocjena je 4.4 uz standardnu devijaciju 1. Iz druge škole izabrali smo 125 učenika, prosječna ocjena je 4.7 uz standardnu devijaciju 1.2. </a:t>
            </a:r>
          </a:p>
          <a:p>
            <a:pPr marL="457200" indent="-457200">
              <a:buAutoNum type="arabicParenR"/>
            </a:pPr>
            <a:r>
              <a:rPr lang="hr-HR" sz="2000" dirty="0">
                <a:latin typeface="+mj-lt"/>
                <a:cs typeface="Arial" panose="020B0604020202020204" pitchFamily="34" charset="0"/>
              </a:rPr>
              <a:t>Na određenom testu 35 studenata je postiglo prosječni broj bodova 38 uz standardnu devijaciju 5.6. Poznato je da je prosjek bodova u studentskoj populaciji na istom testu 29. Što možemo zaključiti?</a:t>
            </a:r>
          </a:p>
          <a:p>
            <a:pPr marL="457200" indent="-457200">
              <a:buAutoNum type="arabicParenR"/>
            </a:pPr>
            <a:r>
              <a:rPr lang="hr-HR" sz="2000" dirty="0">
                <a:latin typeface="+mj-lt"/>
                <a:cs typeface="Arial" panose="020B0604020202020204" pitchFamily="34" charset="0"/>
              </a:rPr>
              <a:t>Istraživač je testirajući jednu skupinu od 200 studenata dobio aritmetičku sredinu 27 uz standardnu devijaciju 4.6. Unutar kojeg intervala se vjerojatno kreće aritmetička sredina populacije uz 1 % rizika?</a:t>
            </a:r>
          </a:p>
          <a:p>
            <a:pPr marL="457200" indent="-457200">
              <a:buAutoNum type="arabicParenR"/>
            </a:pPr>
            <a:r>
              <a:rPr lang="hr-HR" sz="2000" dirty="0">
                <a:latin typeface="+mj-lt"/>
                <a:cs typeface="Arial" panose="020B0604020202020204" pitchFamily="34" charset="0"/>
              </a:rPr>
              <a:t>Ispitanik je pristupio na dva test. U prvom testu je postigao 65 bodova, a u drugom 94,3. Prosječna vrijednost bodova na prvom testu bila je 65 bodova uz standardnu devijaciju 7.4. Prosječna vrijednost bodova na drugom testu bila je 101 bod uz standardnu devijaciju 12.5. U kojem je testu ispitanik postigao bolji rezultat?</a:t>
            </a:r>
          </a:p>
          <a:p>
            <a:pPr marL="342900" indent="-342900"/>
            <a:endParaRPr lang="hr-HR" sz="2200" i="1" dirty="0">
              <a:latin typeface="+mj-lt"/>
              <a:cs typeface="Arial" panose="020B0604020202020204"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
        <p:nvSpPr>
          <p:cNvPr id="10" name="Footer Placeholder 6"/>
          <p:cNvSpPr txBox="1">
            <a:spLocks/>
          </p:cNvSpPr>
          <p:nvPr/>
        </p:nvSpPr>
        <p:spPr>
          <a:xfrm>
            <a:off x="30480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hr-HR" dirty="0" err="1"/>
              <a:t>Inferencijalna</a:t>
            </a:r>
            <a:r>
              <a:rPr lang="hr-HR" dirty="0"/>
              <a:t> statistika</a:t>
            </a:r>
            <a:endParaRPr lang="en-US" dirty="0"/>
          </a:p>
        </p:txBody>
      </p:sp>
      <p:sp>
        <p:nvSpPr>
          <p:cNvPr id="204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graphicFrame>
        <p:nvGraphicFramePr>
          <p:cNvPr id="12" name="Object 11"/>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5608" name="Equation" r:id="rId3" imgW="114120" imgH="215640" progId="Equation.3">
                  <p:embed/>
                </p:oleObj>
              </mc:Choice>
              <mc:Fallback>
                <p:oleObj name="Equation" r:id="rId3" imgW="114120" imgH="21564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hr-HR"/>
          </a:p>
        </p:txBody>
      </p:sp>
    </p:spTree>
    <p:extLst>
      <p:ext uri="{BB962C8B-B14F-4D97-AF65-F5344CB8AC3E}">
        <p14:creationId xmlns:p14="http://schemas.microsoft.com/office/powerpoint/2010/main" val="1608417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1247</TotalTime>
  <Words>794</Words>
  <Application>Microsoft Office PowerPoint</Application>
  <PresentationFormat>Prikaz na zaslonu (4:3)</PresentationFormat>
  <Paragraphs>88</Paragraphs>
  <Slides>10</Slides>
  <Notes>0</Notes>
  <HiddenSlides>0</HiddenSlides>
  <MMClips>0</MMClips>
  <ScaleCrop>false</ScaleCrop>
  <HeadingPairs>
    <vt:vector size="8" baseType="variant">
      <vt:variant>
        <vt:lpstr>Korišteni fontovi</vt:lpstr>
      </vt:variant>
      <vt:variant>
        <vt:i4>2</vt:i4>
      </vt:variant>
      <vt:variant>
        <vt:lpstr>Tema</vt:lpstr>
      </vt:variant>
      <vt:variant>
        <vt:i4>1</vt:i4>
      </vt:variant>
      <vt:variant>
        <vt:lpstr>Uloženi OLE poslužitelji</vt:lpstr>
      </vt:variant>
      <vt:variant>
        <vt:i4>1</vt:i4>
      </vt:variant>
      <vt:variant>
        <vt:lpstr>Naslovi slajdova</vt:lpstr>
      </vt:variant>
      <vt:variant>
        <vt:i4>10</vt:i4>
      </vt:variant>
    </vt:vector>
  </HeadingPairs>
  <TitlesOfParts>
    <vt:vector size="14" baseType="lpstr">
      <vt:lpstr>Arial</vt:lpstr>
      <vt:lpstr>Calibri</vt:lpstr>
      <vt:lpstr>Office Theme</vt:lpstr>
      <vt:lpstr>Equation</vt:lpstr>
      <vt:lpstr>Testiranje razlika među proporcijama</vt:lpstr>
      <vt:lpstr>Sadržaj</vt:lpstr>
      <vt:lpstr>Proporcije i postoci</vt:lpstr>
      <vt:lpstr>Statističko zaključivanje</vt:lpstr>
      <vt:lpstr>Statističko zaključivanje</vt:lpstr>
      <vt:lpstr>Razlike proporcija kod velikih nezavisnih uzoraka</vt:lpstr>
      <vt:lpstr>Razlike proporcija kod velikih nezavisnih uzoraka</vt:lpstr>
      <vt:lpstr>Razlike proporcija kod velikih nezavisnih uzoraka</vt:lpstr>
      <vt:lpstr>Zadaci za vježbu</vt:lpstr>
      <vt:lpstr>Hvala na pažnji!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METODOLOGIJSKA RADIONICA</dc:title>
  <dc:creator>Opoje</dc:creator>
  <cp:lastModifiedBy>Ivan Balabanić</cp:lastModifiedBy>
  <cp:revision>119</cp:revision>
  <dcterms:created xsi:type="dcterms:W3CDTF">2006-08-16T00:00:00Z</dcterms:created>
  <dcterms:modified xsi:type="dcterms:W3CDTF">2020-03-24T15:00:21Z</dcterms:modified>
</cp:coreProperties>
</file>