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80" r:id="rId9"/>
    <p:sldId id="281" r:id="rId10"/>
    <p:sldId id="283" r:id="rId11"/>
    <p:sldId id="284" r:id="rId12"/>
    <p:sldId id="285" r:id="rId13"/>
    <p:sldId id="291" r:id="rId14"/>
    <p:sldId id="287" r:id="rId15"/>
    <p:sldId id="288" r:id="rId16"/>
    <p:sldId id="289" r:id="rId17"/>
    <p:sldId id="290" r:id="rId18"/>
    <p:sldId id="26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387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33377-A8DE-405E-A595-604CBED289A1}" type="datetimeFigureOut">
              <a:rPr lang="hr-HR" smtClean="0"/>
              <a:pPr/>
              <a:t>15.4.2020.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B7C2C-5C03-4058-918D-37479C5748C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0069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4B7C2C-5C03-4058-918D-37479C5748C4}" type="slidenum">
              <a:rPr lang="hr-HR" smtClean="0"/>
              <a:pPr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2391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0BF5F-2B60-4008-A588-90B1EE347BC3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4A4C-949D-4914-A1A2-6E7234A76F70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3B3E2-62B7-47AD-99C2-88EB5169C2CD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07B67-2C1B-4406-A7A9-37BF45CCA3AF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3C2BA-FD9B-4A5F-B9A4-152B20FF6B3B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97A59-80C7-4B35-9795-009E08CCD4AE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48A2-F4DF-4237-8F6C-2F76D85F145B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8965-F034-4FBE-9EFB-0CF6A8F9F698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A213-3A45-4595-B9A5-CE4F5205D060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45BFB-B0B2-4BBA-A545-1AE8684EB661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5231-FC4D-4F31-AB04-6DFEA138978C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Neeksperimentalna kvantitativna metodlogija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542C9-5E2E-43B6-BE79-8955097F3604}" type="datetime1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Neeksperimentalna kvantitativna metodlogija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  <a:ea typeface="SimSun"/>
                <a:cs typeface="Times New Roman"/>
              </a:rPr>
              <a:t>METRIJSKE KARAKTERISTIKE ISTRAŽIVANJA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762000"/>
          </a:xfrm>
        </p:spPr>
        <p:txBody>
          <a:bodyPr>
            <a:normAutofit/>
          </a:bodyPr>
          <a:lstStyle/>
          <a:p>
            <a:r>
              <a:rPr lang="hr-HR" dirty="0"/>
              <a:t>Akademska godina 2019./2020.</a:t>
            </a:r>
          </a:p>
          <a:p>
            <a:endParaRPr lang="hr-HR" dirty="0"/>
          </a:p>
          <a:p>
            <a:endParaRPr lang="hr-HR" dirty="0"/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1066800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Pouzdanost istraživanja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85800" y="16002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de-DE" sz="2800" b="1" dirty="0">
                <a:solidFill>
                  <a:schemeClr val="tx2"/>
                </a:solidFill>
              </a:rPr>
              <a:t>Pouzdanost</a:t>
            </a:r>
            <a:r>
              <a:rPr lang="de-DE" sz="2800" dirty="0">
                <a:solidFill>
                  <a:schemeClr val="tx2"/>
                </a:solidFill>
              </a:rPr>
              <a:t> se odnosi na točnost ili preciznost istraživanja. To je svojstvo mjernog postupka da u ponovljenim mjerenjima daje iste rezultate.</a:t>
            </a:r>
            <a:endParaRPr lang="hr-HR" sz="28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8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de-DE" sz="2800" dirty="0">
                <a:solidFill>
                  <a:schemeClr val="tx2"/>
                </a:solidFill>
              </a:rPr>
              <a:t>Određuje se usporedbom rezultata više uzastopnih istraživanja provedenih u istim okolnostima. </a:t>
            </a:r>
            <a:endParaRPr lang="hr-HR" sz="28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8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hr-HR" sz="2800" dirty="0">
                <a:solidFill>
                  <a:schemeClr val="tx2"/>
                </a:solidFill>
              </a:rPr>
              <a:t>Pri konstrukciji </a:t>
            </a:r>
            <a:r>
              <a:rPr lang="hr-HR" sz="2800" b="1" dirty="0">
                <a:solidFill>
                  <a:schemeClr val="tx2"/>
                </a:solidFill>
              </a:rPr>
              <a:t>mjernih skala </a:t>
            </a:r>
            <a:r>
              <a:rPr lang="hr-HR" sz="2800" dirty="0">
                <a:solidFill>
                  <a:schemeClr val="tx2"/>
                </a:solidFill>
              </a:rPr>
              <a:t>– p</a:t>
            </a:r>
            <a:r>
              <a:rPr lang="de-DE" sz="2800" dirty="0">
                <a:solidFill>
                  <a:schemeClr val="tx2"/>
                </a:solidFill>
              </a:rPr>
              <a:t>onovn</a:t>
            </a:r>
            <a:r>
              <a:rPr lang="hr-HR" sz="2800" dirty="0">
                <a:solidFill>
                  <a:schemeClr val="tx2"/>
                </a:solidFill>
              </a:rPr>
              <a:t>a </a:t>
            </a:r>
            <a:r>
              <a:rPr lang="de-DE" sz="2800" dirty="0">
                <a:solidFill>
                  <a:schemeClr val="tx2"/>
                </a:solidFill>
              </a:rPr>
              <a:t>mjerenja (isti uzorak – različiti  uzorak)</a:t>
            </a:r>
            <a:r>
              <a:rPr lang="hr-HR" sz="2800" dirty="0">
                <a:solidFill>
                  <a:schemeClr val="tx2"/>
                </a:solidFill>
              </a:rPr>
              <a:t>, m</a:t>
            </a:r>
            <a:r>
              <a:rPr lang="de-DE" sz="2800" dirty="0">
                <a:solidFill>
                  <a:schemeClr val="tx2"/>
                </a:solidFill>
              </a:rPr>
              <a:t>jerenja na sličnim instrumentima</a:t>
            </a:r>
            <a:r>
              <a:rPr lang="hr-HR" sz="2800" dirty="0">
                <a:solidFill>
                  <a:schemeClr val="tx2"/>
                </a:solidFill>
              </a:rPr>
              <a:t>, p</a:t>
            </a:r>
            <a:r>
              <a:rPr lang="de-DE" sz="2800" dirty="0">
                <a:solidFill>
                  <a:schemeClr val="tx2"/>
                </a:solidFill>
              </a:rPr>
              <a:t>odjela instrumenta na polovice</a:t>
            </a:r>
            <a:r>
              <a:rPr lang="hr-HR" sz="2800" dirty="0">
                <a:solidFill>
                  <a:schemeClr val="tx2"/>
                </a:solidFill>
              </a:rPr>
              <a:t>, i</a:t>
            </a:r>
            <a:r>
              <a:rPr lang="de-DE" sz="2800" dirty="0">
                <a:solidFill>
                  <a:schemeClr val="tx2"/>
                </a:solidFill>
              </a:rPr>
              <a:t>nterna konzistentnost instrumenta</a:t>
            </a:r>
            <a:r>
              <a:rPr lang="hr-HR" sz="2800" dirty="0">
                <a:solidFill>
                  <a:schemeClr val="tx2"/>
                </a:solidFill>
              </a:rPr>
              <a:t>.</a:t>
            </a:r>
          </a:p>
          <a:p>
            <a:pPr>
              <a:buFont typeface="Arial" charset="0"/>
              <a:buChar char="•"/>
            </a:pPr>
            <a:endParaRPr lang="hr-HR" sz="2800" dirty="0">
              <a:solidFill>
                <a:schemeClr val="tx2"/>
              </a:solidFill>
            </a:endParaRPr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1066800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Objektivnost istraživanja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09600" y="16002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Arial" charset="0"/>
              <a:buChar char="•"/>
            </a:pPr>
            <a:r>
              <a:rPr lang="de-DE" sz="2800" b="1" dirty="0">
                <a:solidFill>
                  <a:schemeClr val="tx2"/>
                </a:solidFill>
              </a:rPr>
              <a:t>Objektivnost</a:t>
            </a:r>
            <a:r>
              <a:rPr lang="de-DE" sz="2800" dirty="0">
                <a:solidFill>
                  <a:schemeClr val="tx2"/>
                </a:solidFill>
              </a:rPr>
              <a:t> označava stupanj nezavisnosti postupka istraživanja ili njegovih rezultata od mogućeg utjecaja istraživača. </a:t>
            </a:r>
            <a:endParaRPr lang="hr-HR" sz="28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8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de-DE" sz="2800" dirty="0">
                <a:solidFill>
                  <a:schemeClr val="tx2"/>
                </a:solidFill>
              </a:rPr>
              <a:t>Određuje se uspoređivanjem (utvrđivanjem povezanosti) rezultata koje su primjenom istoga postupka i na istim ispitanicima dobili različiti istraživači.</a:t>
            </a:r>
            <a:endParaRPr lang="hr-HR" sz="28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800" dirty="0"/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1066800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Osjetljivost istraživanja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09600" y="14478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de-DE" sz="2800" b="1" dirty="0">
                <a:solidFill>
                  <a:schemeClr val="tx2"/>
                </a:solidFill>
              </a:rPr>
              <a:t>Osjetljivost</a:t>
            </a:r>
            <a:r>
              <a:rPr lang="de-DE" sz="2800" dirty="0">
                <a:solidFill>
                  <a:schemeClr val="tx2"/>
                </a:solidFill>
              </a:rPr>
              <a:t> je svojstvo istraživačkog postupka da, prema ispitivanoj osobini, dobro razlikuje jedinice istraživanja (npr. ispitanike) odnosno da vjerno zabilježi razlike među jedinicama proučavane populace. </a:t>
            </a:r>
            <a:endParaRPr lang="hr-HR" sz="2800" dirty="0">
              <a:solidFill>
                <a:schemeClr val="tx2"/>
              </a:solidFill>
            </a:endParaRPr>
          </a:p>
          <a:p>
            <a:endParaRPr lang="hr-HR" sz="28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de-DE" sz="2800" dirty="0">
                <a:solidFill>
                  <a:schemeClr val="tx2"/>
                </a:solidFill>
              </a:rPr>
              <a:t>N</a:t>
            </a:r>
            <a:r>
              <a:rPr lang="hr-HR" sz="2800" dirty="0">
                <a:solidFill>
                  <a:schemeClr val="tx2"/>
                </a:solidFill>
              </a:rPr>
              <a:t>pr.</a:t>
            </a:r>
            <a:r>
              <a:rPr lang="de-DE" sz="2800" dirty="0">
                <a:solidFill>
                  <a:schemeClr val="tx2"/>
                </a:solidFill>
              </a:rPr>
              <a:t>, pitanja u upitniku moraju biti dovoljno </a:t>
            </a:r>
            <a:r>
              <a:rPr lang="hr-HR" sz="2800" dirty="0">
                <a:solidFill>
                  <a:schemeClr val="tx2"/>
                </a:solidFill>
              </a:rPr>
              <a:t>osjetljiva</a:t>
            </a:r>
            <a:r>
              <a:rPr lang="de-DE" sz="2800" dirty="0">
                <a:solidFill>
                  <a:schemeClr val="tx2"/>
                </a:solidFill>
              </a:rPr>
              <a:t> da bi se uz njihovu primjenu mogle otkriti razlike u stavovima ili mišljenju ispitanika u svezi s određenim </a:t>
            </a:r>
            <a:r>
              <a:rPr lang="hr-HR" sz="2800" dirty="0">
                <a:solidFill>
                  <a:schemeClr val="tx2"/>
                </a:solidFill>
              </a:rPr>
              <a:t>fenomenom</a:t>
            </a:r>
            <a:r>
              <a:rPr lang="de-DE" sz="2800" dirty="0">
                <a:solidFill>
                  <a:schemeClr val="tx2"/>
                </a:solidFill>
              </a:rPr>
              <a:t>.</a:t>
            </a:r>
            <a:endParaRPr lang="hr-HR" sz="28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8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de-DE" sz="2800" dirty="0">
                <a:solidFill>
                  <a:schemeClr val="tx2"/>
                </a:solidFill>
              </a:rPr>
              <a:t>Određuje se temeljem veličine raspršenosti rezultata</a:t>
            </a:r>
            <a:r>
              <a:rPr lang="hr-HR" sz="2800" dirty="0">
                <a:solidFill>
                  <a:schemeClr val="tx2"/>
                </a:solidFill>
              </a:rPr>
              <a:t>.</a:t>
            </a:r>
          </a:p>
          <a:p>
            <a:pPr>
              <a:buFont typeface="Arial" charset="0"/>
              <a:buChar char="•"/>
            </a:pPr>
            <a:endParaRPr lang="hr-HR" sz="2800" dirty="0">
              <a:solidFill>
                <a:schemeClr val="tx2"/>
              </a:solidFill>
            </a:endParaRPr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1066800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Valjanost!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09600" y="14478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buFont typeface="Arial" charset="0"/>
              <a:buChar char="•"/>
            </a:pPr>
            <a:endParaRPr lang="hr-HR" sz="28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de-DE" sz="2800" dirty="0">
                <a:solidFill>
                  <a:schemeClr val="tx2"/>
                </a:solidFill>
              </a:rPr>
              <a:t>Središnje pitanje metrijskih svojstava istraživanja je valjanost</a:t>
            </a:r>
            <a:r>
              <a:rPr lang="hr-HR" sz="2800" dirty="0">
                <a:solidFill>
                  <a:schemeClr val="tx2"/>
                </a:solidFill>
              </a:rPr>
              <a:t>.</a:t>
            </a:r>
          </a:p>
          <a:p>
            <a:pPr>
              <a:buFont typeface="Arial" charset="0"/>
              <a:buChar char="•"/>
            </a:pPr>
            <a:endParaRPr lang="hr-HR" sz="28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hr-HR" sz="2800" dirty="0">
                <a:solidFill>
                  <a:schemeClr val="tx2"/>
                </a:solidFill>
              </a:rPr>
              <a:t>I</a:t>
            </a:r>
            <a:r>
              <a:rPr lang="de-DE" sz="2800" dirty="0">
                <a:solidFill>
                  <a:schemeClr val="tx2"/>
                </a:solidFill>
              </a:rPr>
              <a:t>straživački postupak može biti u potpunosti nezavisan od istraživača (objektivan), dobro diskriminirati ispitanike (osjetljiv) i u ponovljenoj primjeni dati iste rezultate (pouzdan), a da ujedno nije i dostatno valjan, tj. da njime nije ispitano ono za što se pretpostavljalo da je ispitano</a:t>
            </a:r>
            <a:r>
              <a:rPr lang="hr-HR" sz="2800" dirty="0">
                <a:solidFill>
                  <a:schemeClr val="tx2"/>
                </a:solidFill>
              </a:rPr>
              <a:t>.</a:t>
            </a:r>
          </a:p>
          <a:p>
            <a:pPr>
              <a:buFont typeface="Arial" charset="0"/>
              <a:buChar char="•"/>
            </a:pPr>
            <a:endParaRPr lang="hr-HR" sz="2800" dirty="0">
              <a:solidFill>
                <a:schemeClr val="tx2"/>
              </a:solidFill>
            </a:endParaRPr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1066800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Greške i pristranosti istraživanja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09600" y="16002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Arial" charset="0"/>
              <a:buChar char="•"/>
            </a:pPr>
            <a:r>
              <a:rPr lang="hr-HR" sz="2800" dirty="0">
                <a:solidFill>
                  <a:schemeClr val="tx2"/>
                </a:solidFill>
              </a:rPr>
              <a:t>Važno je utvrditi </a:t>
            </a:r>
            <a:r>
              <a:rPr lang="de-DE" sz="2800" dirty="0">
                <a:solidFill>
                  <a:schemeClr val="tx2"/>
                </a:solidFill>
              </a:rPr>
              <a:t>vrstu i razloge grešaka koje su utjecale na opću valjanost istraživačkih rezultata. </a:t>
            </a:r>
            <a:endParaRPr lang="hr-HR" sz="28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8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hr-HR" sz="2800" dirty="0">
                <a:solidFill>
                  <a:schemeClr val="tx2"/>
                </a:solidFill>
              </a:rPr>
              <a:t>Razlikujemo </a:t>
            </a:r>
            <a:r>
              <a:rPr lang="hr-HR" sz="2800" b="1" dirty="0">
                <a:solidFill>
                  <a:schemeClr val="tx2"/>
                </a:solidFill>
              </a:rPr>
              <a:t>slučajne </a:t>
            </a:r>
            <a:r>
              <a:rPr lang="hr-HR" sz="2800" dirty="0">
                <a:solidFill>
                  <a:schemeClr val="tx2"/>
                </a:solidFill>
              </a:rPr>
              <a:t>od </a:t>
            </a:r>
            <a:r>
              <a:rPr lang="hr-HR" sz="2800" b="1" dirty="0">
                <a:solidFill>
                  <a:schemeClr val="tx2"/>
                </a:solidFill>
              </a:rPr>
              <a:t>sustavnih</a:t>
            </a:r>
            <a:r>
              <a:rPr lang="hr-HR" sz="2800" dirty="0">
                <a:solidFill>
                  <a:schemeClr val="tx2"/>
                </a:solidFill>
              </a:rPr>
              <a:t> pogrešaka.</a:t>
            </a:r>
          </a:p>
          <a:p>
            <a:endParaRPr lang="hr-HR" sz="28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hr-HR" sz="2800" dirty="0">
                <a:solidFill>
                  <a:schemeClr val="tx2"/>
                </a:solidFill>
              </a:rPr>
              <a:t>R</a:t>
            </a:r>
            <a:r>
              <a:rPr lang="de-DE" sz="2800" dirty="0">
                <a:solidFill>
                  <a:schemeClr val="tx2"/>
                </a:solidFill>
              </a:rPr>
              <a:t>ezultat slučajnog variranja rezultata (standardna </a:t>
            </a:r>
            <a:r>
              <a:rPr lang="hr-HR" sz="2800" dirty="0">
                <a:solidFill>
                  <a:schemeClr val="tx2"/>
                </a:solidFill>
              </a:rPr>
              <a:t>po</a:t>
            </a:r>
            <a:r>
              <a:rPr lang="de-DE" sz="2800" dirty="0">
                <a:solidFill>
                  <a:schemeClr val="tx2"/>
                </a:solidFill>
              </a:rPr>
              <a:t>greška uzorka) od onih koje su nastale zbog nepravilnosti ili pristranosti u pripremi ili provedbi istraživanja</a:t>
            </a:r>
            <a:r>
              <a:rPr lang="hr-HR" sz="2800" dirty="0">
                <a:solidFill>
                  <a:schemeClr val="tx2"/>
                </a:solidFill>
              </a:rPr>
              <a:t>.</a:t>
            </a:r>
          </a:p>
          <a:p>
            <a:pPr>
              <a:buFont typeface="Arial" charset="0"/>
              <a:buChar char="•"/>
            </a:pPr>
            <a:endParaRPr lang="hr-HR" sz="2800" dirty="0">
              <a:solidFill>
                <a:schemeClr val="tx2"/>
              </a:solidFill>
            </a:endParaRPr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1066800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Glavni izvori greške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09600" y="14478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>
              <a:buFont typeface="Arial" charset="0"/>
              <a:buChar char="•"/>
            </a:pPr>
            <a:r>
              <a:rPr lang="en-AU" sz="2800" b="1" dirty="0">
                <a:solidFill>
                  <a:schemeClr val="tx2"/>
                </a:solidFill>
              </a:rPr>
              <a:t>Plan </a:t>
            </a:r>
            <a:r>
              <a:rPr lang="en-AU" sz="2800" b="1" dirty="0" err="1">
                <a:solidFill>
                  <a:schemeClr val="tx2"/>
                </a:solidFill>
              </a:rPr>
              <a:t>uzorka</a:t>
            </a:r>
            <a:endParaRPr lang="hr-HR" sz="2800" b="1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800" b="1" dirty="0">
              <a:solidFill>
                <a:schemeClr val="tx2"/>
              </a:solidFill>
            </a:endParaRPr>
          </a:p>
          <a:p>
            <a:pPr lvl="0"/>
            <a:r>
              <a:rPr lang="en-AU" sz="2800" dirty="0" err="1">
                <a:solidFill>
                  <a:schemeClr val="tx2"/>
                </a:solidFill>
              </a:rPr>
              <a:t>Pogrešno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definiranje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osnovnog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skupa</a:t>
            </a:r>
            <a:endParaRPr lang="hr-HR" sz="2800" dirty="0">
              <a:solidFill>
                <a:schemeClr val="tx2"/>
              </a:solidFill>
            </a:endParaRPr>
          </a:p>
          <a:p>
            <a:pPr lvl="0"/>
            <a:r>
              <a:rPr lang="en-AU" sz="2800" dirty="0" err="1">
                <a:solidFill>
                  <a:schemeClr val="tx2"/>
                </a:solidFill>
              </a:rPr>
              <a:t>Neodgovarajući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način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izbora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uzorka</a:t>
            </a:r>
            <a:endParaRPr lang="hr-HR" sz="2800" dirty="0">
              <a:solidFill>
                <a:schemeClr val="tx2"/>
              </a:solidFill>
            </a:endParaRPr>
          </a:p>
          <a:p>
            <a:pPr lvl="0"/>
            <a:r>
              <a:rPr lang="en-AU" sz="2800" dirty="0" err="1">
                <a:solidFill>
                  <a:schemeClr val="tx2"/>
                </a:solidFill>
              </a:rPr>
              <a:t>Nedovoljna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veličina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uzorka</a:t>
            </a:r>
            <a:endParaRPr lang="hr-HR" sz="2800" dirty="0">
              <a:solidFill>
                <a:schemeClr val="tx2"/>
              </a:solidFill>
            </a:endParaRPr>
          </a:p>
          <a:p>
            <a:r>
              <a:rPr lang="en-AU" sz="2800" dirty="0" err="1">
                <a:solidFill>
                  <a:schemeClr val="tx2"/>
                </a:solidFill>
              </a:rPr>
              <a:t>Nedovoljna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ili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neravnomjerna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teritorijalna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disperziranost</a:t>
            </a:r>
            <a:endParaRPr lang="hr-HR" sz="2800" dirty="0">
              <a:solidFill>
                <a:schemeClr val="tx2"/>
              </a:solidFill>
            </a:endParaRPr>
          </a:p>
          <a:p>
            <a:r>
              <a:rPr lang="en-AU" sz="2800" dirty="0">
                <a:solidFill>
                  <a:schemeClr val="tx2"/>
                </a:solidFill>
              </a:rPr>
              <a:t> </a:t>
            </a:r>
            <a:endParaRPr lang="hr-HR" sz="28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hr-HR" sz="2800" b="1" dirty="0">
                <a:solidFill>
                  <a:schemeClr val="tx2"/>
                </a:solidFill>
              </a:rPr>
              <a:t>I</a:t>
            </a:r>
            <a:r>
              <a:rPr lang="en-AU" sz="2800" b="1" dirty="0" err="1">
                <a:solidFill>
                  <a:schemeClr val="tx2"/>
                </a:solidFill>
              </a:rPr>
              <a:t>straživački</a:t>
            </a:r>
            <a:r>
              <a:rPr lang="en-AU" sz="2800" b="1" dirty="0">
                <a:solidFill>
                  <a:schemeClr val="tx2"/>
                </a:solidFill>
              </a:rPr>
              <a:t> instrument</a:t>
            </a:r>
            <a:endParaRPr lang="hr-HR" sz="2800" b="1" dirty="0">
              <a:solidFill>
                <a:schemeClr val="tx2"/>
              </a:solidFill>
            </a:endParaRPr>
          </a:p>
          <a:p>
            <a:endParaRPr lang="hr-HR" sz="2800" b="1" dirty="0">
              <a:solidFill>
                <a:schemeClr val="tx2"/>
              </a:solidFill>
            </a:endParaRPr>
          </a:p>
          <a:p>
            <a:pPr lvl="0"/>
            <a:r>
              <a:rPr lang="en-AU" sz="2800" dirty="0" err="1">
                <a:solidFill>
                  <a:schemeClr val="tx2"/>
                </a:solidFill>
              </a:rPr>
              <a:t>Neodgovarajući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sadržaj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pitanja</a:t>
            </a:r>
            <a:endParaRPr lang="hr-HR" sz="2800" dirty="0">
              <a:solidFill>
                <a:schemeClr val="tx2"/>
              </a:solidFill>
            </a:endParaRPr>
          </a:p>
          <a:p>
            <a:pPr lvl="0"/>
            <a:r>
              <a:rPr lang="en-AU" sz="2800" dirty="0" err="1">
                <a:solidFill>
                  <a:schemeClr val="tx2"/>
                </a:solidFill>
              </a:rPr>
              <a:t>Pogrešan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oblik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formuliranja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pitanja</a:t>
            </a:r>
            <a:r>
              <a:rPr lang="en-AU" sz="2800" dirty="0">
                <a:solidFill>
                  <a:schemeClr val="tx2"/>
                </a:solidFill>
              </a:rPr>
              <a:t> (</a:t>
            </a:r>
            <a:r>
              <a:rPr lang="en-AU" sz="2800" dirty="0" err="1">
                <a:solidFill>
                  <a:schemeClr val="tx2"/>
                </a:solidFill>
              </a:rPr>
              <a:t>sugestivnost</a:t>
            </a:r>
            <a:r>
              <a:rPr lang="en-AU" sz="2800" dirty="0">
                <a:solidFill>
                  <a:schemeClr val="tx2"/>
                </a:solidFill>
              </a:rPr>
              <a:t>, </a:t>
            </a:r>
            <a:r>
              <a:rPr lang="en-AU" sz="2800" dirty="0" err="1">
                <a:solidFill>
                  <a:schemeClr val="tx2"/>
                </a:solidFill>
              </a:rPr>
              <a:t>nejednoznačnost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itd</a:t>
            </a:r>
            <a:r>
              <a:rPr lang="hr-HR" sz="2800" dirty="0">
                <a:solidFill>
                  <a:schemeClr val="tx2"/>
                </a:solidFill>
              </a:rPr>
              <a:t>.</a:t>
            </a:r>
            <a:r>
              <a:rPr lang="en-AU" sz="2800" dirty="0">
                <a:solidFill>
                  <a:schemeClr val="tx2"/>
                </a:solidFill>
              </a:rPr>
              <a:t>)</a:t>
            </a:r>
            <a:endParaRPr lang="hr-HR" sz="2800" dirty="0">
              <a:solidFill>
                <a:schemeClr val="tx2"/>
              </a:solidFill>
            </a:endParaRPr>
          </a:p>
          <a:p>
            <a:pPr lvl="0"/>
            <a:r>
              <a:rPr lang="en-AU" sz="2800" dirty="0" err="1">
                <a:solidFill>
                  <a:schemeClr val="tx2"/>
                </a:solidFill>
              </a:rPr>
              <a:t>Pogrešan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redoslijed</a:t>
            </a:r>
            <a:r>
              <a:rPr lang="en-AU" sz="2800" dirty="0">
                <a:solidFill>
                  <a:schemeClr val="tx2"/>
                </a:solidFill>
              </a:rPr>
              <a:t> i </a:t>
            </a:r>
            <a:r>
              <a:rPr lang="en-AU" sz="2800" dirty="0" err="1">
                <a:solidFill>
                  <a:schemeClr val="tx2"/>
                </a:solidFill>
              </a:rPr>
              <a:t>kontekst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pojedinih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pitanja</a:t>
            </a:r>
            <a:endParaRPr lang="hr-HR" sz="2800" dirty="0">
              <a:solidFill>
                <a:schemeClr val="tx2"/>
              </a:solidFill>
            </a:endParaRPr>
          </a:p>
          <a:p>
            <a:pPr lvl="0"/>
            <a:r>
              <a:rPr lang="en-AU" sz="2800" dirty="0" err="1">
                <a:solidFill>
                  <a:schemeClr val="tx2"/>
                </a:solidFill>
              </a:rPr>
              <a:t>Neodgovarajuća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dužina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upitnika</a:t>
            </a:r>
            <a:endParaRPr lang="hr-HR" sz="2800" dirty="0">
              <a:solidFill>
                <a:schemeClr val="tx2"/>
              </a:solidFill>
            </a:endParaRPr>
          </a:p>
          <a:p>
            <a:pPr lvl="0"/>
            <a:endParaRPr lang="hr-HR" sz="28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800" dirty="0">
              <a:solidFill>
                <a:schemeClr val="tx2"/>
              </a:solidFill>
            </a:endParaRPr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1066800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Glavni izvori greške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09600" y="14478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en-AU" sz="2800" b="1" dirty="0" err="1">
                <a:solidFill>
                  <a:schemeClr val="tx2"/>
                </a:solidFill>
              </a:rPr>
              <a:t>Realizacija</a:t>
            </a:r>
            <a:r>
              <a:rPr lang="en-AU" sz="2800" b="1" dirty="0">
                <a:solidFill>
                  <a:schemeClr val="tx2"/>
                </a:solidFill>
              </a:rPr>
              <a:t> </a:t>
            </a:r>
            <a:r>
              <a:rPr lang="en-AU" sz="2800" b="1" dirty="0" err="1">
                <a:solidFill>
                  <a:schemeClr val="tx2"/>
                </a:solidFill>
              </a:rPr>
              <a:t>istraživanja</a:t>
            </a:r>
            <a:endParaRPr lang="hr-HR" sz="2800" b="1" dirty="0">
              <a:solidFill>
                <a:schemeClr val="tx2"/>
              </a:solidFill>
            </a:endParaRPr>
          </a:p>
          <a:p>
            <a:endParaRPr lang="hr-HR" sz="2800" dirty="0">
              <a:solidFill>
                <a:schemeClr val="tx2"/>
              </a:solidFill>
            </a:endParaRPr>
          </a:p>
          <a:p>
            <a:pPr lvl="0"/>
            <a:r>
              <a:rPr lang="en-AU" sz="2800" dirty="0" err="1">
                <a:solidFill>
                  <a:schemeClr val="tx2"/>
                </a:solidFill>
              </a:rPr>
              <a:t>Izbor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neodgovarajuće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tehnike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istraživanja</a:t>
            </a:r>
            <a:endParaRPr lang="hr-HR" sz="2800" dirty="0">
              <a:solidFill>
                <a:schemeClr val="tx2"/>
              </a:solidFill>
            </a:endParaRPr>
          </a:p>
          <a:p>
            <a:pPr lvl="0"/>
            <a:r>
              <a:rPr lang="en-AU" sz="2800" dirty="0" err="1">
                <a:solidFill>
                  <a:schemeClr val="tx2"/>
                </a:solidFill>
              </a:rPr>
              <a:t>Greške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anketara</a:t>
            </a:r>
            <a:endParaRPr lang="hr-HR" sz="2800" dirty="0">
              <a:solidFill>
                <a:schemeClr val="tx2"/>
              </a:solidFill>
            </a:endParaRPr>
          </a:p>
          <a:p>
            <a:pPr lvl="0"/>
            <a:r>
              <a:rPr lang="en-AU" sz="2800" dirty="0" err="1">
                <a:solidFill>
                  <a:schemeClr val="tx2"/>
                </a:solidFill>
              </a:rPr>
              <a:t>Greške</a:t>
            </a:r>
            <a:r>
              <a:rPr lang="en-AU" sz="2800" dirty="0">
                <a:solidFill>
                  <a:schemeClr val="tx2"/>
                </a:solidFill>
              </a:rPr>
              <a:t> u </a:t>
            </a:r>
            <a:r>
              <a:rPr lang="en-AU" sz="2800" dirty="0" err="1">
                <a:solidFill>
                  <a:schemeClr val="tx2"/>
                </a:solidFill>
              </a:rPr>
              <a:t>reakcijama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ispitanika</a:t>
            </a:r>
            <a:r>
              <a:rPr lang="en-AU" sz="2800" dirty="0">
                <a:solidFill>
                  <a:schemeClr val="tx2"/>
                </a:solidFill>
              </a:rPr>
              <a:t> (</a:t>
            </a:r>
            <a:r>
              <a:rPr lang="en-AU" sz="2800" dirty="0" err="1">
                <a:solidFill>
                  <a:schemeClr val="tx2"/>
                </a:solidFill>
              </a:rPr>
              <a:t>odbijanje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ankete</a:t>
            </a:r>
            <a:r>
              <a:rPr lang="en-AU" sz="2800" dirty="0">
                <a:solidFill>
                  <a:schemeClr val="tx2"/>
                </a:solidFill>
              </a:rPr>
              <a:t>, </a:t>
            </a:r>
            <a:r>
              <a:rPr lang="en-AU" sz="2800" dirty="0" err="1">
                <a:solidFill>
                  <a:schemeClr val="tx2"/>
                </a:solidFill>
              </a:rPr>
              <a:t>neizjašnjavanje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na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pojedina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pitanja</a:t>
            </a:r>
            <a:r>
              <a:rPr lang="en-AU" sz="2800" dirty="0">
                <a:solidFill>
                  <a:schemeClr val="tx2"/>
                </a:solidFill>
              </a:rPr>
              <a:t>, </a:t>
            </a:r>
            <a:r>
              <a:rPr lang="en-AU" sz="2800" dirty="0" err="1">
                <a:solidFill>
                  <a:schemeClr val="tx2"/>
                </a:solidFill>
              </a:rPr>
              <a:t>nedovoljna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iskrenost</a:t>
            </a:r>
            <a:r>
              <a:rPr lang="en-AU" sz="2800" dirty="0">
                <a:solidFill>
                  <a:schemeClr val="tx2"/>
                </a:solidFill>
              </a:rPr>
              <a:t>)</a:t>
            </a:r>
            <a:endParaRPr lang="hr-HR" sz="2800" dirty="0">
              <a:solidFill>
                <a:schemeClr val="tx2"/>
              </a:solidFill>
            </a:endParaRPr>
          </a:p>
          <a:p>
            <a:pPr lvl="0"/>
            <a:endParaRPr lang="hr-HR" sz="28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en-AU" sz="2800" b="1" dirty="0" err="1">
                <a:solidFill>
                  <a:schemeClr val="tx2"/>
                </a:solidFill>
              </a:rPr>
              <a:t>Razdoblje</a:t>
            </a:r>
            <a:r>
              <a:rPr lang="en-AU" sz="2800" b="1" dirty="0">
                <a:solidFill>
                  <a:schemeClr val="tx2"/>
                </a:solidFill>
              </a:rPr>
              <a:t> </a:t>
            </a:r>
            <a:r>
              <a:rPr lang="en-AU" sz="2800" b="1" dirty="0" err="1">
                <a:solidFill>
                  <a:schemeClr val="tx2"/>
                </a:solidFill>
              </a:rPr>
              <a:t>istraživanja</a:t>
            </a:r>
            <a:endParaRPr lang="hr-HR" sz="2800" b="1" dirty="0">
              <a:solidFill>
                <a:schemeClr val="tx2"/>
              </a:solidFill>
            </a:endParaRPr>
          </a:p>
          <a:p>
            <a:endParaRPr lang="hr-HR" sz="2800" dirty="0">
              <a:solidFill>
                <a:schemeClr val="tx2"/>
              </a:solidFill>
            </a:endParaRPr>
          </a:p>
          <a:p>
            <a:pPr lvl="0"/>
            <a:r>
              <a:rPr lang="en-AU" sz="2800" dirty="0" err="1">
                <a:solidFill>
                  <a:schemeClr val="tx2"/>
                </a:solidFill>
              </a:rPr>
              <a:t>Neprikladnost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ili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nedovoljna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reprezentativnost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izabranog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termina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istraživanja</a:t>
            </a:r>
            <a:endParaRPr lang="hr-HR" sz="2800" dirty="0">
              <a:solidFill>
                <a:schemeClr val="tx2"/>
              </a:solidFill>
            </a:endParaRPr>
          </a:p>
          <a:p>
            <a:pPr lvl="0"/>
            <a:endParaRPr lang="hr-HR" sz="2800" dirty="0"/>
          </a:p>
          <a:p>
            <a:pPr lvl="0"/>
            <a:endParaRPr lang="hr-HR" sz="28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800" dirty="0">
              <a:solidFill>
                <a:schemeClr val="tx2"/>
              </a:solidFill>
            </a:endParaRPr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1066800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Glavni izvori greške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09600" y="14478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Arial" charset="0"/>
              <a:buChar char="•"/>
            </a:pPr>
            <a:r>
              <a:rPr lang="en-AU" sz="2800" b="1" dirty="0" err="1">
                <a:solidFill>
                  <a:schemeClr val="tx2"/>
                </a:solidFill>
              </a:rPr>
              <a:t>Obrada</a:t>
            </a:r>
            <a:r>
              <a:rPr lang="en-AU" sz="2800" b="1" dirty="0">
                <a:solidFill>
                  <a:schemeClr val="tx2"/>
                </a:solidFill>
              </a:rPr>
              <a:t>, </a:t>
            </a:r>
            <a:r>
              <a:rPr lang="en-AU" sz="2800" b="1" dirty="0" err="1">
                <a:solidFill>
                  <a:schemeClr val="tx2"/>
                </a:solidFill>
              </a:rPr>
              <a:t>prezentiranje</a:t>
            </a:r>
            <a:r>
              <a:rPr lang="en-AU" sz="2800" b="1" dirty="0">
                <a:solidFill>
                  <a:schemeClr val="tx2"/>
                </a:solidFill>
              </a:rPr>
              <a:t> i </a:t>
            </a:r>
            <a:r>
              <a:rPr lang="en-AU" sz="2800" b="1" dirty="0" err="1">
                <a:solidFill>
                  <a:schemeClr val="tx2"/>
                </a:solidFill>
              </a:rPr>
              <a:t>interpretacija</a:t>
            </a:r>
            <a:r>
              <a:rPr lang="en-AU" sz="2800" b="1" dirty="0">
                <a:solidFill>
                  <a:schemeClr val="tx2"/>
                </a:solidFill>
              </a:rPr>
              <a:t> </a:t>
            </a:r>
            <a:r>
              <a:rPr lang="en-AU" sz="2800" b="1" dirty="0" err="1">
                <a:solidFill>
                  <a:schemeClr val="tx2"/>
                </a:solidFill>
              </a:rPr>
              <a:t>rezultata</a:t>
            </a:r>
            <a:endParaRPr lang="hr-HR" sz="2800" b="1" dirty="0">
              <a:solidFill>
                <a:schemeClr val="tx2"/>
              </a:solidFill>
            </a:endParaRPr>
          </a:p>
          <a:p>
            <a:endParaRPr lang="hr-HR" sz="2800" dirty="0">
              <a:solidFill>
                <a:schemeClr val="tx2"/>
              </a:solidFill>
            </a:endParaRPr>
          </a:p>
          <a:p>
            <a:pPr lvl="0"/>
            <a:r>
              <a:rPr lang="en-AU" sz="2800" dirty="0" err="1">
                <a:solidFill>
                  <a:schemeClr val="tx2"/>
                </a:solidFill>
              </a:rPr>
              <a:t>Greške</a:t>
            </a:r>
            <a:r>
              <a:rPr lang="en-AU" sz="2800" dirty="0">
                <a:solidFill>
                  <a:schemeClr val="tx2"/>
                </a:solidFill>
              </a:rPr>
              <a:t> u </a:t>
            </a:r>
            <a:r>
              <a:rPr lang="en-AU" sz="2800" dirty="0" err="1">
                <a:solidFill>
                  <a:schemeClr val="tx2"/>
                </a:solidFill>
              </a:rPr>
              <a:t>kodiranju</a:t>
            </a:r>
            <a:r>
              <a:rPr lang="en-AU" sz="2800" dirty="0">
                <a:solidFill>
                  <a:schemeClr val="tx2"/>
                </a:solidFill>
              </a:rPr>
              <a:t> i </a:t>
            </a:r>
            <a:r>
              <a:rPr lang="en-AU" sz="2800" dirty="0" err="1">
                <a:solidFill>
                  <a:schemeClr val="tx2"/>
                </a:solidFill>
              </a:rPr>
              <a:t>unosu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podataka</a:t>
            </a:r>
            <a:endParaRPr lang="hr-HR" sz="2800" dirty="0">
              <a:solidFill>
                <a:schemeClr val="tx2"/>
              </a:solidFill>
            </a:endParaRPr>
          </a:p>
          <a:p>
            <a:pPr lvl="0"/>
            <a:r>
              <a:rPr lang="en-AU" sz="2800" dirty="0" err="1">
                <a:solidFill>
                  <a:schemeClr val="tx2"/>
                </a:solidFill>
              </a:rPr>
              <a:t>Izbor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pogrešne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metode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obrade</a:t>
            </a:r>
            <a:r>
              <a:rPr lang="en-AU" sz="2800" dirty="0">
                <a:solidFill>
                  <a:schemeClr val="tx2"/>
                </a:solidFill>
              </a:rPr>
              <a:t> </a:t>
            </a:r>
            <a:r>
              <a:rPr lang="en-AU" sz="2800" dirty="0" err="1">
                <a:solidFill>
                  <a:schemeClr val="tx2"/>
                </a:solidFill>
              </a:rPr>
              <a:t>podataka</a:t>
            </a:r>
            <a:endParaRPr lang="hr-HR" sz="2800" dirty="0">
              <a:solidFill>
                <a:schemeClr val="tx2"/>
              </a:solidFill>
            </a:endParaRPr>
          </a:p>
          <a:p>
            <a:pPr lvl="0"/>
            <a:r>
              <a:rPr lang="de-DE" sz="2800" dirty="0">
                <a:solidFill>
                  <a:schemeClr val="tx2"/>
                </a:solidFill>
              </a:rPr>
              <a:t>Greške u tabeliranju, grafičkim prikazima itd.</a:t>
            </a:r>
            <a:endParaRPr lang="hr-HR" sz="2800" dirty="0">
              <a:solidFill>
                <a:schemeClr val="tx2"/>
              </a:solidFill>
            </a:endParaRPr>
          </a:p>
          <a:p>
            <a:pPr lvl="0"/>
            <a:r>
              <a:rPr lang="de-DE" sz="2800" dirty="0">
                <a:solidFill>
                  <a:schemeClr val="tx2"/>
                </a:solidFill>
              </a:rPr>
              <a:t>Pogrešna interpretacija rezultata i greške u formuliranju zaključaka istraživanja (subjektivnost, pristranost, površnost, nekompetentnost)</a:t>
            </a:r>
            <a:endParaRPr lang="hr-HR" sz="2800" dirty="0">
              <a:solidFill>
                <a:schemeClr val="tx2"/>
              </a:solidFill>
            </a:endParaRPr>
          </a:p>
          <a:p>
            <a:pPr lvl="0"/>
            <a:endParaRPr lang="hr-HR" sz="2800" dirty="0"/>
          </a:p>
          <a:p>
            <a:pPr lvl="0"/>
            <a:endParaRPr lang="hr-HR" sz="28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800" dirty="0">
              <a:solidFill>
                <a:schemeClr val="tx2"/>
              </a:solidFill>
            </a:endParaRPr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2209800" y="2819400"/>
            <a:ext cx="4419600" cy="113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2" indent="-342900"/>
            <a:r>
              <a:rPr lang="hr-HR" sz="2800" b="1" dirty="0">
                <a:solidFill>
                  <a:schemeClr val="tx2"/>
                </a:solidFill>
              </a:rPr>
              <a:t>HVALA NA PAŽNJI!</a:t>
            </a:r>
          </a:p>
          <a:p>
            <a:pPr algn="ctr">
              <a:lnSpc>
                <a:spcPct val="90000"/>
              </a:lnSpc>
            </a:pPr>
            <a:endParaRPr lang="hr-HR" sz="2200" dirty="0"/>
          </a:p>
          <a:p>
            <a:pPr algn="ctr">
              <a:lnSpc>
                <a:spcPct val="90000"/>
              </a:lnSpc>
            </a:pPr>
            <a:endParaRPr lang="hr-HR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2559" y="0"/>
            <a:ext cx="791441" cy="990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Metrijske karakteristike istraživanja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8288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lvl="0" indent="-4572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hr-HR" sz="3200" dirty="0">
                <a:solidFill>
                  <a:schemeClr val="tx2"/>
                </a:solidFill>
              </a:rPr>
              <a:t>K</a:t>
            </a:r>
            <a:r>
              <a:rPr lang="en-AU" sz="3200" dirty="0" err="1">
                <a:solidFill>
                  <a:schemeClr val="tx2"/>
                </a:solidFill>
              </a:rPr>
              <a:t>oliko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dobiveni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rezultati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odražavaju</a:t>
            </a:r>
            <a:r>
              <a:rPr lang="en-AU" sz="3200" dirty="0">
                <a:solidFill>
                  <a:schemeClr val="tx2"/>
                </a:solidFill>
              </a:rPr>
              <a:t> “</a:t>
            </a:r>
            <a:r>
              <a:rPr lang="en-AU" sz="3200" dirty="0" err="1">
                <a:solidFill>
                  <a:schemeClr val="tx2"/>
                </a:solidFill>
              </a:rPr>
              <a:t>pravo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stanje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stvari</a:t>
            </a:r>
            <a:r>
              <a:rPr lang="en-AU" sz="3200" dirty="0">
                <a:solidFill>
                  <a:schemeClr val="tx2"/>
                </a:solidFill>
              </a:rPr>
              <a:t>” u </a:t>
            </a:r>
            <a:r>
              <a:rPr lang="en-AU" sz="3200" dirty="0" err="1">
                <a:solidFill>
                  <a:schemeClr val="tx2"/>
                </a:solidFill>
              </a:rPr>
              <a:t>svezi</a:t>
            </a:r>
            <a:r>
              <a:rPr lang="en-AU" sz="3200" dirty="0">
                <a:solidFill>
                  <a:schemeClr val="tx2"/>
                </a:solidFill>
              </a:rPr>
              <a:t> s </a:t>
            </a:r>
            <a:r>
              <a:rPr lang="en-AU" sz="3200" dirty="0" err="1">
                <a:solidFill>
                  <a:schemeClr val="tx2"/>
                </a:solidFill>
              </a:rPr>
              <a:t>pojavom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koja</a:t>
            </a:r>
            <a:r>
              <a:rPr lang="en-AU" sz="3200" dirty="0">
                <a:solidFill>
                  <a:schemeClr val="tx2"/>
                </a:solidFill>
              </a:rPr>
              <a:t> je </a:t>
            </a:r>
            <a:r>
              <a:rPr lang="en-AU" sz="3200" dirty="0" err="1">
                <a:solidFill>
                  <a:schemeClr val="tx2"/>
                </a:solidFill>
              </a:rPr>
              <a:t>predmet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istraživanja</a:t>
            </a:r>
            <a:r>
              <a:rPr lang="hr-HR" sz="3200" dirty="0">
                <a:solidFill>
                  <a:schemeClr val="tx2"/>
                </a:solidFill>
              </a:rPr>
              <a:t>?</a:t>
            </a:r>
          </a:p>
          <a:p>
            <a:pPr marL="457200" lvl="0" indent="-457200">
              <a:spcBef>
                <a:spcPct val="20000"/>
              </a:spcBef>
              <a:buFont typeface="Arial" charset="0"/>
              <a:buChar char="•"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Važno je</a:t>
            </a:r>
            <a:r>
              <a:rPr kumimoji="0" lang="hr-HR" sz="3200" b="0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voditi računa o metrijskim karakteristikama istraživanja – u svim fazama istraživačkog procesa – od konceptualizacije do realizacije.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Metrijske karakteristike istraživanja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8288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en-AU" sz="3200" dirty="0" err="1">
                <a:solidFill>
                  <a:schemeClr val="tx2"/>
                </a:solidFill>
              </a:rPr>
              <a:t>Pojam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metrijskih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svojstava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u="sng" dirty="0" err="1">
                <a:solidFill>
                  <a:schemeClr val="tx2"/>
                </a:solidFill>
              </a:rPr>
              <a:t>pretežno</a:t>
            </a:r>
            <a:r>
              <a:rPr lang="en-AU" sz="3200" u="sng" dirty="0">
                <a:solidFill>
                  <a:schemeClr val="tx2"/>
                </a:solidFill>
              </a:rPr>
              <a:t> se </a:t>
            </a:r>
            <a:r>
              <a:rPr lang="en-AU" sz="3200" u="sng" dirty="0" err="1">
                <a:solidFill>
                  <a:schemeClr val="tx2"/>
                </a:solidFill>
              </a:rPr>
              <a:t>rabi</a:t>
            </a:r>
            <a:r>
              <a:rPr lang="en-AU" sz="3200" u="sng" dirty="0">
                <a:solidFill>
                  <a:schemeClr val="tx2"/>
                </a:solidFill>
              </a:rPr>
              <a:t> u </a:t>
            </a:r>
            <a:r>
              <a:rPr lang="en-AU" sz="3200" u="sng" dirty="0" err="1">
                <a:solidFill>
                  <a:schemeClr val="tx2"/>
                </a:solidFill>
              </a:rPr>
              <a:t>vrednovanju</a:t>
            </a:r>
            <a:r>
              <a:rPr lang="en-AU" sz="3200" u="sng" dirty="0">
                <a:solidFill>
                  <a:schemeClr val="tx2"/>
                </a:solidFill>
              </a:rPr>
              <a:t> </a:t>
            </a:r>
            <a:r>
              <a:rPr lang="en-AU" sz="3200" u="sng" dirty="0" err="1">
                <a:solidFill>
                  <a:schemeClr val="tx2"/>
                </a:solidFill>
              </a:rPr>
              <a:t>kvantitativnih</a:t>
            </a:r>
            <a:r>
              <a:rPr lang="en-AU" sz="3200" u="sng" dirty="0">
                <a:solidFill>
                  <a:schemeClr val="tx2"/>
                </a:solidFill>
              </a:rPr>
              <a:t> </a:t>
            </a:r>
            <a:r>
              <a:rPr lang="en-AU" sz="3200" u="sng" dirty="0" err="1">
                <a:solidFill>
                  <a:schemeClr val="tx2"/>
                </a:solidFill>
              </a:rPr>
              <a:t>istraživanja</a:t>
            </a:r>
            <a:r>
              <a:rPr lang="en-AU" sz="3200" dirty="0">
                <a:solidFill>
                  <a:schemeClr val="tx2"/>
                </a:solidFill>
              </a:rPr>
              <a:t>, </a:t>
            </a:r>
            <a:r>
              <a:rPr lang="en-AU" sz="3200" dirty="0" err="1">
                <a:solidFill>
                  <a:schemeClr val="tx2"/>
                </a:solidFill>
              </a:rPr>
              <a:t>jer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su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takva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istraživanja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svojevrsno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mjerenje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pojava</a:t>
            </a:r>
            <a:r>
              <a:rPr lang="en-AU" sz="3200" dirty="0">
                <a:solidFill>
                  <a:schemeClr val="tx2"/>
                </a:solidFill>
              </a:rPr>
              <a:t>, </a:t>
            </a:r>
            <a:r>
              <a:rPr lang="en-AU" sz="3200" dirty="0" err="1">
                <a:solidFill>
                  <a:schemeClr val="tx2"/>
                </a:solidFill>
              </a:rPr>
              <a:t>procesa</a:t>
            </a:r>
            <a:r>
              <a:rPr lang="en-AU" sz="3200" dirty="0">
                <a:solidFill>
                  <a:schemeClr val="tx2"/>
                </a:solidFill>
              </a:rPr>
              <a:t>, </a:t>
            </a:r>
            <a:r>
              <a:rPr lang="en-AU" sz="3200" dirty="0" err="1">
                <a:solidFill>
                  <a:schemeClr val="tx2"/>
                </a:solidFill>
              </a:rPr>
              <a:t>mišljenja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ili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ponašanja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kojima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utvrđujemo</a:t>
            </a:r>
            <a:r>
              <a:rPr lang="en-AU" sz="3200" dirty="0">
                <a:solidFill>
                  <a:schemeClr val="tx2"/>
                </a:solidFill>
              </a:rPr>
              <a:t> ne </a:t>
            </a:r>
            <a:r>
              <a:rPr lang="en-AU" sz="3200" dirty="0" err="1">
                <a:solidFill>
                  <a:schemeClr val="tx2"/>
                </a:solidFill>
              </a:rPr>
              <a:t>samo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njihovu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prisutnost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nego</a:t>
            </a:r>
            <a:r>
              <a:rPr lang="en-AU" sz="3200" dirty="0">
                <a:solidFill>
                  <a:schemeClr val="tx2"/>
                </a:solidFill>
              </a:rPr>
              <a:t> i </a:t>
            </a:r>
            <a:r>
              <a:rPr lang="en-AU" sz="3200" dirty="0" err="1">
                <a:solidFill>
                  <a:schemeClr val="tx2"/>
                </a:solidFill>
              </a:rPr>
              <a:t>izrazitost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ili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intenzitet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te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prisutnosti</a:t>
            </a:r>
            <a:r>
              <a:rPr lang="en-AU" sz="3200" dirty="0">
                <a:solidFill>
                  <a:schemeClr val="tx2"/>
                </a:solidFill>
              </a:rPr>
              <a:t>. </a:t>
            </a:r>
            <a:endParaRPr lang="hr-HR" sz="32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hr-HR" sz="3200" dirty="0">
                <a:solidFill>
                  <a:schemeClr val="tx2"/>
                </a:solidFill>
              </a:rPr>
              <a:t>U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nekom</a:t>
            </a:r>
            <a:r>
              <a:rPr lang="en-AU" sz="3200" dirty="0">
                <a:solidFill>
                  <a:schemeClr val="tx2"/>
                </a:solidFill>
              </a:rPr>
              <a:t> se </a:t>
            </a:r>
            <a:r>
              <a:rPr lang="en-AU" sz="3200" dirty="0" err="1">
                <a:solidFill>
                  <a:schemeClr val="tx2"/>
                </a:solidFill>
              </a:rPr>
              <a:t>smislu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primijenjuje</a:t>
            </a:r>
            <a:r>
              <a:rPr lang="en-AU" sz="3200" dirty="0">
                <a:solidFill>
                  <a:schemeClr val="tx2"/>
                </a:solidFill>
              </a:rPr>
              <a:t> i u </a:t>
            </a:r>
            <a:r>
              <a:rPr lang="en-AU" sz="3200" dirty="0" err="1">
                <a:solidFill>
                  <a:schemeClr val="tx2"/>
                </a:solidFill>
              </a:rPr>
              <a:t>slučaju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kvalitativnih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istraživanja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koja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također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moraju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otkriti</a:t>
            </a:r>
            <a:r>
              <a:rPr lang="en-AU" sz="3200" dirty="0">
                <a:solidFill>
                  <a:schemeClr val="tx2"/>
                </a:solidFill>
              </a:rPr>
              <a:t> "</a:t>
            </a:r>
            <a:r>
              <a:rPr lang="en-AU" sz="3200" dirty="0" err="1">
                <a:solidFill>
                  <a:schemeClr val="tx2"/>
                </a:solidFill>
              </a:rPr>
              <a:t>pravo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stanje</a:t>
            </a:r>
            <a:r>
              <a:rPr lang="en-AU" sz="3200" dirty="0">
                <a:solidFill>
                  <a:schemeClr val="tx2"/>
                </a:solidFill>
              </a:rPr>
              <a:t>" </a:t>
            </a:r>
            <a:r>
              <a:rPr lang="en-AU" sz="3200" dirty="0" err="1">
                <a:solidFill>
                  <a:schemeClr val="tx2"/>
                </a:solidFill>
              </a:rPr>
              <a:t>proučavane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pojave</a:t>
            </a:r>
            <a:r>
              <a:rPr lang="hr-HR" sz="3200" dirty="0">
                <a:solidFill>
                  <a:schemeClr val="tx2"/>
                </a:solidFill>
              </a:rPr>
              <a:t>.</a:t>
            </a:r>
          </a:p>
          <a:p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Metrijske karakteristike istraživanja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8288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Arial" charset="0"/>
              <a:buChar char="•"/>
            </a:pPr>
            <a:r>
              <a:rPr lang="en-AU" sz="3200" b="1" dirty="0" err="1">
                <a:solidFill>
                  <a:schemeClr val="tx2"/>
                </a:solidFill>
              </a:rPr>
              <a:t>Glavna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metrijska</a:t>
            </a:r>
            <a:r>
              <a:rPr lang="en-AU" sz="3200" b="1" dirty="0">
                <a:solidFill>
                  <a:schemeClr val="tx2"/>
                </a:solidFill>
              </a:rPr>
              <a:t> </a:t>
            </a:r>
            <a:r>
              <a:rPr lang="en-AU" sz="3200" b="1" dirty="0" err="1">
                <a:solidFill>
                  <a:schemeClr val="tx2"/>
                </a:solidFill>
              </a:rPr>
              <a:t>svojstva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istraživačkog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postupka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ili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rezultata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istraživanja</a:t>
            </a:r>
            <a:r>
              <a:rPr lang="en-AU" sz="3200" dirty="0">
                <a:solidFill>
                  <a:schemeClr val="tx2"/>
                </a:solidFill>
              </a:rPr>
              <a:t> </a:t>
            </a:r>
            <a:r>
              <a:rPr lang="en-AU" sz="3200" dirty="0" err="1">
                <a:solidFill>
                  <a:schemeClr val="tx2"/>
                </a:solidFill>
              </a:rPr>
              <a:t>jesu</a:t>
            </a:r>
            <a:r>
              <a:rPr lang="en-AU" sz="3200" dirty="0">
                <a:solidFill>
                  <a:schemeClr val="tx2"/>
                </a:solidFill>
              </a:rPr>
              <a:t>:</a:t>
            </a:r>
            <a:endParaRPr lang="hr-HR" sz="3200" dirty="0">
              <a:solidFill>
                <a:schemeClr val="tx2"/>
              </a:solidFill>
            </a:endParaRPr>
          </a:p>
          <a:p>
            <a:endParaRPr lang="hr-HR" sz="3200" dirty="0">
              <a:solidFill>
                <a:schemeClr val="tx2"/>
              </a:solidFill>
            </a:endParaRPr>
          </a:p>
          <a:p>
            <a:r>
              <a:rPr lang="de-DE" sz="3200" dirty="0">
                <a:solidFill>
                  <a:schemeClr val="tx2"/>
                </a:solidFill>
              </a:rPr>
              <a:t>1. Valjanost</a:t>
            </a:r>
            <a:endParaRPr lang="hr-HR" sz="3200" dirty="0">
              <a:solidFill>
                <a:schemeClr val="tx2"/>
              </a:solidFill>
            </a:endParaRPr>
          </a:p>
          <a:p>
            <a:r>
              <a:rPr lang="de-DE" sz="3200" dirty="0">
                <a:solidFill>
                  <a:schemeClr val="tx2"/>
                </a:solidFill>
              </a:rPr>
              <a:t>2. Pouzdanost</a:t>
            </a:r>
            <a:endParaRPr lang="hr-HR" sz="3200" dirty="0">
              <a:solidFill>
                <a:schemeClr val="tx2"/>
              </a:solidFill>
            </a:endParaRPr>
          </a:p>
          <a:p>
            <a:r>
              <a:rPr lang="de-DE" sz="3200" dirty="0">
                <a:solidFill>
                  <a:schemeClr val="tx2"/>
                </a:solidFill>
              </a:rPr>
              <a:t>3. Objektivnost</a:t>
            </a:r>
            <a:endParaRPr lang="hr-HR" sz="3200" dirty="0">
              <a:solidFill>
                <a:schemeClr val="tx2"/>
              </a:solidFill>
            </a:endParaRPr>
          </a:p>
          <a:p>
            <a:r>
              <a:rPr lang="de-DE" sz="3200" dirty="0">
                <a:solidFill>
                  <a:schemeClr val="tx2"/>
                </a:solidFill>
              </a:rPr>
              <a:t>4. Osjetljivost</a:t>
            </a:r>
            <a:endParaRPr lang="hr-HR" sz="3200" dirty="0">
              <a:solidFill>
                <a:schemeClr val="tx2"/>
              </a:solidFill>
            </a:endParaRPr>
          </a:p>
          <a:p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Valjanost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5240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Arial" charset="0"/>
              <a:buChar char="•"/>
            </a:pPr>
            <a:r>
              <a:rPr lang="de-DE" sz="3200" b="1" dirty="0">
                <a:solidFill>
                  <a:schemeClr val="tx2"/>
                </a:solidFill>
              </a:rPr>
              <a:t>Valjanost</a:t>
            </a:r>
            <a:r>
              <a:rPr lang="de-DE" sz="3200" dirty="0">
                <a:solidFill>
                  <a:schemeClr val="tx2"/>
                </a:solidFill>
              </a:rPr>
              <a:t> </a:t>
            </a:r>
            <a:r>
              <a:rPr lang="hr-HR" sz="3200" dirty="0">
                <a:solidFill>
                  <a:schemeClr val="tx2"/>
                </a:solidFill>
              </a:rPr>
              <a:t>je </a:t>
            </a:r>
            <a:r>
              <a:rPr lang="de-DE" sz="3200" dirty="0">
                <a:solidFill>
                  <a:schemeClr val="tx2"/>
                </a:solidFill>
              </a:rPr>
              <a:t>svojstvo istraživačkog postupka koj</a:t>
            </a:r>
            <a:r>
              <a:rPr lang="hr-HR" sz="3200" dirty="0">
                <a:solidFill>
                  <a:schemeClr val="tx2"/>
                </a:solidFill>
              </a:rPr>
              <a:t>e</a:t>
            </a:r>
            <a:r>
              <a:rPr lang="de-DE" sz="3200" dirty="0">
                <a:solidFill>
                  <a:schemeClr val="tx2"/>
                </a:solidFill>
              </a:rPr>
              <a:t> pokazuje </a:t>
            </a:r>
            <a:r>
              <a:rPr lang="hr-HR" sz="3200" dirty="0">
                <a:solidFill>
                  <a:schemeClr val="tx2"/>
                </a:solidFill>
              </a:rPr>
              <a:t>je</a:t>
            </a:r>
            <a:r>
              <a:rPr lang="de-DE" sz="3200" dirty="0">
                <a:solidFill>
                  <a:schemeClr val="tx2"/>
                </a:solidFill>
              </a:rPr>
              <a:t> li</a:t>
            </a:r>
            <a:r>
              <a:rPr lang="hr-HR" sz="3200" dirty="0">
                <a:solidFill>
                  <a:schemeClr val="tx2"/>
                </a:solidFill>
              </a:rPr>
              <a:t> </a:t>
            </a:r>
            <a:r>
              <a:rPr lang="de-DE" sz="3200" dirty="0">
                <a:solidFill>
                  <a:schemeClr val="tx2"/>
                </a:solidFill>
              </a:rPr>
              <a:t>taj postupak ispituje ono za što se pretpostavlja da ispituje </a:t>
            </a:r>
            <a:r>
              <a:rPr lang="hr-HR" sz="3200" dirty="0">
                <a:solidFill>
                  <a:schemeClr val="tx2"/>
                </a:solidFill>
              </a:rPr>
              <a:t>i</a:t>
            </a:r>
            <a:r>
              <a:rPr lang="de-DE" sz="3200" dirty="0">
                <a:solidFill>
                  <a:schemeClr val="tx2"/>
                </a:solidFill>
              </a:rPr>
              <a:t> koliko dobiveni rezultati odražavaju pojavu koja je predmet istraživan</a:t>
            </a:r>
            <a:r>
              <a:rPr lang="hr-HR" sz="3200" dirty="0">
                <a:solidFill>
                  <a:schemeClr val="tx2"/>
                </a:solidFill>
              </a:rPr>
              <a:t>.</a:t>
            </a:r>
          </a:p>
          <a:p>
            <a:pPr>
              <a:buFont typeface="Arial" charset="0"/>
              <a:buChar char="•"/>
            </a:pPr>
            <a:endParaRPr lang="hr-HR" sz="32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32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Vrste valjanosti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6764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Arial" charset="0"/>
              <a:buChar char="•"/>
            </a:pPr>
            <a:r>
              <a:rPr lang="de-DE" sz="3200" b="1" i="1" dirty="0">
                <a:solidFill>
                  <a:schemeClr val="tx2"/>
                </a:solidFill>
              </a:rPr>
              <a:t>Unutrašnja ili interna valjanost</a:t>
            </a:r>
            <a:r>
              <a:rPr lang="de-DE" sz="3200" dirty="0">
                <a:solidFill>
                  <a:schemeClr val="tx2"/>
                </a:solidFill>
              </a:rPr>
              <a:t> </a:t>
            </a:r>
            <a:r>
              <a:rPr lang="hr-HR" sz="3200" dirty="0">
                <a:solidFill>
                  <a:schemeClr val="tx2"/>
                </a:solidFill>
              </a:rPr>
              <a:t>- </a:t>
            </a:r>
            <a:r>
              <a:rPr lang="de-DE" sz="3200" dirty="0">
                <a:solidFill>
                  <a:schemeClr val="tx2"/>
                </a:solidFill>
              </a:rPr>
              <a:t>svojstvo nekog istraživačkog postupka da ispita ono za što se pretpostavlja da ispituje. </a:t>
            </a:r>
            <a:endParaRPr lang="hr-HR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Vrste valjanosti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09600" y="14478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de-DE" sz="3200" b="1" i="1" dirty="0">
                <a:solidFill>
                  <a:schemeClr val="tx2"/>
                </a:solidFill>
              </a:rPr>
              <a:t>Vanjska ili eksterna valjanost</a:t>
            </a:r>
            <a:r>
              <a:rPr lang="de-DE" sz="3200" b="1" dirty="0">
                <a:solidFill>
                  <a:schemeClr val="tx2"/>
                </a:solidFill>
              </a:rPr>
              <a:t> </a:t>
            </a:r>
            <a:r>
              <a:rPr lang="de-DE" sz="3200" dirty="0">
                <a:solidFill>
                  <a:schemeClr val="tx2"/>
                </a:solidFill>
              </a:rPr>
              <a:t>ukazuje na opravdanost poopćavanja (generaliziranja) rezultata istraživanja na određene osobe, okruženje i</a:t>
            </a:r>
            <a:r>
              <a:rPr lang="hr-HR" sz="3200" dirty="0">
                <a:solidFill>
                  <a:schemeClr val="tx2"/>
                </a:solidFill>
              </a:rPr>
              <a:t> </a:t>
            </a:r>
            <a:r>
              <a:rPr lang="de-DE" sz="3200" dirty="0">
                <a:solidFill>
                  <a:schemeClr val="tx2"/>
                </a:solidFill>
              </a:rPr>
              <a:t>vremensko razdoblje.</a:t>
            </a:r>
            <a:r>
              <a:rPr lang="hr-HR" sz="3200" dirty="0">
                <a:solidFill>
                  <a:schemeClr val="tx2"/>
                </a:solidFill>
              </a:rPr>
              <a:t> Koliko rezultati odražavaju pojavu koja je predmet istraživanja.</a:t>
            </a:r>
          </a:p>
          <a:p>
            <a:r>
              <a:rPr lang="de-DE" sz="3200" dirty="0">
                <a:solidFill>
                  <a:schemeClr val="tx2"/>
                </a:solidFill>
              </a:rPr>
              <a:t> </a:t>
            </a:r>
            <a:endParaRPr lang="hr-HR" sz="32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de-DE" sz="3200" dirty="0">
                <a:solidFill>
                  <a:schemeClr val="tx2"/>
                </a:solidFill>
              </a:rPr>
              <a:t>Vanjsku valjanost je moguće osigurati odgovarajućim </a:t>
            </a:r>
            <a:r>
              <a:rPr lang="de-DE" sz="3200" b="1" dirty="0">
                <a:solidFill>
                  <a:schemeClr val="tx2"/>
                </a:solidFill>
              </a:rPr>
              <a:t>izborom uzorka </a:t>
            </a:r>
            <a:r>
              <a:rPr lang="de-DE" sz="3200" dirty="0">
                <a:solidFill>
                  <a:schemeClr val="tx2"/>
                </a:solidFill>
              </a:rPr>
              <a:t>istraživanja te izborom </a:t>
            </a:r>
            <a:r>
              <a:rPr lang="de-DE" sz="3200" b="1" dirty="0">
                <a:solidFill>
                  <a:schemeClr val="tx2"/>
                </a:solidFill>
              </a:rPr>
              <a:t>tipičnog okruženja </a:t>
            </a:r>
            <a:r>
              <a:rPr lang="de-DE" sz="3200" dirty="0">
                <a:solidFill>
                  <a:schemeClr val="tx2"/>
                </a:solidFill>
              </a:rPr>
              <a:t>i </a:t>
            </a:r>
            <a:r>
              <a:rPr lang="de-DE" sz="3200" b="1" dirty="0">
                <a:solidFill>
                  <a:schemeClr val="tx2"/>
                </a:solidFill>
              </a:rPr>
              <a:t>razdoblja provođenja </a:t>
            </a:r>
            <a:r>
              <a:rPr lang="de-DE" sz="3200" dirty="0">
                <a:solidFill>
                  <a:schemeClr val="tx2"/>
                </a:solidFill>
              </a:rPr>
              <a:t>istraživanja. </a:t>
            </a:r>
            <a:endParaRPr lang="hr-HR" sz="3200" dirty="0">
              <a:solidFill>
                <a:schemeClr val="tx2"/>
              </a:solidFill>
            </a:endParaRPr>
          </a:p>
          <a:p>
            <a:endParaRPr lang="hr-HR" sz="32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Vrste valjanosti prema načinu utvrđivanja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09600" y="16002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>
              <a:buFont typeface="Arial" charset="0"/>
              <a:buChar char="•"/>
            </a:pPr>
            <a:r>
              <a:rPr lang="de-DE" sz="3200" b="1" i="1" dirty="0">
                <a:solidFill>
                  <a:schemeClr val="tx2"/>
                </a:solidFill>
              </a:rPr>
              <a:t>Teorijska valjanost</a:t>
            </a:r>
            <a:r>
              <a:rPr lang="de-DE" sz="3200" dirty="0">
                <a:solidFill>
                  <a:schemeClr val="tx2"/>
                </a:solidFill>
              </a:rPr>
              <a:t> pokazuje da li se</a:t>
            </a:r>
            <a:r>
              <a:rPr lang="hr-HR" sz="3200" dirty="0">
                <a:solidFill>
                  <a:schemeClr val="tx2"/>
                </a:solidFill>
              </a:rPr>
              <a:t> </a:t>
            </a:r>
            <a:r>
              <a:rPr lang="de-DE" sz="3200" dirty="0">
                <a:solidFill>
                  <a:schemeClr val="tx2"/>
                </a:solidFill>
              </a:rPr>
              <a:t>ispituje </a:t>
            </a:r>
            <a:r>
              <a:rPr lang="de-DE" sz="3200" u="sng" dirty="0">
                <a:solidFill>
                  <a:schemeClr val="tx2"/>
                </a:solidFill>
              </a:rPr>
              <a:t>hipotetska osobina </a:t>
            </a:r>
            <a:r>
              <a:rPr lang="de-DE" sz="3200" dirty="0">
                <a:solidFill>
                  <a:schemeClr val="tx2"/>
                </a:solidFill>
              </a:rPr>
              <a:t>koja je predmet istraživanja</a:t>
            </a:r>
            <a:r>
              <a:rPr lang="hr-HR" sz="3200" dirty="0">
                <a:solidFill>
                  <a:schemeClr val="tx2"/>
                </a:solidFill>
              </a:rPr>
              <a:t>. K</a:t>
            </a:r>
            <a:r>
              <a:rPr lang="de-DE" sz="3200" dirty="0">
                <a:solidFill>
                  <a:schemeClr val="tx2"/>
                </a:solidFill>
              </a:rPr>
              <a:t>oliko se dobiveni rezultati mogu smatrati zadovoljavajućim pokazateljima istraživane osobine. </a:t>
            </a:r>
            <a:endParaRPr lang="hr-HR" sz="3200" dirty="0">
              <a:solidFill>
                <a:schemeClr val="tx2"/>
              </a:solidFill>
            </a:endParaRPr>
          </a:p>
          <a:p>
            <a:endParaRPr lang="hr-HR" sz="32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hr-HR" sz="3200" dirty="0">
                <a:solidFill>
                  <a:schemeClr val="tx2"/>
                </a:solidFill>
              </a:rPr>
              <a:t>P</a:t>
            </a:r>
            <a:r>
              <a:rPr lang="de-DE" sz="3200" dirty="0">
                <a:solidFill>
                  <a:schemeClr val="tx2"/>
                </a:solidFill>
              </a:rPr>
              <a:t>ostupkom teorijske validacije utvrđuje se koliko su rezultati istraživanja </a:t>
            </a:r>
            <a:r>
              <a:rPr lang="de-DE" sz="3200" b="1" dirty="0">
                <a:solidFill>
                  <a:schemeClr val="tx2"/>
                </a:solidFill>
              </a:rPr>
              <a:t>u skladu s varijablama,</a:t>
            </a:r>
            <a:r>
              <a:rPr lang="hr-HR" sz="3200" b="1" dirty="0">
                <a:solidFill>
                  <a:schemeClr val="tx2"/>
                </a:solidFill>
              </a:rPr>
              <a:t> </a:t>
            </a:r>
            <a:r>
              <a:rPr lang="de-DE" sz="3200" b="1" dirty="0">
                <a:solidFill>
                  <a:schemeClr val="tx2"/>
                </a:solidFill>
              </a:rPr>
              <a:t>predviđenim teorijom ili drugim spoznajama na kojima se temelji istraživanje</a:t>
            </a:r>
            <a:r>
              <a:rPr lang="de-DE" sz="3200" dirty="0">
                <a:solidFill>
                  <a:schemeClr val="tx2"/>
                </a:solidFill>
              </a:rPr>
              <a:t>. </a:t>
            </a:r>
            <a:endParaRPr lang="hr-HR" sz="3200" dirty="0">
              <a:solidFill>
                <a:schemeClr val="tx2"/>
              </a:solidFill>
            </a:endParaRPr>
          </a:p>
          <a:p>
            <a:endParaRPr lang="hr-HR" sz="32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hr-HR" sz="3200" dirty="0">
                <a:solidFill>
                  <a:schemeClr val="tx2"/>
                </a:solidFill>
              </a:rPr>
              <a:t>Podvrste teorijske valjanost - </a:t>
            </a:r>
            <a:r>
              <a:rPr lang="de-DE" sz="3200" b="1" dirty="0">
                <a:solidFill>
                  <a:schemeClr val="tx2"/>
                </a:solidFill>
              </a:rPr>
              <a:t>logička</a:t>
            </a:r>
            <a:r>
              <a:rPr lang="de-DE" sz="3200" dirty="0">
                <a:solidFill>
                  <a:schemeClr val="tx2"/>
                </a:solidFill>
              </a:rPr>
              <a:t> valjanost</a:t>
            </a:r>
            <a:r>
              <a:rPr lang="hr-HR" sz="3200" dirty="0">
                <a:solidFill>
                  <a:schemeClr val="tx2"/>
                </a:solidFill>
              </a:rPr>
              <a:t>, </a:t>
            </a:r>
            <a:r>
              <a:rPr lang="de-DE" sz="3200" b="1" dirty="0">
                <a:solidFill>
                  <a:schemeClr val="tx2"/>
                </a:solidFill>
              </a:rPr>
              <a:t>empirijska valjanost</a:t>
            </a:r>
            <a:r>
              <a:rPr lang="de-DE" sz="3200" dirty="0">
                <a:solidFill>
                  <a:schemeClr val="tx2"/>
                </a:solidFill>
              </a:rPr>
              <a:t> i </a:t>
            </a:r>
            <a:r>
              <a:rPr lang="de-DE" sz="3200" b="1" dirty="0">
                <a:solidFill>
                  <a:schemeClr val="tx2"/>
                </a:solidFill>
              </a:rPr>
              <a:t>faktorska valjanost</a:t>
            </a:r>
            <a:r>
              <a:rPr lang="hr-HR" sz="3200" dirty="0">
                <a:solidFill>
                  <a:schemeClr val="tx2"/>
                </a:solidFill>
              </a:rPr>
              <a:t>.</a:t>
            </a:r>
          </a:p>
          <a:p>
            <a:pPr>
              <a:buFont typeface="Arial" charset="0"/>
              <a:buChar char="•"/>
            </a:pPr>
            <a:endParaRPr lang="hr-HR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Vrste valjanosti prema načinu utvrđivanja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09600" y="17526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Arial" charset="0"/>
              <a:buChar char="•"/>
            </a:pPr>
            <a:r>
              <a:rPr lang="de-DE" sz="2800" b="1" i="1" dirty="0">
                <a:solidFill>
                  <a:schemeClr val="tx2"/>
                </a:solidFill>
              </a:rPr>
              <a:t>Praktična ili kriterijska valjanost</a:t>
            </a:r>
            <a:r>
              <a:rPr lang="de-DE" sz="2800" dirty="0">
                <a:solidFill>
                  <a:schemeClr val="tx2"/>
                </a:solidFill>
              </a:rPr>
              <a:t> se određuje uspoređivanjem rezultata istraživanja s nekom praktičnom djelatnošću. </a:t>
            </a:r>
            <a:endParaRPr lang="hr-HR" sz="28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hr-HR" sz="2800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de-DE" sz="2800" u="sng" dirty="0">
                <a:solidFill>
                  <a:schemeClr val="tx2"/>
                </a:solidFill>
              </a:rPr>
              <a:t>Kriterijska valjanost se može izraziti numerički</a:t>
            </a:r>
            <a:r>
              <a:rPr lang="de-DE" sz="2800" dirty="0">
                <a:solidFill>
                  <a:schemeClr val="tx2"/>
                </a:solidFill>
              </a:rPr>
              <a:t>, najčešće izračunom koeficijenata korelacije koji govore o povezanosti istraživačkih rezultata i rezultata u odgovarajućoj praktičnoj aktivnosti</a:t>
            </a:r>
            <a:r>
              <a:rPr lang="hr-HR" sz="2800" dirty="0">
                <a:solidFill>
                  <a:schemeClr val="tx2"/>
                </a:solidFill>
              </a:rPr>
              <a:t>.</a:t>
            </a:r>
          </a:p>
          <a:p>
            <a:pPr>
              <a:buFont typeface="Arial" charset="0"/>
              <a:buChar char="•"/>
            </a:pPr>
            <a:endParaRPr lang="hr-HR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71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799</Words>
  <Application>Microsoft Office PowerPoint</Application>
  <PresentationFormat>Prikaz na zaslonu (4:3)</PresentationFormat>
  <Paragraphs>116</Paragraphs>
  <Slides>18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METRIJSKE KARAKTERISTIKE ISTRAŽIVANJA</vt:lpstr>
      <vt:lpstr>Metrijske karakteristike istraživanja</vt:lpstr>
      <vt:lpstr>Metrijske karakteristike istraživanja</vt:lpstr>
      <vt:lpstr>Metrijske karakteristike istraživanja</vt:lpstr>
      <vt:lpstr>Valjanost</vt:lpstr>
      <vt:lpstr>Vrste valjanosti</vt:lpstr>
      <vt:lpstr>Vrste valjanosti</vt:lpstr>
      <vt:lpstr>Vrste valjanosti prema načinu utvrđivanja</vt:lpstr>
      <vt:lpstr>Vrste valjanosti prema načinu utvrđivanja</vt:lpstr>
      <vt:lpstr>Pouzdanost istraživanja</vt:lpstr>
      <vt:lpstr>Objektivnost istraživanja</vt:lpstr>
      <vt:lpstr>Osjetljivost istraživanja</vt:lpstr>
      <vt:lpstr>Valjanost!</vt:lpstr>
      <vt:lpstr>Greške i pristranosti istraživanja</vt:lpstr>
      <vt:lpstr>Glavni izvori greške</vt:lpstr>
      <vt:lpstr>Glavni izvori greške</vt:lpstr>
      <vt:lpstr>Glavni izvori greške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METODOLOGIJSKA RADIONICA</dc:title>
  <dc:creator>Opoje</dc:creator>
  <cp:lastModifiedBy>Ivan Balabanić</cp:lastModifiedBy>
  <cp:revision>77</cp:revision>
  <dcterms:created xsi:type="dcterms:W3CDTF">2006-08-16T00:00:00Z</dcterms:created>
  <dcterms:modified xsi:type="dcterms:W3CDTF">2020-04-15T09:40:24Z</dcterms:modified>
</cp:coreProperties>
</file>