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9" r:id="rId2"/>
    <p:sldId id="268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1.4.2020.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924800" cy="2895600"/>
          </a:xfrm>
          <a:solidFill>
            <a:schemeClr val="tx2"/>
          </a:solidFill>
        </p:spPr>
        <p:txBody>
          <a:bodyPr>
            <a:normAutofit/>
          </a:bodyPr>
          <a:lstStyle/>
          <a:p>
            <a:pPr lvl="0"/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Hi-kvadrat </a:t>
            </a: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5362" name="Picture 2" descr="http://connection.sagepub.com/wp-content/uploads/2013/10/so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800600"/>
            <a:ext cx="2447925" cy="1838325"/>
          </a:xfrm>
          <a:prstGeom prst="rect">
            <a:avLst/>
          </a:prstGeom>
          <a:noFill/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447800" y="228600"/>
            <a:ext cx="6400800" cy="76200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200" dirty="0">
                <a:solidFill>
                  <a:schemeClr val="tx2"/>
                </a:solidFill>
              </a:rPr>
              <a:t>Inferencijalna statistika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876800" y="5486400"/>
            <a:ext cx="3886200" cy="53340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200" noProof="0" dirty="0">
                <a:solidFill>
                  <a:schemeClr val="tx2"/>
                </a:solidFill>
              </a:rPr>
              <a:t>doc. dr.sc. Ivan Balabanić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Dva ili više nezavisnih uzoraka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635" y="1268930"/>
            <a:ext cx="842672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Pretpostavka je da nema značajne razlike u stavu između muškaraca i žena proporcija negativnog stava </a:t>
            </a:r>
            <a:r>
              <a:rPr lang="hr-HR" sz="2200" dirty="0">
                <a:cs typeface="Arial" panose="020B0604020202020204" pitchFamily="34" charset="0"/>
              </a:rPr>
              <a:t>(26/49) 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morala bi biti jednaka kod mušakaraca i žena. Proporciju negativnog stava moramo pomnožiti  s frekvencijom muškaraca kako bi dobili očekivanju frekvenciju muškaraca s negativnim stavom (x23). Isto trebamo učiniti i za žene (x26).  Dobivamo sljedeće rezultate:</a:t>
            </a:r>
          </a:p>
          <a:p>
            <a:pPr marL="342900" indent="-342900"/>
            <a:endParaRPr lang="hr-HR" sz="22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581400"/>
            <a:ext cx="7527036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290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Dva ili više nezavisnih uzoraka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42672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Izračunamo hi-kvadrat vrijednost.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df=&gt; (broj redaka -1)x(broj stupaca-1) =&gt; u našem slučaju (2-1)x(2-1)=1x1=1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Iz tablice gledamo graničnu vrijednost i ako je dobivena vrijednost niža od granične prihvaćamo nul-hipotezu (u našem slučaju =&gt;muškarci se ne razlikuju od žena ...)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905000"/>
            <a:ext cx="403273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290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Primjeri pitanja iz ankete za hi-kvadrat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42672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4648200" cy="257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038600"/>
            <a:ext cx="427482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5029200"/>
            <a:ext cx="44577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290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Vježbe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4267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r>
              <a:rPr lang="hr-HR" sz="2200" dirty="0">
                <a:latin typeface="+mj-lt"/>
                <a:cs typeface="Arial" panose="020B0604020202020204" pitchFamily="34" charset="0"/>
              </a:rPr>
              <a:t>1) Zadatke iz prezentacije, koji su primjeri  iz 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Petzove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 knjige, slajdovi  6,  9, 10 i 11 – neka svatko izmijeni brojeve u tablicama i napravi nove izračune te donese popratne zaključke.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636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43000"/>
          </a:xfrm>
        </p:spPr>
        <p:txBody>
          <a:bodyPr/>
          <a:lstStyle/>
          <a:p>
            <a:r>
              <a:rPr lang="hr-HR" dirty="0"/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pic>
        <p:nvPicPr>
          <p:cNvPr id="11" name="Picture 10" descr="za jezovito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1295400"/>
            <a:ext cx="3810000" cy="47720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Sadržaj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16406"/>
            <a:ext cx="84267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Uvod u Hi-kvadrat</a:t>
            </a:r>
          </a:p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Korištenje testa </a:t>
            </a:r>
          </a:p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Jedan uzorak</a:t>
            </a:r>
          </a:p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Dva ili više nezavisnih uzoraka</a:t>
            </a:r>
          </a:p>
          <a:p>
            <a:pPr marL="342900" indent="-342900">
              <a:buAutoNum type="arabicPeriod"/>
            </a:pPr>
            <a:r>
              <a:rPr lang="hr-HR" sz="2200">
                <a:latin typeface="+mj-lt"/>
                <a:cs typeface="Arial" panose="020B0604020202020204" pitchFamily="34" charset="0"/>
              </a:rPr>
              <a:t>Primjeri anketnih pitanja</a:t>
            </a: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2" descr="http://www.index.hr/images2/mr-tea-infuser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2236" y="1828800"/>
            <a:ext cx="4096657" cy="3124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Uvod u hi-kvadrat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28600" y="914400"/>
            <a:ext cx="8426722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Razlike između aritmetičkih sredina i određeni računi korelacije (npr. 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Pearson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) mogu se primijeniti sam ona </a:t>
            </a:r>
            <a:r>
              <a:rPr lang="hr-HR" sz="2200" u="sng" dirty="0">
                <a:latin typeface="+mj-lt"/>
                <a:cs typeface="Arial" panose="020B0604020202020204" pitchFamily="34" charset="0"/>
              </a:rPr>
              <a:t>kvantitativne brojčane podatke 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koji su </a:t>
            </a:r>
            <a:r>
              <a:rPr lang="hr-HR" sz="2200" u="sng" dirty="0">
                <a:latin typeface="+mj-lt"/>
                <a:cs typeface="Arial" panose="020B0604020202020204" pitchFamily="34" charset="0"/>
              </a:rPr>
              <a:t>normalno raspoređeni 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(barem simetrično).</a:t>
            </a: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Ako su podaci izraženi frekvencijom (čestinom) ili ako im distribucija značajno odstupa od normalne distribucije =&gt; vrlo čest se koristimo hi-kvadrat testom.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Hi-kvadrat se računa samo s frekvencijama! (u test nije dopušteno unositi nikakve mjerne jedinice)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400" dirty="0"/>
              <a:t>Hi-kvadrat test se upotrebljava ako se radi o kvalitativnim podacima (kategorijalnim) ili ako distribucija tih podataka značajno odstupa od normalne.</a:t>
            </a: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Korištenje hi-kvadrat testa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28600" y="914400"/>
            <a:ext cx="8426722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Ukoliko želimo utvrditi je li neke dobivene frekvencije (dobivene na jednom uzorku) odstupaju od frekvencija koje bismo očekivali pod određenom hipotezom. 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Kada imamo frekvencije dvaju ili više nezavisnih uzoraka te želimo ustanoviti razlikuju li se uzorci u opažanim svojstvima.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Koristi se i u situacijama kada tražimo je li postoji povezanost između dvije varijable =&gt; razlika je u tome što nam hi-kvadrat govori o vjerojatnoj povezanosti dok nam račun korelacije govori o stupnju povezanosti.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Ako je hi-kvadrat značajan i korelacija je značajna. 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Napomena: hi-kvadrat nam govori samo o vjerojatnoj povezanosti ali ne govori nam o jačini povezanosti =&gt; Cramer`V</a:t>
            </a:r>
          </a:p>
          <a:p>
            <a:pPr marL="342900" indent="-342900"/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848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Jedan uzorak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635" y="1268930"/>
            <a:ext cx="842672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Formula za hi-kvadrat 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Primjer iz 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Petza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: Skupina od 48 liječnika iznijela je mišljenje o tome treba li ženi u porođaju dati analgeziju. Dobiveni su ovi odgovori: 26 odgovora DA, 12 odgovora NE ZNAM i 10 odgovora NE =&gt; postaviti ćemo 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nul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-hipotezu da nema razlike između dobivenih odgovora i slučajno raspoređenih odgovora =&gt; kada bi odgovori bili raspoređeni slučajno svaki od njih bi imao jednaku vjerojatnost = pa bi očekivali 48/3=16 (teorijska frekvencija je 16)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786649"/>
            <a:ext cx="2862000" cy="11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00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Jedan uzorak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635" y="1268930"/>
            <a:ext cx="84267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292" y="1240627"/>
            <a:ext cx="7476976" cy="12774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169" y="2546397"/>
            <a:ext cx="7834726" cy="376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99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Jedan uzorak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635" y="1268930"/>
            <a:ext cx="842672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Interpretacija =&gt; kada ne bi bilo razlike između očekivanih i opaženih frekvencija vrijednost hi-kvadrata bi bila nula (0) =&gt; što su razlike veće veća je i vrijednost hi-kvadrata. 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Što je vrijednost veće veća je vjerojatnost odbacivanja 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nul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 hipoteze. Treba li prihvatiti alternativnu hipotezu gledamo iz tablice uz određeni broj stupnjeva slobode.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 </a:t>
            </a:r>
            <a:r>
              <a:rPr lang="hr-HR" sz="2200" dirty="0">
                <a:latin typeface="+mj-lt"/>
              </a:rPr>
              <a:t>df =&gt; broj kategorija (ćelija, kućica)– 1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Napomena: kada imamo više od dvije ćelije i ako je više od 20 % očekivanih frekvencija manje od 5 ćelije treba spajati. Kada radimo s tablicama 2x2 smatra se da niti jedna frekvencija ne smije biti manja od 5 ako je n manji od 40. Ako je n veći od 40 uvijek možemo koristiti hi-kvadrat u 2x2 tablicama. </a:t>
            </a: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14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Jedan uzorak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75103" y="878794"/>
            <a:ext cx="84267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Tablica graničnih vrijednosti hi-kvadrata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2085" y="1396808"/>
            <a:ext cx="6629400" cy="464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287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Dva ili više nezavisnih uzoraka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635" y="1268930"/>
            <a:ext cx="84267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Primjer iz Petza: U jednoj tvornici provedena je anketa među 23 radnika i 26 radnica te je ispitan stav prema lječniku u ambulanti. Iz dobivenih odgovora moglo se zaključiti  je li stav prema liječniku u cjelini  “pozitivan” ili “negativan”. Budući da je liječnik u toj ambulanti bila žena postavljeno je pitanje razlikuju li se muškarci od žena u stavu prema toj liječnici. Dobiveni su sljedeći rezultati:</a:t>
            </a:r>
          </a:p>
          <a:p>
            <a:pPr marL="342900" indent="-342900"/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Podatke stavljamo u 2x2 tablicu</a:t>
            </a:r>
          </a:p>
          <a:p>
            <a:pPr marL="342900" indent="-342900"/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sz="22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657600"/>
            <a:ext cx="614130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876800"/>
            <a:ext cx="469392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290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755</Words>
  <Application>Microsoft Office PowerPoint</Application>
  <PresentationFormat>Prikaz na zaslonu (4:3)</PresentationFormat>
  <Paragraphs>125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Hi-kvadrat test</vt:lpstr>
      <vt:lpstr>Sadržaj</vt:lpstr>
      <vt:lpstr>Uvod u hi-kvadrat</vt:lpstr>
      <vt:lpstr>Korištenje hi-kvadrat testa</vt:lpstr>
      <vt:lpstr>Jedan uzorak</vt:lpstr>
      <vt:lpstr>Jedan uzorak</vt:lpstr>
      <vt:lpstr>Jedan uzorak</vt:lpstr>
      <vt:lpstr>Jedan uzorak</vt:lpstr>
      <vt:lpstr>Dva ili više nezavisnih uzoraka</vt:lpstr>
      <vt:lpstr>Dva ili više nezavisnih uzoraka</vt:lpstr>
      <vt:lpstr>Dva ili više nezavisnih uzoraka</vt:lpstr>
      <vt:lpstr>Primjeri pitanja iz ankete za hi-kvadrat</vt:lpstr>
      <vt:lpstr>Vježbe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135</cp:revision>
  <dcterms:created xsi:type="dcterms:W3CDTF">2006-08-16T00:00:00Z</dcterms:created>
  <dcterms:modified xsi:type="dcterms:W3CDTF">2020-04-01T07:36:05Z</dcterms:modified>
</cp:coreProperties>
</file>