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9" r:id="rId2"/>
    <p:sldId id="268" r:id="rId3"/>
    <p:sldId id="290" r:id="rId4"/>
    <p:sldId id="291" r:id="rId5"/>
    <p:sldId id="292" r:id="rId6"/>
    <p:sldId id="293" r:id="rId7"/>
    <p:sldId id="294" r:id="rId8"/>
    <p:sldId id="296" r:id="rId9"/>
    <p:sldId id="29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6.4.2020.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924800" cy="2895600"/>
          </a:xfrm>
          <a:solidFill>
            <a:schemeClr val="tx2"/>
          </a:solidFill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Korelacija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5362" name="Picture 2" descr="http://connection.sagepub.com/wp-content/uploads/2013/10/so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00600"/>
            <a:ext cx="2447925" cy="1838325"/>
          </a:xfrm>
          <a:prstGeom prst="rect">
            <a:avLst/>
          </a:prstGeom>
          <a:noFill/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447800" y="228600"/>
            <a:ext cx="6400800" cy="7620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dirty="0">
                <a:solidFill>
                  <a:schemeClr val="tx2"/>
                </a:solidFill>
              </a:rPr>
              <a:t>Inferencijalna statistika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876800" y="5486400"/>
            <a:ext cx="3886200" cy="5334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noProof="0" dirty="0">
                <a:solidFill>
                  <a:schemeClr val="tx2"/>
                </a:solidFill>
              </a:rPr>
              <a:t>doc. dr.sc. Ivan Balabanić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3000"/>
          </a:xfrm>
        </p:spPr>
        <p:txBody>
          <a:bodyPr/>
          <a:lstStyle/>
          <a:p>
            <a:r>
              <a:rPr lang="hr-HR" dirty="0"/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10" descr="za jezovit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1295400"/>
            <a:ext cx="3810000" cy="4772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16406"/>
            <a:ext cx="842672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Korelacija općenito</a:t>
            </a:r>
          </a:p>
          <a:p>
            <a:pPr marL="342900" indent="-342900">
              <a:buAutoNum type="arabicPeriod"/>
            </a:pPr>
            <a:r>
              <a:rPr lang="hr-HR" sz="2200" dirty="0" err="1">
                <a:latin typeface="+mj-lt"/>
                <a:cs typeface="Arial" panose="020B0604020202020204" pitchFamily="34" charset="0"/>
              </a:rPr>
              <a:t>Pearsonov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r - koeficijent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Testiranje značajnosti r - koeficijenta</a:t>
            </a:r>
          </a:p>
          <a:p>
            <a:pPr marL="342900" indent="-342900"/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2" descr="http://www.index.hr/images2/mr-tea-infuser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489966"/>
            <a:ext cx="3229693" cy="2463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Korelacija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X1                                            X2 (uzročna povezanost – kauzalna)</a:t>
            </a: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X1                                            X2 (događa se istovremeno – asocijativna)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Fenomeni se događaju istovremeno – jedan fenomen </a:t>
            </a:r>
            <a:r>
              <a:rPr lang="hr-HR" sz="2200" u="sng" dirty="0">
                <a:latin typeface="+mj-lt"/>
                <a:cs typeface="Arial" panose="020B0604020202020204" pitchFamily="34" charset="0"/>
              </a:rPr>
              <a:t>nije uzrok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 drugome nego se zajedno pojavljuju. </a:t>
            </a:r>
          </a:p>
          <a:p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Povezanost ili asocijaciju između dvije varijable nazivamo korelacija.</a:t>
            </a:r>
          </a:p>
          <a:p>
            <a:r>
              <a:rPr lang="hr-HR" sz="2200" dirty="0">
                <a:latin typeface="+mj-lt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Korelacije mogu biti pozitivne i negativne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90600" y="1828800"/>
            <a:ext cx="2743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90600" y="1524000"/>
            <a:ext cx="2743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Korelacija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Pozitivne korelacije nastaju kada linearnom porastu rezultata na prvoj varijabli odgovara linearni porast rezultata na drugoj varijabli (0&lt;r&lt;1)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Negativne korelacije nastaju kada linearnom porastu rezultata na prvoj varijabli odgovara linearni pad rezultata na drugoj varijabli (-1&lt;r&lt;0)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Ako promjena rezultata na jednoj varijabli ne odgovara porastu ili padu rezultata na drugoj varijabli korelacija je jednaka nuli =&gt; ne postoji (r=0)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3" name="Picture 2" descr="http://www.mathsisfun.com/data/images/correlation-level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" y="4444427"/>
            <a:ext cx="68484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33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Korelacija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Osim linearne povezanosti postoje i različiti oblici nelinearne povezanosti.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2050" name="Picture 2" descr="https://statistics.laerd.com/statistical-guides/img/pearson-4-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14" y="2590800"/>
            <a:ext cx="54959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32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Pearsonov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Koeficijent (i) korelacije =&gt; standardizirana mjera podudarnosti rezultata  =&gt; kreće se u rasponu od -1 (u potpunosti negativno povezani) do 1 (u potpunosti pozitivno povezani)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 err="1">
                <a:cs typeface="Arial" panose="020B0604020202020204" pitchFamily="34" charset="0"/>
              </a:rPr>
              <a:t>Pearsonov</a:t>
            </a:r>
            <a:r>
              <a:rPr lang="hr-HR" sz="2200" dirty="0">
                <a:cs typeface="Arial" panose="020B0604020202020204" pitchFamily="34" charset="0"/>
              </a:rPr>
              <a:t> koeficijent korelacije =&gt; r – koeficijent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Primjenjuje se ako su varijable normalno distribuirane, ako su podaci izraženi na omjernoj ili intervalnoj mjernoj skali i ako je povezanost linearna (</a:t>
            </a:r>
            <a:r>
              <a:rPr lang="hr-HR" sz="2200" u="sng" dirty="0">
                <a:cs typeface="Arial" panose="020B0604020202020204" pitchFamily="34" charset="0"/>
              </a:rPr>
              <a:t>zato je potrebno odrediti crtu regresije </a:t>
            </a:r>
            <a:r>
              <a:rPr lang="hr-HR" sz="2200" dirty="0">
                <a:cs typeface="Arial" panose="020B0604020202020204" pitchFamily="34" charset="0"/>
              </a:rPr>
              <a:t>– SPSS).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4098" name="Picture 2" descr="https://www-users.york.ac.uk/~mb55/talks/rcr3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432299"/>
            <a:ext cx="2886076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6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Pearsonov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42149" y="1040425"/>
            <a:ext cx="86553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000" dirty="0">
                <a:cs typeface="Arial" panose="020B0604020202020204" pitchFamily="34" charset="0"/>
              </a:rPr>
              <a:t>Formula za računanje r – koeficijenta</a:t>
            </a: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endParaRPr lang="hr-HR" sz="2000" dirty="0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02491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412886"/>
              </p:ext>
            </p:extLst>
          </p:nvPr>
        </p:nvGraphicFramePr>
        <p:xfrm>
          <a:off x="609600" y="2026535"/>
          <a:ext cx="378416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3" imgW="2794000" imgH="558800" progId="Equation.3">
                  <p:embed/>
                </p:oleObj>
              </mc:Choice>
              <mc:Fallback>
                <p:oleObj name="Equation" r:id="rId3" imgW="2794000" imgH="558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26535"/>
                        <a:ext cx="3784169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460375" y="307615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Σ</a:t>
            </a:r>
            <a:r>
              <a:rPr lang="hr-HR" dirty="0"/>
              <a:t>XY – suma umnožaka pojedinih parova rezultata</a:t>
            </a:r>
          </a:p>
          <a:p>
            <a:r>
              <a:rPr lang="hr-HR" dirty="0"/>
              <a:t>N – broj ispitanika ili parova rezultata</a:t>
            </a:r>
          </a:p>
          <a:p>
            <a:r>
              <a:rPr lang="el-GR" dirty="0"/>
              <a:t>Σ</a:t>
            </a:r>
            <a:r>
              <a:rPr lang="hr-HR" dirty="0"/>
              <a:t>X  i  </a:t>
            </a:r>
            <a:r>
              <a:rPr lang="el-GR" dirty="0"/>
              <a:t>Σ</a:t>
            </a:r>
            <a:r>
              <a:rPr lang="hr-HR" dirty="0"/>
              <a:t>Y – suma kvadriranih rezultata u X i Y varijablama</a:t>
            </a:r>
          </a:p>
        </p:txBody>
      </p:sp>
      <p:pic>
        <p:nvPicPr>
          <p:cNvPr id="3088" name="Picture 16" descr="https://upload.wikimedia.org/wikipedia/commons/2/23/Portrait_of_Karl_Pears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435" y="1679919"/>
            <a:ext cx="2117725" cy="301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994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Pearsonov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68638" y="1040425"/>
            <a:ext cx="86553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000" dirty="0">
                <a:cs typeface="Arial" panose="020B0604020202020204" pitchFamily="34" charset="0"/>
              </a:rPr>
              <a:t>Ako imamo (obje varijable) standardizirane z-vrijednost r-koeficijent možemo izračunati po sljedećoj formuli.  </a:t>
            </a:r>
          </a:p>
          <a:p>
            <a:pPr marL="342900" indent="-342900">
              <a:buFont typeface="Arial" charset="0"/>
              <a:buChar char="•"/>
            </a:pPr>
            <a:endParaRPr lang="hr-HR" sz="2000" dirty="0">
              <a:cs typeface="Arial" panose="020B0604020202020204" pitchFamily="34" charset="0"/>
            </a:endParaRPr>
          </a:p>
          <a:p>
            <a:r>
              <a:rPr lang="hr-HR" sz="2000" dirty="0">
                <a:cs typeface="Arial" panose="020B0604020202020204" pitchFamily="34" charset="0"/>
              </a:rPr>
              <a:t>        </a:t>
            </a:r>
          </a:p>
          <a:p>
            <a:endParaRPr lang="hr-HR" sz="2000" dirty="0">
              <a:cs typeface="Arial" panose="020B0604020202020204" pitchFamily="34" charset="0"/>
            </a:endParaRPr>
          </a:p>
          <a:p>
            <a:endParaRPr lang="hr-HR" sz="2000" dirty="0">
              <a:cs typeface="Arial" panose="020B0604020202020204" pitchFamily="34" charset="0"/>
            </a:endParaRPr>
          </a:p>
          <a:p>
            <a:endParaRPr lang="hr-HR" sz="2000" dirty="0">
              <a:cs typeface="Arial" panose="020B0604020202020204" pitchFamily="34" charset="0"/>
            </a:endParaRPr>
          </a:p>
          <a:p>
            <a:r>
              <a:rPr lang="hr-HR" sz="2000" dirty="0" err="1">
                <a:cs typeface="Arial" panose="020B0604020202020204" pitchFamily="34" charset="0"/>
              </a:rPr>
              <a:t>zx</a:t>
            </a:r>
            <a:r>
              <a:rPr lang="hr-HR" sz="2000" dirty="0">
                <a:cs typeface="Arial" panose="020B0604020202020204" pitchFamily="34" charset="0"/>
              </a:rPr>
              <a:t> – standardizirane vrijednosti rezultata u x varijabli                  </a:t>
            </a:r>
          </a:p>
          <a:p>
            <a:r>
              <a:rPr lang="hr-HR" sz="2000" dirty="0" err="1">
                <a:cs typeface="Arial" panose="020B0604020202020204" pitchFamily="34" charset="0"/>
              </a:rPr>
              <a:t>zy</a:t>
            </a:r>
            <a:r>
              <a:rPr lang="hr-HR" sz="2000" dirty="0">
                <a:cs typeface="Arial" panose="020B0604020202020204" pitchFamily="34" charset="0"/>
              </a:rPr>
              <a:t> – standardizirane vrijednosti rezultata u y varijabli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02491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38" y="2584155"/>
            <a:ext cx="1195114" cy="617699"/>
          </a:xfrm>
          <a:prstGeom prst="rect">
            <a:avLst/>
          </a:prstGeom>
        </p:spPr>
      </p:pic>
      <p:pic>
        <p:nvPicPr>
          <p:cNvPr id="5122" name="Picture 2" descr="http://www.ics.uci.edu/~staceyah/images/stdnormaldi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981" y="4395704"/>
            <a:ext cx="3435213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823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Testiranje značajnosti r - koeficijenta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95400"/>
            <a:ext cx="865532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Trebamo utvrditi je li  r koeficijent korelacije statistički značajan =&gt; toliko visok da možemo sa sigurnošću reći da je različiti od nule i da ga možemo s uzorka poopćiti na populaciju =&gt; koristimo se t-testom.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t-testom testiramo sljedeće hipoteze: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r>
              <a:rPr lang="hr-HR" sz="2200" dirty="0">
                <a:cs typeface="Arial" panose="020B0604020202020204" pitchFamily="34" charset="0"/>
              </a:rPr>
              <a:t>      </a:t>
            </a:r>
            <a:r>
              <a:rPr lang="pt-BR" dirty="0">
                <a:cs typeface="Arial" panose="020B0604020202020204" pitchFamily="34" charset="0"/>
              </a:rPr>
              <a:t>H0 : r  = 0</a:t>
            </a:r>
          </a:p>
          <a:p>
            <a:r>
              <a:rPr lang="hr-HR" dirty="0">
                <a:cs typeface="Arial" panose="020B0604020202020204" pitchFamily="34" charset="0"/>
              </a:rPr>
              <a:t>       </a:t>
            </a:r>
            <a:r>
              <a:rPr lang="pt-BR" dirty="0">
                <a:cs typeface="Arial" panose="020B0604020202020204" pitchFamily="34" charset="0"/>
              </a:rPr>
              <a:t>H1 : r  ≠ 0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Formula za računanje značajnosti putem t-testa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Stupnjevi slobode (</a:t>
            </a:r>
            <a:r>
              <a:rPr lang="hr-HR" sz="2200" dirty="0" err="1">
                <a:latin typeface="+mj-lt"/>
                <a:cs typeface="Arial" panose="020B0604020202020204" pitchFamily="34" charset="0"/>
              </a:rPr>
              <a:t>df</a:t>
            </a:r>
            <a:r>
              <a:rPr lang="hr-HR" sz="2200" dirty="0">
                <a:latin typeface="+mj-lt"/>
                <a:cs typeface="Arial" panose="020B0604020202020204" pitchFamily="34" charset="0"/>
              </a:rPr>
              <a:t>) se računaju =&gt; n-2</a:t>
            </a: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64" y="4953000"/>
            <a:ext cx="1076235" cy="5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38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413</Words>
  <Application>Microsoft Office PowerPoint</Application>
  <PresentationFormat>Prikaz na zaslonu (4:3)</PresentationFormat>
  <Paragraphs>98</Paragraphs>
  <Slides>10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Equation</vt:lpstr>
      <vt:lpstr>Korelacija</vt:lpstr>
      <vt:lpstr>Sadržaj</vt:lpstr>
      <vt:lpstr>Korelacija</vt:lpstr>
      <vt:lpstr>Korelacija</vt:lpstr>
      <vt:lpstr>Korelacija</vt:lpstr>
      <vt:lpstr>Pearsonov koeficijent korelacije</vt:lpstr>
      <vt:lpstr>Pearsonov koeficijent korelacije</vt:lpstr>
      <vt:lpstr>Pearsonov koeficijent korelacije</vt:lpstr>
      <vt:lpstr>Testiranje značajnosti r - koeficijenta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174</cp:revision>
  <dcterms:created xsi:type="dcterms:W3CDTF">2006-08-16T00:00:00Z</dcterms:created>
  <dcterms:modified xsi:type="dcterms:W3CDTF">2020-04-06T11:37:25Z</dcterms:modified>
</cp:coreProperties>
</file>