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9" r:id="rId2"/>
    <p:sldId id="268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15.4.2020.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CD59-0C03-4774-B2E1-F7D660E75451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3A56-3E7E-413A-AE13-A61EBBCFAC1E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9BD7-141C-4A02-8F00-C5FB000A8041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51B9-01C7-4823-923D-919E17BE5B99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C960-3797-47C5-88D8-B56F8E15F23E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FB94-C30D-4ECC-B9BE-A8AC3FF78103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9A27-ECBF-40DF-BC51-6C8E693CADF6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0072-E14D-4989-8234-A9F6E58601CB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2534-87D1-4DED-91F6-9526442C0271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9B58-5F03-4D30-8E66-1F9B1B670F97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8E82-E3C8-46C7-BE38-3BEB991A9183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F0CA-A454-47D7-B20C-30B93F0BB98E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924800" cy="2895600"/>
          </a:xfrm>
          <a:solidFill>
            <a:schemeClr val="tx2"/>
          </a:solidFill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Koeficijent parcijalne korelacije i </a:t>
            </a:r>
            <a:r>
              <a:rPr lang="hr-H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point-biserijalni</a:t>
            </a:r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koeficijent korelacije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419600"/>
            <a:ext cx="6400800" cy="762000"/>
          </a:xfrm>
          <a:solidFill>
            <a:schemeClr val="accent3"/>
          </a:solidFill>
        </p:spPr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Akademska godina 2019./2020.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5362" name="Picture 2" descr="http://connection.sagepub.com/wp-content/uploads/2013/10/so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800600"/>
            <a:ext cx="2447925" cy="1838325"/>
          </a:xfrm>
          <a:prstGeom prst="rect">
            <a:avLst/>
          </a:prstGeom>
          <a:noFill/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447800" y="228600"/>
            <a:ext cx="6400800" cy="762000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200" dirty="0">
                <a:solidFill>
                  <a:schemeClr val="tx2"/>
                </a:solidFill>
              </a:rPr>
              <a:t>Inferencijalna statistika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876800" y="5486400"/>
            <a:ext cx="3886200" cy="533400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200" noProof="0" dirty="0">
                <a:solidFill>
                  <a:schemeClr val="tx2"/>
                </a:solidFill>
              </a:rPr>
              <a:t>doc. dr.sc. Ivan Balabanić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50559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cs typeface="Arial" panose="020B0604020202020204" pitchFamily="34" charset="0"/>
              </a:rPr>
              <a:t>Značajnost </a:t>
            </a:r>
            <a:r>
              <a:rPr lang="hr-HR" dirty="0" err="1">
                <a:cs typeface="Arial" panose="020B0604020202020204" pitchFamily="34" charset="0"/>
              </a:rPr>
              <a:t>point-biserijalnog</a:t>
            </a:r>
            <a:r>
              <a:rPr lang="hr-HR" dirty="0">
                <a:cs typeface="Arial" panose="020B0604020202020204" pitchFamily="34" charset="0"/>
              </a:rPr>
              <a:t> koeficijenta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76200" y="1236716"/>
            <a:ext cx="872127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Testiranje značajnosti </a:t>
            </a:r>
            <a:r>
              <a:rPr lang="hr-HR" sz="2200" dirty="0" err="1">
                <a:latin typeface="+mj-lt"/>
                <a:cs typeface="Arial" panose="020B0604020202020204" pitchFamily="34" charset="0"/>
              </a:rPr>
              <a:t>point-biserijalnog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 koeficijenta identična je testiranju značajnosti </a:t>
            </a:r>
            <a:r>
              <a:rPr lang="hr-HR" sz="2200" dirty="0" err="1">
                <a:latin typeface="+mj-lt"/>
                <a:cs typeface="Arial" panose="020B0604020202020204" pitchFamily="34" charset="0"/>
              </a:rPr>
              <a:t>Pearsonovog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 koeficijenta korelacije.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Trebamo utvrditi je li koeficijent </a:t>
            </a:r>
            <a:r>
              <a:rPr lang="hr-HR" sz="2200" dirty="0" err="1">
                <a:cs typeface="Arial" panose="020B0604020202020204" pitchFamily="34" charset="0"/>
              </a:rPr>
              <a:t>point-biserijalne</a:t>
            </a:r>
            <a:r>
              <a:rPr lang="hr-HR" sz="2200" dirty="0">
                <a:cs typeface="Arial" panose="020B0604020202020204" pitchFamily="34" charset="0"/>
              </a:rPr>
              <a:t> korelacije statistički značajan =&gt; toliko visok da možemo sa sigurnošću reći da je različiti od nule i da ga možemo s uzorka poopćiti na populaciju =&gt; koristimo se t-testom.</a:t>
            </a:r>
          </a:p>
          <a:p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Formula za računanje značajnosti putem t-testa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Stupnjevi slobode (</a:t>
            </a:r>
            <a:r>
              <a:rPr lang="hr-HR" sz="2200" dirty="0" err="1">
                <a:cs typeface="Arial" panose="020B0604020202020204" pitchFamily="34" charset="0"/>
              </a:rPr>
              <a:t>df</a:t>
            </a:r>
            <a:r>
              <a:rPr lang="hr-HR" sz="2200" dirty="0">
                <a:cs typeface="Arial" panose="020B0604020202020204" pitchFamily="34" charset="0"/>
              </a:rPr>
              <a:t>) se računaju =&gt; n-2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552" y="4800600"/>
            <a:ext cx="1316739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195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43000"/>
          </a:xfrm>
        </p:spPr>
        <p:txBody>
          <a:bodyPr/>
          <a:lstStyle/>
          <a:p>
            <a:r>
              <a:rPr lang="hr-HR" dirty="0"/>
              <a:t>Hvala na pažnji!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1" name="Picture 10" descr="za jezovito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1295400"/>
            <a:ext cx="3810000" cy="47720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605" y="166869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Sadržaj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60078" y="1216406"/>
            <a:ext cx="842672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Parcijalna korelacija</a:t>
            </a:r>
          </a:p>
          <a:p>
            <a:pPr marL="342900" indent="-342900">
              <a:buAutoNum type="arabicPeriod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Značajnost parcijalne korelacije</a:t>
            </a:r>
          </a:p>
          <a:p>
            <a:pPr marL="342900" indent="-342900">
              <a:buAutoNum type="arabicPeriod"/>
            </a:pPr>
            <a:r>
              <a:rPr lang="hr-HR" sz="2200" dirty="0" err="1">
                <a:latin typeface="+mj-lt"/>
                <a:cs typeface="Arial" panose="020B0604020202020204" pitchFamily="34" charset="0"/>
              </a:rPr>
              <a:t>Point-biserijalni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 koeficijent korelacije</a:t>
            </a:r>
          </a:p>
          <a:p>
            <a:pPr marL="342900" indent="-342900">
              <a:buAutoNum type="arabicPeriod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Značajnost </a:t>
            </a:r>
            <a:r>
              <a:rPr lang="hr-HR" sz="2200" dirty="0" err="1">
                <a:latin typeface="+mj-lt"/>
                <a:cs typeface="Arial" panose="020B0604020202020204" pitchFamily="34" charset="0"/>
              </a:rPr>
              <a:t>point-biserijalnog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 koeficijenta korelacije</a:t>
            </a:r>
          </a:p>
          <a:p>
            <a:pPr marL="342900" indent="-342900">
              <a:buAutoNum type="arabicPeriod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/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1" name="Picture 2" descr="http://www.index.hr/images2/mr-tea-infuser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276600"/>
            <a:ext cx="3229693" cy="2463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cs typeface="Arial" panose="020B0604020202020204" pitchFamily="34" charset="0"/>
              </a:rPr>
              <a:t>Parcijalna korelacija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60078" y="1295400"/>
            <a:ext cx="865532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Kod računanja povezanosti dviju pojava ponekad je nužno isključiti važnost treće varijable koja može u većoj ili manjoj mjeri utjecati na vrijednost povezanosti. </a:t>
            </a: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Primjer: Ako na skupini djece od 7 do 15 godina izračunamo povezanost visine i sposobnosti računanja dobiti ćemo vrlo visoku povezanost. Možemo pretpostaviti da visina ne bi trebala biti značajno povezana s sposobnošću računanja. Također možemo pretpostaviti da je dob djece utjecala na stvaranje „lažne” povezanosti između visine i sposobnosti računanja. </a:t>
            </a: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Zbog tog razloga ako želimo utvrditi stvarnu povezanost visine i sposobnosti računanja trebamo iz izračuna korelacije isključiti utjecaj varijable dob =&gt; </a:t>
            </a:r>
            <a:r>
              <a:rPr lang="hr-HR" sz="2200" u="sng" dirty="0">
                <a:cs typeface="Arial" panose="020B0604020202020204" pitchFamily="34" charset="0"/>
              </a:rPr>
              <a:t>koeficijent parcijalne korelacije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335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cs typeface="Arial" panose="020B0604020202020204" pitchFamily="34" charset="0"/>
              </a:rPr>
              <a:t>Parcijalna korelacija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60078" y="1295400"/>
            <a:ext cx="865532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Parcijalna korelacija predstavlja korelaciju između dvije varijable kod kojih je isključen utjecaj treće varijable!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Koeficijent parcijalne korelacije računa se prema formuli: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r12   - r koeficijent korelacije između 1. i 2. varijable</a:t>
            </a: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r13   - r koeficijent korelacije između 1. i 3. varijable</a:t>
            </a: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r23   - r koeficijent korelacije između 2. i 3. varijable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491" y="3048000"/>
            <a:ext cx="1699846" cy="609600"/>
          </a:xfrm>
          <a:prstGeom prst="rect">
            <a:avLst/>
          </a:prstGeom>
        </p:spPr>
      </p:pic>
      <p:pic>
        <p:nvPicPr>
          <p:cNvPr id="4104" name="Picture 8" descr="http://www.philender.com/courses/linearmodels/notes1/cvenn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569" y="3065417"/>
            <a:ext cx="2274711" cy="191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396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cs typeface="Arial" panose="020B0604020202020204" pitchFamily="34" charset="0"/>
              </a:rPr>
              <a:t>Parcijalna korelacija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60078" y="1295400"/>
            <a:ext cx="865532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Primjer iz </a:t>
            </a:r>
            <a:r>
              <a:rPr lang="hr-HR" sz="2200" dirty="0" err="1">
                <a:cs typeface="Arial" panose="020B0604020202020204" pitchFamily="34" charset="0"/>
              </a:rPr>
              <a:t>Petza</a:t>
            </a:r>
            <a:r>
              <a:rPr lang="hr-HR" sz="2200" dirty="0">
                <a:cs typeface="Arial" panose="020B0604020202020204" pitchFamily="34" charset="0"/>
              </a:rPr>
              <a:t>:</a:t>
            </a:r>
          </a:p>
          <a:p>
            <a:endParaRPr lang="hr-HR" sz="2200" dirty="0">
              <a:cs typeface="Arial" panose="020B0604020202020204" pitchFamily="34" charset="0"/>
            </a:endParaRPr>
          </a:p>
          <a:p>
            <a:r>
              <a:rPr lang="hr-HR" sz="2200" dirty="0">
                <a:cs typeface="Arial" panose="020B0604020202020204" pitchFamily="34" charset="0"/>
              </a:rPr>
              <a:t>Izračunati koeficijent korelacije između varijable "visina" i varijable "sposobnost računanja", parcijalizirajući utjecaj varijable "dob". Korelacija između "visine" i "sposobnosti računanja" iznosi r12=0,69, korelacija između "visine" i "dobi" iznosi r13=0,90 a korelacija između "sposobnosti računanja" i "dobi" iznosi r23=0,75.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Pravi koeficijent korelacije između varijabli "visina" i "sposobnost računanja" iznosi 0,03 =&gt; gotovo nula!</a:t>
            </a: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910102"/>
            <a:ext cx="3016724" cy="6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979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1539" y="446394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cs typeface="Arial" panose="020B0604020202020204" pitchFamily="34" charset="0"/>
              </a:rPr>
              <a:t>Testiranje značajnosti koeficijenta parcijalne korelacije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60078" y="1429187"/>
            <a:ext cx="865532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Koristimo se t vrijednošću.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Dobivena t vrijednost računa se jasno iz tablice vrijednosti t distribucija.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Stupnjevi slobode (</a:t>
            </a:r>
            <a:r>
              <a:rPr lang="hr-HR" sz="2200" dirty="0" err="1">
                <a:latin typeface="+mj-lt"/>
                <a:cs typeface="Arial" panose="020B0604020202020204" pitchFamily="34" charset="0"/>
              </a:rPr>
              <a:t>df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) računaju se na način=&gt; N-3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Primjer: testirajte značajnost koeficijenta parcijalne korelacije na primjeru visine i sposobnosti računanja. Izračun smo proveli na 50 ispitanika. 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33" y="2076107"/>
            <a:ext cx="1203461" cy="6498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389681"/>
            <a:ext cx="1769816" cy="114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049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err="1">
                <a:cs typeface="Arial" panose="020B0604020202020204" pitchFamily="34" charset="0"/>
              </a:rPr>
              <a:t>Point-biserijalni</a:t>
            </a:r>
            <a:r>
              <a:rPr lang="hr-HR" dirty="0">
                <a:cs typeface="Arial" panose="020B0604020202020204" pitchFamily="34" charset="0"/>
              </a:rPr>
              <a:t> koeficijent korelacije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60078" y="1295400"/>
            <a:ext cx="86553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Ako imamo jednu intervalnu (omjernu) varijablu i jednu dihotomnu nominalnu (1 / 0 – npr. DA / NE) jedini način izračuna povezanosti tih varijabli jest korištenje </a:t>
            </a:r>
            <a:r>
              <a:rPr lang="hr-HR" sz="2200" dirty="0" err="1">
                <a:cs typeface="Arial" panose="020B0604020202020204" pitchFamily="34" charset="0"/>
              </a:rPr>
              <a:t>point-biserijalnog</a:t>
            </a:r>
            <a:r>
              <a:rPr lang="hr-HR" sz="2200" dirty="0">
                <a:cs typeface="Arial" panose="020B0604020202020204" pitchFamily="34" charset="0"/>
              </a:rPr>
              <a:t> koeficijenta korelacije. 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400" dirty="0" err="1"/>
              <a:t>Point-biserijalni</a:t>
            </a:r>
            <a:r>
              <a:rPr lang="hr-HR" sz="2400" dirty="0"/>
              <a:t> koeficijent korelacije jednak je </a:t>
            </a:r>
            <a:r>
              <a:rPr lang="hr-HR" sz="2400" dirty="0" err="1"/>
              <a:t>Pearsonovom</a:t>
            </a:r>
            <a:r>
              <a:rPr lang="hr-HR" sz="2400" dirty="0"/>
              <a:t> (r) koeficijentu korelacije i obilježava se </a:t>
            </a:r>
            <a:r>
              <a:rPr lang="hr-HR" sz="2400" dirty="0" err="1"/>
              <a:t>r</a:t>
            </a:r>
            <a:r>
              <a:rPr lang="hr-HR" sz="2400" baseline="-25000" dirty="0" err="1"/>
              <a:t>pb</a:t>
            </a: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491" y="4419600"/>
            <a:ext cx="24384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21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err="1">
                <a:cs typeface="Arial" panose="020B0604020202020204" pitchFamily="34" charset="0"/>
              </a:rPr>
              <a:t>Point-biserijalni</a:t>
            </a:r>
            <a:r>
              <a:rPr lang="hr-HR" dirty="0">
                <a:cs typeface="Arial" panose="020B0604020202020204" pitchFamily="34" charset="0"/>
              </a:rPr>
              <a:t> koeficijent korelacije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60078" y="1295400"/>
            <a:ext cx="86553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Formula za </a:t>
            </a:r>
            <a:r>
              <a:rPr lang="hr-HR" sz="2200" dirty="0" err="1">
                <a:latin typeface="+mj-lt"/>
                <a:cs typeface="Arial" panose="020B0604020202020204" pitchFamily="34" charset="0"/>
              </a:rPr>
              <a:t>računaje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 </a:t>
            </a:r>
            <a:r>
              <a:rPr lang="hr-HR" sz="2200" dirty="0" err="1">
                <a:latin typeface="+mj-lt"/>
                <a:cs typeface="Arial" panose="020B0604020202020204" pitchFamily="34" charset="0"/>
              </a:rPr>
              <a:t>point-biserijalnog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 koeficijenta: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491" y="2614634"/>
            <a:ext cx="3151161" cy="914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491" y="3810000"/>
            <a:ext cx="6698319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902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err="1">
                <a:cs typeface="Arial" panose="020B0604020202020204" pitchFamily="34" charset="0"/>
              </a:rPr>
              <a:t>Point-biserijalni</a:t>
            </a:r>
            <a:r>
              <a:rPr lang="hr-HR" dirty="0">
                <a:cs typeface="Arial" panose="020B0604020202020204" pitchFamily="34" charset="0"/>
              </a:rPr>
              <a:t> koeficijent korelacije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76200" y="1161076"/>
            <a:ext cx="8721271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Primjer iz </a:t>
            </a:r>
            <a:r>
              <a:rPr lang="hr-HR" sz="2200" dirty="0" err="1">
                <a:latin typeface="+mj-lt"/>
                <a:cs typeface="Arial" panose="020B0604020202020204" pitchFamily="34" charset="0"/>
              </a:rPr>
              <a:t>Petza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:</a:t>
            </a:r>
          </a:p>
          <a:p>
            <a:r>
              <a:rPr lang="hr-HR" sz="2200" dirty="0">
                <a:latin typeface="+mj-lt"/>
                <a:cs typeface="Arial" panose="020B0604020202020204" pitchFamily="34" charset="0"/>
              </a:rPr>
              <a:t>Izračunajte povezanost između spola učenika</a:t>
            </a:r>
          </a:p>
          <a:p>
            <a:r>
              <a:rPr lang="hr-HR" sz="2200" dirty="0">
                <a:latin typeface="+mj-lt"/>
                <a:cs typeface="Arial" panose="020B0604020202020204" pitchFamily="34" charset="0"/>
              </a:rPr>
              <a:t>i bodova na testu iz matematike?</a:t>
            </a: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r>
              <a:rPr lang="hr-HR" sz="2200" dirty="0">
                <a:latin typeface="+mj-lt"/>
                <a:cs typeface="Arial" panose="020B0604020202020204" pitchFamily="34" charset="0"/>
              </a:rPr>
              <a:t>Zaključujemo da kod muškaraca postoji negativna</a:t>
            </a:r>
          </a:p>
          <a:p>
            <a:r>
              <a:rPr lang="hr-HR" sz="2200" dirty="0">
                <a:latin typeface="+mj-lt"/>
                <a:cs typeface="Arial" panose="020B0604020202020204" pitchFamily="34" charset="0"/>
              </a:rPr>
              <a:t>povezanost. 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350767"/>
              </p:ext>
            </p:extLst>
          </p:nvPr>
        </p:nvGraphicFramePr>
        <p:xfrm>
          <a:off x="5943600" y="1793886"/>
          <a:ext cx="2438400" cy="4389120"/>
        </p:xfrm>
        <a:graphic>
          <a:graphicData uri="http://schemas.openxmlformats.org/drawingml/2006/table">
            <a:tbl>
              <a:tblPr/>
              <a:tblGrid>
                <a:gridCol w="802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6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55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Spol (X)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Bodovi na testu matematike (Y)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3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sym typeface="Symbol" panose="05050102010706020507" pitchFamily="18" charset="2"/>
                        </a:rPr>
                        <a:t></a:t>
                      </a:r>
                      <a:r>
                        <a:rPr lang="hr-HR" sz="1200" cap="small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 = 8</a:t>
                      </a:r>
                      <a:endParaRPr lang="hr-HR" sz="1000" cap="small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sym typeface="Symbol" panose="05050102010706020507" pitchFamily="18" charset="2"/>
                        </a:rPr>
                        <a:t></a:t>
                      </a:r>
                      <a:r>
                        <a:rPr lang="hr-HR" sz="1200" cap="small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 = 350</a:t>
                      </a:r>
                      <a:endParaRPr lang="hr-HR" sz="1000" cap="small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cap="small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sym typeface="Symbol" panose="05050102010706020507" pitchFamily="18" charset="2"/>
                        </a:rPr>
                        <a:t></a:t>
                      </a:r>
                      <a:r>
                        <a:rPr lang="hr-HR" sz="1200" cap="small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</a:t>
                      </a:r>
                      <a:r>
                        <a:rPr lang="hr-HR" sz="1200" cap="small" spc="-15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hr-HR" sz="1200" cap="small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7800</a:t>
                      </a:r>
                      <a:endParaRPr lang="hr-HR" sz="1000" cap="small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981" y="2800455"/>
            <a:ext cx="8539637" cy="17807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763" y="5129959"/>
            <a:ext cx="3764568" cy="64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411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595</Words>
  <Application>Microsoft Office PowerPoint</Application>
  <PresentationFormat>Prikaz na zaslonu (4:3)</PresentationFormat>
  <Paragraphs>168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Koeficijent parcijalne korelacije i point-biserijalni koeficijent korelacije</vt:lpstr>
      <vt:lpstr>Sadržaj</vt:lpstr>
      <vt:lpstr>Parcijalna korelacija</vt:lpstr>
      <vt:lpstr>Parcijalna korelacija</vt:lpstr>
      <vt:lpstr>Parcijalna korelacija</vt:lpstr>
      <vt:lpstr>Testiranje značajnosti koeficijenta parcijalne korelacije</vt:lpstr>
      <vt:lpstr>Point-biserijalni koeficijent korelacije</vt:lpstr>
      <vt:lpstr>Point-biserijalni koeficijent korelacije</vt:lpstr>
      <vt:lpstr>Point-biserijalni koeficijent korelacije</vt:lpstr>
      <vt:lpstr>Značajnost point-biserijalnog koeficijenta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192</cp:revision>
  <dcterms:created xsi:type="dcterms:W3CDTF">2006-08-16T00:00:00Z</dcterms:created>
  <dcterms:modified xsi:type="dcterms:W3CDTF">2020-04-15T08:50:55Z</dcterms:modified>
</cp:coreProperties>
</file>