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9" r:id="rId2"/>
    <p:sldId id="268" r:id="rId3"/>
    <p:sldId id="291" r:id="rId4"/>
    <p:sldId id="292" r:id="rId5"/>
    <p:sldId id="293" r:id="rId6"/>
    <p:sldId id="294" r:id="rId7"/>
    <p:sldId id="29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22.4.2020.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924800" cy="2895600"/>
          </a:xfrm>
          <a:solidFill>
            <a:schemeClr val="tx2"/>
          </a:solidFill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Koeficijenti korelacije na </a:t>
            </a:r>
            <a:r>
              <a:rPr lang="hr-H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ordinalnim</a:t>
            </a: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varijablama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419600"/>
            <a:ext cx="6400800" cy="762000"/>
          </a:xfrm>
          <a:solidFill>
            <a:schemeClr val="accent3"/>
          </a:solidFill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Akademska godina 2019./2020.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5362" name="Picture 2" descr="http://connection.sagepub.com/wp-content/uploads/2013/10/so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0600"/>
            <a:ext cx="2447925" cy="1838325"/>
          </a:xfrm>
          <a:prstGeom prst="rect">
            <a:avLst/>
          </a:prstGeom>
          <a:noFill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7800" y="228600"/>
            <a:ext cx="6400800" cy="7620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Inferencijalna statistika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876800" y="5486400"/>
            <a:ext cx="3886200" cy="5334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noProof="0" dirty="0">
                <a:solidFill>
                  <a:schemeClr val="tx2"/>
                </a:solidFill>
              </a:rPr>
              <a:t>doc. dr.sc. Ivan Balabanić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16406"/>
            <a:ext cx="476912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400" dirty="0" err="1">
                <a:cs typeface="Arial" panose="020B0604020202020204" pitchFamily="34" charset="0"/>
              </a:rPr>
              <a:t>Spearmanov</a:t>
            </a:r>
            <a:r>
              <a:rPr lang="hr-HR" sz="2400" dirty="0">
                <a:cs typeface="Arial" panose="020B0604020202020204" pitchFamily="34" charset="0"/>
              </a:rPr>
              <a:t> koeficijent korelacije</a:t>
            </a:r>
          </a:p>
          <a:p>
            <a:pPr marL="342900" indent="-342900">
              <a:buAutoNum type="arabicPeriod"/>
            </a:pPr>
            <a:r>
              <a:rPr lang="hr-HR" sz="2400" dirty="0">
                <a:cs typeface="Arial" panose="020B0604020202020204" pitchFamily="34" charset="0"/>
              </a:rPr>
              <a:t>Značajnost </a:t>
            </a:r>
            <a:r>
              <a:rPr lang="hr-HR" sz="2400" dirty="0" err="1">
                <a:cs typeface="Arial" panose="020B0604020202020204" pitchFamily="34" charset="0"/>
              </a:rPr>
              <a:t>Spearmanovog</a:t>
            </a:r>
            <a:r>
              <a:rPr lang="hr-HR" sz="2400" dirty="0">
                <a:cs typeface="Arial" panose="020B0604020202020204" pitchFamily="34" charset="0"/>
              </a:rPr>
              <a:t> koeficijent korelacije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Ostali koeficijenti Rang korelacije</a:t>
            </a:r>
          </a:p>
          <a:p>
            <a:pPr marL="342900" indent="-342900"/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2" descr="http://www.index.hr/images2/mr-tea-infuser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4312" y="2355574"/>
            <a:ext cx="3229693" cy="2463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Spearmanov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84026" y="1295400"/>
            <a:ext cx="86553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Ako su varijable </a:t>
            </a:r>
            <a:r>
              <a:rPr lang="hr-HR" sz="2200" dirty="0" err="1">
                <a:cs typeface="Arial" panose="020B0604020202020204" pitchFamily="34" charset="0"/>
              </a:rPr>
              <a:t>ordinalnog</a:t>
            </a:r>
            <a:r>
              <a:rPr lang="hr-HR" sz="2200" dirty="0">
                <a:cs typeface="Arial" panose="020B0604020202020204" pitchFamily="34" charset="0"/>
              </a:rPr>
              <a:t> tipa nije dopušteno računati </a:t>
            </a:r>
            <a:r>
              <a:rPr lang="hr-HR" sz="2200" dirty="0" err="1">
                <a:cs typeface="Arial" panose="020B0604020202020204" pitchFamily="34" charset="0"/>
              </a:rPr>
              <a:t>Pearsonov</a:t>
            </a:r>
            <a:r>
              <a:rPr lang="hr-HR" sz="2200" dirty="0">
                <a:cs typeface="Arial" panose="020B0604020202020204" pitchFamily="34" charset="0"/>
              </a:rPr>
              <a:t> r (intervalne i omjerne skale) nego se moramo poslužiti nekim od koeficijenata rang korelacije.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I u situacijama kada radimo s podacima na intervalnoj ili omjernoj skali ali koji nisu normalno distribuirani moramo koristi neki od koeficijenata rang korelacije. 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098" name="Picture 2" descr="https://upload.wikimedia.org/wikipedia/commons/thumb/4/4e/Spearman_fig1.svg/360px-Spearman_fig1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038600"/>
            <a:ext cx="2365375" cy="224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upload.wikimedia.org/wikipedia/commons/thumb/8/80/Spearman_fig2.svg/360px-Spearman_fig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521" y="4040104"/>
            <a:ext cx="2362199" cy="223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33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Spearmanov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84026" y="1295400"/>
            <a:ext cx="86553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>
                <a:cs typeface="Arial" panose="020B0604020202020204" pitchFamily="34" charset="0"/>
              </a:rPr>
              <a:t>Koraci u računanju </a:t>
            </a:r>
            <a:r>
              <a:rPr lang="hr-HR" sz="2200" dirty="0" err="1">
                <a:cs typeface="Arial" panose="020B0604020202020204" pitchFamily="34" charset="0"/>
              </a:rPr>
              <a:t>Spearmanova</a:t>
            </a:r>
            <a:r>
              <a:rPr lang="hr-HR" sz="2200" dirty="0">
                <a:cs typeface="Arial" panose="020B0604020202020204" pitchFamily="34" charset="0"/>
              </a:rPr>
              <a:t> koeficijenta: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r>
              <a:rPr lang="hr-HR" sz="2200" dirty="0">
                <a:cs typeface="Arial" panose="020B0604020202020204" pitchFamily="34" charset="0"/>
              </a:rPr>
              <a:t>1. Rangirati rezultate u varijablama od najboljeg do najlošijeg.</a:t>
            </a:r>
          </a:p>
          <a:p>
            <a:r>
              <a:rPr lang="hr-HR" sz="2200" dirty="0">
                <a:cs typeface="Arial" panose="020B0604020202020204" pitchFamily="34" charset="0"/>
              </a:rPr>
              <a:t>2. Zamijeniti originalne rezultate odgovarajućim rangovima.</a:t>
            </a:r>
          </a:p>
          <a:p>
            <a:r>
              <a:rPr lang="hr-HR" sz="2200" dirty="0">
                <a:cs typeface="Arial" panose="020B0604020202020204" pitchFamily="34" charset="0"/>
              </a:rPr>
              <a:t>3. Izračunati razliku među rangovima za svakog ispitanika.</a:t>
            </a:r>
          </a:p>
          <a:p>
            <a:r>
              <a:rPr lang="hr-HR" sz="2200" dirty="0">
                <a:cs typeface="Arial" panose="020B0604020202020204" pitchFamily="34" charset="0"/>
              </a:rPr>
              <a:t>4. Sumirati kvadrate razlika među rangovima svih ispitanika.</a:t>
            </a:r>
          </a:p>
          <a:p>
            <a:r>
              <a:rPr lang="hr-HR" sz="2200" dirty="0">
                <a:cs typeface="Arial" panose="020B0604020202020204" pitchFamily="34" charset="0"/>
              </a:rPr>
              <a:t>5. Izračunati koeficijent rang korelacije po formuli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6146" name="Picture 2" descr="http://www.arrowcleanersinc.com/websi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00685"/>
            <a:ext cx="28575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44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Spearmanov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84026" y="1295400"/>
            <a:ext cx="86553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>
                <a:cs typeface="Arial" panose="020B0604020202020204" pitchFamily="34" charset="0"/>
              </a:rPr>
              <a:t>Formula za računanje </a:t>
            </a:r>
            <a:r>
              <a:rPr lang="hr-HR" sz="2200" dirty="0" err="1">
                <a:cs typeface="Arial" panose="020B0604020202020204" pitchFamily="34" charset="0"/>
              </a:rPr>
              <a:t>Spearmanova</a:t>
            </a:r>
            <a:r>
              <a:rPr lang="hr-HR" sz="2200" dirty="0">
                <a:cs typeface="Arial" panose="020B0604020202020204" pitchFamily="34" charset="0"/>
              </a:rPr>
              <a:t> koeficijenta: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31" y="1780048"/>
            <a:ext cx="1357539" cy="56854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5957" y="2443775"/>
            <a:ext cx="810885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d - razlike među rangovima prve i druge varijable,</a:t>
            </a:r>
          </a:p>
          <a:p>
            <a:r>
              <a:rPr lang="hr-HR" dirty="0"/>
              <a:t>N - broj ispitanika</a:t>
            </a:r>
          </a:p>
          <a:p>
            <a:endParaRPr lang="hr-HR" dirty="0"/>
          </a:p>
          <a:p>
            <a:r>
              <a:rPr lang="hr-HR" dirty="0"/>
              <a:t>Primjer iz </a:t>
            </a:r>
            <a:r>
              <a:rPr lang="hr-HR" dirty="0" err="1"/>
              <a:t>Petza</a:t>
            </a:r>
            <a:r>
              <a:rPr lang="hr-HR" dirty="0"/>
              <a:t>:</a:t>
            </a:r>
          </a:p>
          <a:p>
            <a:r>
              <a:rPr lang="hr-HR" dirty="0"/>
              <a:t>Na natjecanju dva suca ocijenila su 9 klizača. Prvi sudac je dao svoje ocjene u rangovima, a drugi je dao svoje ocjene kao broj bodova za svakog natjecatelja. Koji je koeficijent korelacije između ovih sudaca? </a:t>
            </a:r>
          </a:p>
          <a:p>
            <a:endParaRPr lang="hr-HR" dirty="0"/>
          </a:p>
          <a:p>
            <a:r>
              <a:rPr lang="hr-HR" dirty="0"/>
              <a:t>Prvi sudac dao je ocjene u rangovima, dok je drugi sudac svoje ocjene dao u bodovima, pa ih je potrebno rangirati =&gt; </a:t>
            </a:r>
          </a:p>
          <a:p>
            <a:endParaRPr lang="hr-HR" dirty="0"/>
          </a:p>
        </p:txBody>
      </p:sp>
      <p:sp>
        <p:nvSpPr>
          <p:cNvPr id="16" name="Rectangle 15"/>
          <p:cNvSpPr/>
          <p:nvPr/>
        </p:nvSpPr>
        <p:spPr>
          <a:xfrm>
            <a:off x="460374" y="5410200"/>
            <a:ext cx="5635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r>
              <a:rPr lang="hr-HR" dirty="0"/>
              <a:t>1     2     3     4      5     6       7     8    9  </a:t>
            </a:r>
          </a:p>
          <a:p>
            <a:r>
              <a:rPr lang="it-IT" dirty="0"/>
              <a:t>60   59   59   58   58   58   57   56   55</a:t>
            </a:r>
            <a:endParaRPr lang="hr-HR" dirty="0"/>
          </a:p>
          <a:p>
            <a:r>
              <a:rPr lang="hr-HR" dirty="0"/>
              <a:t>  1    </a:t>
            </a:r>
            <a:r>
              <a:rPr lang="it-IT" dirty="0"/>
              <a:t>2,5  2,5    5     5     5     7     8    9</a:t>
            </a:r>
            <a:endParaRPr lang="hr-HR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114800" y="5583096"/>
            <a:ext cx="228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14800" y="6172200"/>
            <a:ext cx="228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53200" y="549361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Sudac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53200" y="597515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Sudac 2</a:t>
            </a:r>
          </a:p>
        </p:txBody>
      </p:sp>
    </p:spTree>
    <p:extLst>
      <p:ext uri="{BB962C8B-B14F-4D97-AF65-F5344CB8AC3E}">
        <p14:creationId xmlns:p14="http://schemas.microsoft.com/office/powerpoint/2010/main" val="37307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cs typeface="Arial" panose="020B0604020202020204" pitchFamily="34" charset="0"/>
              </a:rPr>
              <a:t>Spearmanov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60375" y="3276600"/>
            <a:ext cx="86553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endParaRPr lang="hr-HR" sz="2200" dirty="0">
              <a:cs typeface="Arial" panose="020B0604020202020204" pitchFamily="34" charset="0"/>
            </a:endParaRPr>
          </a:p>
          <a:p>
            <a:r>
              <a:rPr lang="hr-HR" sz="2200" dirty="0">
                <a:cs typeface="Arial" panose="020B0604020202020204" pitchFamily="34" charset="0"/>
              </a:rPr>
              <a:t>Napomena: da su oba dva suca dala ocjene u rangovima ne bi bilo potrebe za pretvaranjem numeričkih vrijednosti u rangove nego bi se rangovi odmah uvrstili u formulu</a:t>
            </a:r>
            <a:r>
              <a:rPr lang="hr-HR" sz="2200">
                <a:cs typeface="Arial" panose="020B0604020202020204" pitchFamily="34" charset="0"/>
              </a:rPr>
              <a:t>. </a:t>
            </a: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32" y="3669789"/>
            <a:ext cx="1357539" cy="5685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67" y="1511183"/>
            <a:ext cx="6084229" cy="22752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36" y="3717358"/>
            <a:ext cx="7037693" cy="2361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63" y="4425243"/>
            <a:ext cx="2447619" cy="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6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354626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cs typeface="Arial" panose="020B0604020202020204" pitchFamily="34" charset="0"/>
              </a:rPr>
              <a:t>Značajnost </a:t>
            </a:r>
            <a:r>
              <a:rPr lang="hr-HR" dirty="0" err="1">
                <a:cs typeface="Arial" panose="020B0604020202020204" pitchFamily="34" charset="0"/>
              </a:rPr>
              <a:t>Spearmanovog</a:t>
            </a:r>
            <a:r>
              <a:rPr lang="hr-HR" dirty="0">
                <a:cs typeface="Arial" panose="020B0604020202020204" pitchFamily="34" charset="0"/>
              </a:rPr>
              <a:t> koeficijent korelacije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1030" y="1600200"/>
            <a:ext cx="865532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>
                <a:cs typeface="Arial" panose="020B0604020202020204" pitchFamily="34" charset="0"/>
              </a:rPr>
              <a:t>Računanje značajnosti </a:t>
            </a:r>
            <a:r>
              <a:rPr lang="hr-HR" sz="2200" dirty="0" err="1">
                <a:cs typeface="Arial" panose="020B0604020202020204" pitchFamily="34" charset="0"/>
              </a:rPr>
              <a:t>Spearmanovog</a:t>
            </a:r>
            <a:r>
              <a:rPr lang="hr-HR" sz="2200" dirty="0">
                <a:cs typeface="Arial" panose="020B0604020202020204" pitchFamily="34" charset="0"/>
              </a:rPr>
              <a:t> koeficijenta korelacije identično je računanju značajnosti </a:t>
            </a:r>
            <a:r>
              <a:rPr lang="hr-HR" sz="2200" dirty="0" err="1">
                <a:cs typeface="Arial" panose="020B0604020202020204" pitchFamily="34" charset="0"/>
              </a:rPr>
              <a:t>Pearsonovog</a:t>
            </a:r>
            <a:r>
              <a:rPr lang="hr-HR" sz="2200" dirty="0">
                <a:cs typeface="Arial" panose="020B0604020202020204" pitchFamily="34" charset="0"/>
              </a:rPr>
              <a:t> koeficijenta korelacije. 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Formula za računanje značajnosti putem t-testa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hr-HR" sz="2200" dirty="0">
                <a:cs typeface="Arial" panose="020B0604020202020204" pitchFamily="34" charset="0"/>
              </a:rPr>
              <a:t>Stupnjevi slobode (</a:t>
            </a:r>
            <a:r>
              <a:rPr lang="hr-HR" sz="2200" dirty="0" err="1">
                <a:cs typeface="Arial" panose="020B0604020202020204" pitchFamily="34" charset="0"/>
              </a:rPr>
              <a:t>df</a:t>
            </a:r>
            <a:r>
              <a:rPr lang="hr-HR" sz="2200" dirty="0">
                <a:cs typeface="Arial" panose="020B0604020202020204" pitchFamily="34" charset="0"/>
              </a:rPr>
              <a:t>) se računaju =&gt; n-2</a:t>
            </a:r>
          </a:p>
          <a:p>
            <a:pPr marL="342900" indent="-342900">
              <a:buFont typeface="Arial" charset="0"/>
              <a:buChar char="•"/>
            </a:pPr>
            <a:endParaRPr lang="hr-HR" sz="2200" dirty="0">
              <a:cs typeface="Arial" panose="020B0604020202020204" pitchFamily="34" charset="0"/>
            </a:endParaRPr>
          </a:p>
          <a:p>
            <a:r>
              <a:rPr lang="hr-HR" sz="2200" dirty="0">
                <a:cs typeface="Arial" panose="020B0604020202020204" pitchFamily="34" charset="0"/>
              </a:rPr>
              <a:t>____</a:t>
            </a:r>
          </a:p>
          <a:p>
            <a:endParaRPr lang="hr-HR" sz="2200" dirty="0">
              <a:cs typeface="Arial" panose="020B0604020202020204" pitchFamily="34" charset="0"/>
            </a:endParaRPr>
          </a:p>
          <a:p>
            <a:r>
              <a:rPr lang="hr-HR" sz="2200" dirty="0">
                <a:cs typeface="Arial" panose="020B0604020202020204" pitchFamily="34" charset="0"/>
              </a:rPr>
              <a:t>Drugi test koji se često koristi kod računanja rang korelacija jest </a:t>
            </a:r>
            <a:r>
              <a:rPr lang="hr-HR" sz="2200" i="1" dirty="0" err="1">
                <a:cs typeface="Arial" panose="020B0604020202020204" pitchFamily="34" charset="0"/>
              </a:rPr>
              <a:t>Kendall</a:t>
            </a:r>
            <a:r>
              <a:rPr lang="hr-HR" sz="2200" i="1" dirty="0">
                <a:cs typeface="Arial" panose="020B0604020202020204" pitchFamily="34" charset="0"/>
              </a:rPr>
              <a:t> </a:t>
            </a:r>
            <a:r>
              <a:rPr lang="hr-HR" sz="2200" i="1" dirty="0" err="1">
                <a:cs typeface="Arial" panose="020B0604020202020204" pitchFamily="34" charset="0"/>
              </a:rPr>
              <a:t>Tau</a:t>
            </a:r>
            <a:r>
              <a:rPr lang="hr-HR" sz="2200" i="1" dirty="0">
                <a:cs typeface="Arial" panose="020B0604020202020204" pitchFamily="34" charset="0"/>
              </a:rPr>
              <a:t>.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91" y="3352800"/>
            <a:ext cx="131673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1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3000"/>
          </a:xfrm>
        </p:spPr>
        <p:txBody>
          <a:bodyPr/>
          <a:lstStyle/>
          <a:p>
            <a:r>
              <a:rPr lang="hr-HR" dirty="0"/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pic>
        <p:nvPicPr>
          <p:cNvPr id="11" name="Picture 10" descr="za jezovit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1295400"/>
            <a:ext cx="3810000" cy="47720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373</Words>
  <Application>Microsoft Office PowerPoint</Application>
  <PresentationFormat>Prikaz na zaslonu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Koeficijenti korelacije na ordinalnim varijablama</vt:lpstr>
      <vt:lpstr>Sadržaj</vt:lpstr>
      <vt:lpstr>Spearmanov koeficijent korelacije</vt:lpstr>
      <vt:lpstr>Spearmanov koeficijent korelacije</vt:lpstr>
      <vt:lpstr>Spearmanov koeficijent korelacije</vt:lpstr>
      <vt:lpstr>Spearmanov koeficijent korelacije</vt:lpstr>
      <vt:lpstr>Značajnost Spearmanovog koeficijent korelacije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185</cp:revision>
  <dcterms:created xsi:type="dcterms:W3CDTF">2006-08-16T00:00:00Z</dcterms:created>
  <dcterms:modified xsi:type="dcterms:W3CDTF">2020-04-22T07:29:02Z</dcterms:modified>
</cp:coreProperties>
</file>