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89" d="100"/>
          <a:sy n="89" d="100"/>
        </p:scale>
        <p:origin x="120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4/22/2020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4/22/2020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4/22/2020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4/22/2020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4/22/2020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4/22/2020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4/22/2020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4/22/2020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4/22/2020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4/22/2020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4/22/2020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r-HR" dirty="0" smtClean="0"/>
              <a:t>Povijest 19. st.</a:t>
            </a:r>
            <a:endParaRPr lang="hr-H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r-HR" dirty="0" smtClean="0"/>
              <a:t>Doc. dr. Kristina Milković</a:t>
            </a:r>
            <a:endParaRPr lang="hr-HR" dirty="0"/>
          </a:p>
        </p:txBody>
      </p:sp>
    </p:spTree>
    <p:extLst>
      <p:ext uri="{BB962C8B-B14F-4D97-AF65-F5344CB8AC3E}">
        <p14:creationId xmlns:p14="http://schemas.microsoft.com/office/powerpoint/2010/main" val="8714567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Latn-RS" altLang="sr-Latn-RS" dirty="0" smtClean="0"/>
              <a:t>Proširenje prava</a:t>
            </a:r>
            <a:endParaRPr lang="sr-Latn-RS" altLang="sr-Latn-RS" dirty="0" smtClean="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altLang="sr-Latn-RS" dirty="0" smtClean="0"/>
              <a:t>Do novih je promjena došlo 1857./1858. </a:t>
            </a:r>
            <a:r>
              <a:rPr lang="hr-HR" altLang="sr-Latn-RS" dirty="0" smtClean="0"/>
              <a:t>g., </a:t>
            </a:r>
            <a:r>
              <a:rPr lang="hr-HR" altLang="sr-Latn-RS" dirty="0" smtClean="0"/>
              <a:t>nakon </a:t>
            </a:r>
            <a:r>
              <a:rPr lang="hr-HR" altLang="sr-Latn-RS" dirty="0" smtClean="0"/>
              <a:t>novih </a:t>
            </a:r>
            <a:r>
              <a:rPr lang="hr-HR" altLang="sr-Latn-RS" dirty="0" smtClean="0"/>
              <a:t>sukoba </a:t>
            </a:r>
            <a:r>
              <a:rPr lang="hr-HR" altLang="sr-Latn-RS" dirty="0" smtClean="0"/>
              <a:t>Britanije s </a:t>
            </a:r>
            <a:r>
              <a:rPr lang="hr-HR" altLang="sr-Latn-RS" dirty="0" smtClean="0"/>
              <a:t>Kinom, tako su stranci </a:t>
            </a:r>
            <a:r>
              <a:rPr lang="hr-HR" altLang="sr-Latn-RS" dirty="0" smtClean="0"/>
              <a:t>uspjeli dobiti </a:t>
            </a:r>
            <a:r>
              <a:rPr lang="hr-HR" altLang="sr-Latn-RS" dirty="0" smtClean="0"/>
              <a:t>dozvolu za trgovanje različitom robom; te </a:t>
            </a:r>
            <a:r>
              <a:rPr lang="hr-HR" altLang="sr-Latn-RS" dirty="0" smtClean="0"/>
              <a:t>su dobili diplomatske </a:t>
            </a:r>
            <a:r>
              <a:rPr lang="hr-HR" altLang="sr-Latn-RS" dirty="0" smtClean="0"/>
              <a:t>i </a:t>
            </a:r>
            <a:r>
              <a:rPr lang="hr-HR" altLang="sr-Latn-RS" dirty="0" smtClean="0"/>
              <a:t>konzularne predstavnike </a:t>
            </a:r>
            <a:r>
              <a:rPr lang="hr-HR" altLang="sr-Latn-RS" dirty="0" smtClean="0"/>
              <a:t>u </a:t>
            </a:r>
            <a:r>
              <a:rPr lang="hr-HR" altLang="sr-Latn-RS" dirty="0" err="1" smtClean="0"/>
              <a:t>Edou</a:t>
            </a:r>
            <a:r>
              <a:rPr lang="hr-HR" altLang="sr-Latn-RS" dirty="0"/>
              <a:t>;</a:t>
            </a:r>
            <a:r>
              <a:rPr lang="hr-HR" altLang="sr-Latn-RS" dirty="0" smtClean="0"/>
              <a:t> došlo je do “otvaranja” </a:t>
            </a:r>
            <a:r>
              <a:rPr lang="hr-HR" altLang="sr-Latn-RS" dirty="0" smtClean="0"/>
              <a:t>još triju </a:t>
            </a:r>
            <a:r>
              <a:rPr lang="hr-HR" altLang="sr-Latn-RS" dirty="0" smtClean="0"/>
              <a:t>luka</a:t>
            </a:r>
            <a:r>
              <a:rPr lang="hr-HR" altLang="sr-Latn-RS" dirty="0"/>
              <a:t> </a:t>
            </a:r>
            <a:r>
              <a:rPr lang="hr-HR" altLang="sr-Latn-RS" dirty="0" smtClean="0"/>
              <a:t>i proširenja </a:t>
            </a:r>
            <a:r>
              <a:rPr lang="hr-HR" altLang="sr-Latn-RS" dirty="0" smtClean="0"/>
              <a:t>putničkih povlastica Amerikanaca u </a:t>
            </a:r>
            <a:r>
              <a:rPr lang="hr-HR" altLang="sr-Latn-RS" dirty="0" smtClean="0"/>
              <a:t>Japanu koji su uživali </a:t>
            </a:r>
            <a:r>
              <a:rPr lang="hr-HR" altLang="sr-Latn-RS" dirty="0" smtClean="0"/>
              <a:t>vjersku toleranciju i “eksteritorijalnost” – tj. imunitet od japanskih zakona</a:t>
            </a:r>
          </a:p>
        </p:txBody>
      </p:sp>
    </p:spTree>
    <p:extLst>
      <p:ext uri="{BB962C8B-B14F-4D97-AF65-F5344CB8AC3E}">
        <p14:creationId xmlns:p14="http://schemas.microsoft.com/office/powerpoint/2010/main" val="959523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Latn-RS" altLang="sr-Latn-RS" dirty="0" smtClean="0"/>
              <a:t>Politika popuštanja i urote</a:t>
            </a:r>
            <a:endParaRPr lang="sr-Latn-RS" altLang="sr-Latn-RS" dirty="0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hr-HR" altLang="sr-Latn-RS" sz="2400" dirty="0"/>
              <a:t>U to je vrijeme Japan prihvatio politiku popuštanja dok se ne konsolidira i organizira aktivniji odgovor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r-HR" altLang="sr-Latn-RS" sz="2400" dirty="0"/>
              <a:t>No, politički je poredak bio ozbiljno uzdrman, što je rezultiralo nestabilnošću i čestim urotama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r-HR" altLang="sr-Latn-RS" sz="2400" dirty="0"/>
              <a:t>Oko 1860. g. na političkoj su se sceni javili tzv. aktivisti – organizirali su ubojstva onih koje su smatrali odgovornima za političko stanje ili stranaca koje bi slučajno susreli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r-HR" altLang="sr-Latn-RS" sz="2400" dirty="0"/>
              <a:t>Zalagali su se za “štovanje cara i progon stranaca” – željeli su ili ukidanje ili reviziju postojećih ugovora sa strancima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r-HR" altLang="sr-Latn-RS" sz="2400" dirty="0"/>
              <a:t>O značenju trgovačkih ugovora nije postojalo jedinstveno gledište</a:t>
            </a:r>
          </a:p>
        </p:txBody>
      </p:sp>
    </p:spTree>
    <p:extLst>
      <p:ext uri="{BB962C8B-B14F-4D97-AF65-F5344CB8AC3E}">
        <p14:creationId xmlns:p14="http://schemas.microsoft.com/office/powerpoint/2010/main" val="70185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Latn-RS" altLang="sr-Latn-RS" dirty="0" smtClean="0"/>
              <a:t>Sukobi sa stranim zemljama</a:t>
            </a:r>
            <a:endParaRPr lang="sr-Latn-RS" altLang="sr-Latn-RS" dirty="0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pPr eaLnBrk="1" hangingPunct="1">
              <a:defRPr/>
            </a:pPr>
            <a:r>
              <a:rPr lang="hr-HR" altLang="sr-Latn-RS" sz="2800" dirty="0"/>
              <a:t>Rast ratnih napetosti od druge polovice 19. st.:</a:t>
            </a:r>
          </a:p>
          <a:p>
            <a:pPr eaLnBrk="1" hangingPunct="1">
              <a:defRPr/>
            </a:pPr>
            <a:r>
              <a:rPr lang="hr-HR" altLang="sr-Latn-RS" sz="2800" dirty="0"/>
              <a:t>Ruski pokušaj osvajanja </a:t>
            </a:r>
            <a:r>
              <a:rPr lang="hr-HR" altLang="sr-Latn-RS" sz="2800" dirty="0" err="1"/>
              <a:t>Tsushime</a:t>
            </a:r>
            <a:endParaRPr lang="hr-HR" altLang="sr-Latn-RS" sz="2800" dirty="0"/>
          </a:p>
          <a:p>
            <a:pPr eaLnBrk="1" hangingPunct="1">
              <a:defRPr/>
            </a:pPr>
            <a:r>
              <a:rPr lang="hr-HR" altLang="sr-Latn-RS" sz="2800" dirty="0"/>
              <a:t>Britanci pripremaju bombardiranje </a:t>
            </a:r>
            <a:r>
              <a:rPr lang="hr-HR" altLang="sr-Latn-RS" sz="2800" dirty="0" err="1"/>
              <a:t>Edoa</a:t>
            </a:r>
            <a:r>
              <a:rPr lang="hr-HR" altLang="sr-Latn-RS" sz="2800" dirty="0"/>
              <a:t> 1863. g.</a:t>
            </a:r>
          </a:p>
          <a:p>
            <a:pPr eaLnBrk="1" hangingPunct="1">
              <a:defRPr/>
            </a:pPr>
            <a:r>
              <a:rPr lang="hr-HR" altLang="sr-Latn-RS" sz="2800" dirty="0"/>
              <a:t>Napad Britanaca na </a:t>
            </a:r>
            <a:r>
              <a:rPr lang="hr-HR" altLang="sr-Latn-RS" sz="2800" dirty="0" err="1"/>
              <a:t>Satsumu</a:t>
            </a:r>
            <a:endParaRPr lang="hr-HR" altLang="sr-Latn-RS" sz="2800" dirty="0"/>
          </a:p>
          <a:p>
            <a:pPr eaLnBrk="1" hangingPunct="1">
              <a:defRPr/>
            </a:pPr>
            <a:r>
              <a:rPr lang="hr-HR" altLang="sr-Latn-RS" sz="2800" dirty="0"/>
              <a:t>Strano bombardiranje </a:t>
            </a:r>
            <a:r>
              <a:rPr lang="hr-HR" altLang="sr-Latn-RS" sz="2800" dirty="0" err="1"/>
              <a:t>Choshua</a:t>
            </a:r>
            <a:r>
              <a:rPr lang="hr-HR" altLang="sr-Latn-RS" sz="2800" dirty="0"/>
              <a:t> 1864. g. te razmještanje savezničkih brodova koji su željeli napredovati do Kyota s namjerom da “izvuku” od japanskih vlasti daljnje trgovačke povlastice</a:t>
            </a:r>
          </a:p>
          <a:p>
            <a:pPr eaLnBrk="1" hangingPunct="1">
              <a:defRPr/>
            </a:pPr>
            <a:r>
              <a:rPr lang="hr-HR" altLang="sr-Latn-RS" sz="2800" dirty="0"/>
              <a:t>Ponovljeno rusko napredovanje u pokrajini </a:t>
            </a:r>
            <a:r>
              <a:rPr lang="hr-HR" altLang="sr-Latn-RS" sz="2800" dirty="0" err="1"/>
              <a:t>Ezo</a:t>
            </a:r>
            <a:endParaRPr lang="hr-HR" altLang="sr-Latn-RS" sz="2800" dirty="0"/>
          </a:p>
        </p:txBody>
      </p:sp>
    </p:spTree>
    <p:extLst>
      <p:ext uri="{BB962C8B-B14F-4D97-AF65-F5344CB8AC3E}">
        <p14:creationId xmlns:p14="http://schemas.microsoft.com/office/powerpoint/2010/main" val="1725451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Latn-RS" altLang="sr-Latn-RS" dirty="0" smtClean="0"/>
              <a:t>Vojne reforme – prekid s tradicijom</a:t>
            </a:r>
            <a:endParaRPr lang="sr-Latn-RS" altLang="sr-Latn-RS" dirty="0" smtClean="0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hr-HR" altLang="sr-Latn-RS" sz="2800" dirty="0"/>
              <a:t>Vođe </a:t>
            </a:r>
            <a:r>
              <a:rPr lang="hr-HR" altLang="sr-Latn-RS" sz="2800" dirty="0" err="1"/>
              <a:t>bakufa</a:t>
            </a:r>
            <a:r>
              <a:rPr lang="hr-HR" altLang="sr-Latn-RS" sz="2800" dirty="0"/>
              <a:t> spoznaju da se u Europi razvija nova ratna tehnologija: puške </a:t>
            </a:r>
            <a:r>
              <a:rPr lang="hr-HR" altLang="sr-Latn-RS" sz="2800" dirty="0" err="1"/>
              <a:t>ostraguše</a:t>
            </a:r>
            <a:r>
              <a:rPr lang="hr-HR" altLang="sr-Latn-RS" sz="2800" dirty="0"/>
              <a:t> (tj. puške sa zatvaračem), puške i topovi sa ižlijebljenim cijevima, oružje na repetirku, parobrodi, oklopni brodovi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r-HR" altLang="sr-Latn-RS" sz="2800" dirty="0"/>
              <a:t>Počeli su ponovo organizirati svoje oružane snage, a samuraje su prisilili da napuste tradicionalne ratničke vještine – tj. da usvoje nove oblike oružja i ratovanja te da prihvate prisutnost vojnika-pučana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r-HR" altLang="sr-Latn-RS" sz="2800" dirty="0"/>
              <a:t>Otada su ulagali mnogo novca za vojnu obuku i za nabavu oružja te su daimyoima dozvolili “privremeni odmor”</a:t>
            </a:r>
          </a:p>
        </p:txBody>
      </p:sp>
    </p:spTree>
    <p:extLst>
      <p:ext uri="{BB962C8B-B14F-4D97-AF65-F5344CB8AC3E}">
        <p14:creationId xmlns:p14="http://schemas.microsoft.com/office/powerpoint/2010/main" val="40748632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Latn-RS" altLang="sr-Latn-RS" dirty="0" smtClean="0"/>
              <a:t>Posljedice</a:t>
            </a:r>
            <a:endParaRPr lang="sr-Latn-RS" altLang="sr-Latn-RS" dirty="0" smtClean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hr-HR" altLang="sr-Latn-RS" dirty="0" smtClean="0"/>
              <a:t>Utjecaj strane trgovačke robe preusmjerio je trgovačke putove u Japanu i </a:t>
            </a:r>
            <a:r>
              <a:rPr lang="hr-HR" altLang="sr-Latn-RS" dirty="0" smtClean="0"/>
              <a:t>loše </a:t>
            </a:r>
            <a:r>
              <a:rPr lang="hr-HR" altLang="sr-Latn-RS" dirty="0" smtClean="0"/>
              <a:t>djelovao na njegov monetarni sustav zbog otjecanja novca izvan zemlje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r-HR" altLang="sr-Latn-RS" dirty="0" smtClean="0"/>
              <a:t>Tražila su se nova rješenja, </a:t>
            </a:r>
            <a:r>
              <a:rPr lang="hr-HR" altLang="sr-Latn-RS" dirty="0" smtClean="0"/>
              <a:t>u tom smislu se mnogo očekivalo od carskoga dvora </a:t>
            </a:r>
            <a:r>
              <a:rPr lang="hr-HR" altLang="sr-Latn-RS" dirty="0" smtClean="0"/>
              <a:t>koji je predstavljao političku tradiciju i političko jedinstvo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r-HR" altLang="sr-Latn-RS" dirty="0" smtClean="0"/>
              <a:t>Oko 1860. </a:t>
            </a:r>
            <a:r>
              <a:rPr lang="hr-HR" altLang="sr-Latn-RS" dirty="0" smtClean="0"/>
              <a:t>g. došlo </a:t>
            </a:r>
            <a:r>
              <a:rPr lang="hr-HR" altLang="sr-Latn-RS" dirty="0" smtClean="0"/>
              <a:t>je do snažnih sukoba unutar Japana</a:t>
            </a:r>
          </a:p>
        </p:txBody>
      </p:sp>
    </p:spTree>
    <p:extLst>
      <p:ext uri="{BB962C8B-B14F-4D97-AF65-F5344CB8AC3E}">
        <p14:creationId xmlns:p14="http://schemas.microsoft.com/office/powerpoint/2010/main" val="685171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Latn-RS" altLang="sr-Latn-RS" dirty="0" smtClean="0"/>
              <a:t>Politički i vojni odgovor</a:t>
            </a:r>
            <a:endParaRPr lang="sr-Latn-RS" altLang="sr-Latn-RS" dirty="0" smtClean="0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hr-HR" altLang="sr-Latn-RS" sz="2400" dirty="0"/>
              <a:t>Od te godine japanska diplomatska poslanstva odlazila su u inozemstvo, a japanski su znanstvenici i službenici počeli sve više uspostavljati veze sa stručnjacima </a:t>
            </a:r>
            <a:r>
              <a:rPr lang="hr-HR" altLang="sr-Latn-RS" sz="2400" dirty="0" err="1"/>
              <a:t>rangaku</a:t>
            </a:r>
            <a:r>
              <a:rPr lang="hr-HR" altLang="sr-Latn-RS" sz="2400" dirty="0"/>
              <a:t> te sa strancima nastanjenima u Japanu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r-HR" altLang="sr-Latn-RS" sz="2400" dirty="0"/>
              <a:t>Njihova znanja o Europi i Americi su se stalno povećavala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r-HR" altLang="sr-Latn-RS" sz="2400" dirty="0"/>
              <a:t>U to vrijeme počelo se javljati mišljenje da treba prijeći sa sustava </a:t>
            </a:r>
            <a:r>
              <a:rPr lang="hr-HR" altLang="sr-Latn-RS" sz="2400" dirty="0" err="1"/>
              <a:t>hoken</a:t>
            </a:r>
            <a:r>
              <a:rPr lang="hr-HR" altLang="sr-Latn-RS" sz="2400" dirty="0"/>
              <a:t> (decentraliziranoga) na sustav </a:t>
            </a:r>
            <a:r>
              <a:rPr lang="hr-HR" altLang="sr-Latn-RS" sz="2400" dirty="0" err="1"/>
              <a:t>gunken</a:t>
            </a:r>
            <a:r>
              <a:rPr lang="hr-HR" altLang="sr-Latn-RS" sz="2400" dirty="0"/>
              <a:t> (centraliziran)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r-HR" altLang="sr-Latn-RS" sz="2400" dirty="0"/>
              <a:t>Vođe </a:t>
            </a:r>
            <a:r>
              <a:rPr lang="hr-HR" altLang="sr-Latn-RS" sz="2400" dirty="0" err="1"/>
              <a:t>bakufua</a:t>
            </a:r>
            <a:r>
              <a:rPr lang="hr-HR" altLang="sr-Latn-RS" sz="2400" dirty="0"/>
              <a:t> provode reforme, žele modernizirati vojne snage i politički poredak organizirati u skladu s europskim uzorima; istodobno su jačali veze s francuskim, odnosno britanskim diplomatima i trgovcima</a:t>
            </a:r>
          </a:p>
        </p:txBody>
      </p:sp>
    </p:spTree>
    <p:extLst>
      <p:ext uri="{BB962C8B-B14F-4D97-AF65-F5344CB8AC3E}">
        <p14:creationId xmlns:p14="http://schemas.microsoft.com/office/powerpoint/2010/main" val="19708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Latn-RS" altLang="sr-Latn-RS" dirty="0" smtClean="0"/>
              <a:t>Restauracija Meiji</a:t>
            </a:r>
            <a:endParaRPr lang="sr-Latn-RS" altLang="sr-Latn-RS" dirty="0" smtClean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defRPr/>
            </a:pPr>
            <a:r>
              <a:rPr lang="hr-HR" altLang="sr-Latn-RS" sz="2800" dirty="0"/>
              <a:t>Godine 1868. došlo je do oštrih sukoba gdje je vlast šoguna bila teško poražena</a:t>
            </a:r>
          </a:p>
          <a:p>
            <a:pPr eaLnBrk="1" hangingPunct="1">
              <a:defRPr/>
            </a:pPr>
            <a:r>
              <a:rPr lang="hr-HR" altLang="sr-Latn-RS" sz="2800" dirty="0"/>
              <a:t>U zemlji su vladali neredi i nezadovoljstvo koje su dodatno pojačale nerodne godine (1865. i 1866.)</a:t>
            </a:r>
          </a:p>
          <a:p>
            <a:pPr eaLnBrk="1" hangingPunct="1">
              <a:defRPr/>
            </a:pPr>
            <a:r>
              <a:rPr lang="hr-HR" altLang="sr-Latn-RS" sz="2800" dirty="0"/>
              <a:t>Pobjednici su stvorili sustav </a:t>
            </a:r>
            <a:r>
              <a:rPr lang="hr-HR" altLang="sr-Latn-RS" sz="2800" dirty="0" err="1"/>
              <a:t>gunken</a:t>
            </a:r>
            <a:r>
              <a:rPr lang="hr-HR" altLang="sr-Latn-RS" sz="2800" dirty="0"/>
              <a:t> – nastao je prema europskim uzorima – temeljio se na japanskoj političkoj tradiciji – koja je spajala naslijeđene društvene položaje i stvarnu moć</a:t>
            </a:r>
          </a:p>
          <a:p>
            <a:pPr eaLnBrk="1" hangingPunct="1">
              <a:defRPr/>
            </a:pPr>
            <a:r>
              <a:rPr lang="hr-HR" altLang="sr-Latn-RS" sz="2800" dirty="0"/>
              <a:t>Kao posljedica toga dolazi do restauracije </a:t>
            </a:r>
            <a:r>
              <a:rPr lang="hr-HR" altLang="sr-Latn-RS" sz="2800" dirty="0" err="1"/>
              <a:t>Meiji</a:t>
            </a:r>
            <a:endParaRPr lang="hr-HR" altLang="sr-Latn-RS" sz="2800" dirty="0"/>
          </a:p>
        </p:txBody>
      </p:sp>
    </p:spTree>
    <p:extLst>
      <p:ext uri="{BB962C8B-B14F-4D97-AF65-F5344CB8AC3E}">
        <p14:creationId xmlns:p14="http://schemas.microsoft.com/office/powerpoint/2010/main" val="959064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Latn-RS" altLang="sr-Latn-RS" dirty="0" smtClean="0"/>
              <a:t>Edo – novo središte</a:t>
            </a:r>
            <a:endParaRPr lang="sr-Latn-RS" altLang="sr-Latn-RS" dirty="0" smtClean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hr-HR" altLang="sr-Latn-RS" sz="2400" dirty="0"/>
              <a:t>Tijekom sedamdesetih godina razgrađeni su preostaci staroga sustava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r-HR" altLang="sr-Latn-RS" sz="2400" dirty="0"/>
              <a:t>Određeno je da dvor bude u Edou (a ne u Kyotu koji je imao dugotrajnu tradiciju povezanu s ritualima i ceremonijama) čije su ime promijenili u Tokio (“istočna prijestolnica”), šogunski dvorac bio je pretvoren u kraljevski dvor, a palače i rezidencije su postale stanovi i uredi za novo činovništvo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r-HR" altLang="sr-Latn-RS" sz="2400" dirty="0"/>
              <a:t>Godine 1871. vlada u Tokiju je raspustila sve pokrajinske vojske, a raspolagala je s 8.000 ljudi koji su pripadali carskoj gardi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r-HR" altLang="sr-Latn-RS" sz="2400" dirty="0"/>
              <a:t>Umjesto pokrajina bili su uspostavljeni kotari i okruzi u koje su bili postavljeni činovnici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r-HR" altLang="sr-Latn-RS" sz="2400" dirty="0"/>
              <a:t>Istaknuti pojedinci su se bili prisiljeni naseliti na području Tokija</a:t>
            </a:r>
          </a:p>
        </p:txBody>
      </p:sp>
    </p:spTree>
    <p:extLst>
      <p:ext uri="{BB962C8B-B14F-4D97-AF65-F5344CB8AC3E}">
        <p14:creationId xmlns:p14="http://schemas.microsoft.com/office/powerpoint/2010/main" val="2621093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Latn-RS" altLang="sr-Latn-RS" dirty="0" smtClean="0"/>
              <a:t>Novi propisi i nove tradicije</a:t>
            </a:r>
            <a:endParaRPr lang="sr-Latn-RS" altLang="sr-Latn-RS" dirty="0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hr-HR" altLang="sr-Latn-RS" dirty="0"/>
              <a:t>Izdana su nova pravila o porezu na zemlju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dirty="0"/>
              <a:t>Provedena je katastarska izmjera zemlje; bila je određena vrijednost posjeda te </a:t>
            </a:r>
            <a:r>
              <a:rPr lang="hr-HR" altLang="sr-Latn-RS" dirty="0" err="1"/>
              <a:t>donešena</a:t>
            </a:r>
            <a:r>
              <a:rPr lang="hr-HR" altLang="sr-Latn-RS" dirty="0"/>
              <a:t> odredba da se posjedi smiju prenositi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dirty="0"/>
              <a:t>Izdan je zakon o općoj vojnoj obvezi – svi dvadesetogodišnjaci su morali služiti u vojsci tri godine aktivno i četiri godine u pričuvi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dirty="0"/>
              <a:t>Postupno su nestajala prava i posebna obilježja samuraja – taj je proces kulminirao zabranom javnoga nošenja mačeva 1876. g.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dirty="0"/>
              <a:t>Godine 1869. u Tokio je bilo preneseno </a:t>
            </a:r>
            <a:r>
              <a:rPr lang="hr-HR" altLang="sr-Latn-RS" dirty="0" err="1"/>
              <a:t>Shokonshu</a:t>
            </a:r>
            <a:r>
              <a:rPr lang="hr-HR" altLang="sr-Latn-RS" dirty="0"/>
              <a:t> – svetište iz Kyota koje je bilo posvećeno onima koji su umrli za Dvor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dirty="0"/>
              <a:t>Mala </a:t>
            </a:r>
            <a:r>
              <a:rPr lang="hr-HR" altLang="sr-Latn-RS" dirty="0" err="1"/>
              <a:t>Shokonshu</a:t>
            </a:r>
            <a:r>
              <a:rPr lang="hr-HR" altLang="sr-Latn-RS" dirty="0"/>
              <a:t> svetišta širila su se po cijeloj zemlji – zadaća im je bila da smire duhove poginulih te na taj način osiguraju mir u zemlji </a:t>
            </a:r>
          </a:p>
        </p:txBody>
      </p:sp>
    </p:spTree>
    <p:extLst>
      <p:ext uri="{BB962C8B-B14F-4D97-AF65-F5344CB8AC3E}">
        <p14:creationId xmlns:p14="http://schemas.microsoft.com/office/powerpoint/2010/main" val="3269370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Latn-RS" altLang="sr-Latn-RS" dirty="0" smtClean="0"/>
              <a:t>Stabilizacija</a:t>
            </a:r>
            <a:endParaRPr lang="sr-Latn-RS" altLang="sr-Latn-RS" dirty="0" smtClean="0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hr-HR" altLang="sr-Latn-RS" sz="2400" dirty="0"/>
              <a:t>Prednost se davala šintoizmu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r-HR" altLang="sr-Latn-RS" sz="2400" dirty="0"/>
              <a:t>Promicali su određena sveta mjesta – financijski i kroz obrazovni sustav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r-HR" altLang="sr-Latn-RS" sz="2400" dirty="0"/>
              <a:t>Oko 1880. g. dolazi do stabilizacije vlasti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r-HR" altLang="sr-Latn-RS" sz="2400" dirty="0"/>
              <a:t>Vladine reforme toga doba provodio je samuraj iz </a:t>
            </a:r>
            <a:r>
              <a:rPr lang="hr-HR" altLang="sr-Latn-RS" sz="2400" dirty="0" err="1"/>
              <a:t>Satsume</a:t>
            </a:r>
            <a:r>
              <a:rPr lang="hr-HR" altLang="sr-Latn-RS" sz="2400" dirty="0"/>
              <a:t> – Ito </a:t>
            </a:r>
            <a:r>
              <a:rPr lang="hr-HR" altLang="sr-Latn-RS" sz="2400" dirty="0" err="1"/>
              <a:t>Hirobumi</a:t>
            </a:r>
            <a:endParaRPr lang="hr-HR" altLang="sr-Latn-RS" sz="2400" dirty="0"/>
          </a:p>
          <a:p>
            <a:pPr eaLnBrk="1" hangingPunct="1">
              <a:lnSpc>
                <a:spcPct val="90000"/>
              </a:lnSpc>
              <a:defRPr/>
            </a:pPr>
            <a:r>
              <a:rPr lang="hr-HR" altLang="sr-Latn-RS" sz="2400" dirty="0"/>
              <a:t>Mnogi stranci su u službi japanske vlade od sedamdesetih godina 19. st., prvenstveno kao inženjeri i nastavnici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r-HR" altLang="sr-Latn-RS" sz="2400" dirty="0"/>
              <a:t>Ustrojava se Ministarstvo carske kuće s ciljem da vodi sve poslove koji su bili vezani uz cara;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r-HR" altLang="sr-Latn-RS" sz="2400" dirty="0"/>
              <a:t>Ustrojavanje ostalih ministarstava</a:t>
            </a:r>
          </a:p>
        </p:txBody>
      </p:sp>
    </p:spTree>
    <p:extLst>
      <p:ext uri="{BB962C8B-B14F-4D97-AF65-F5344CB8AC3E}">
        <p14:creationId xmlns:p14="http://schemas.microsoft.com/office/powerpoint/2010/main" val="4165128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Latn-RS" altLang="sr-Latn-RS" dirty="0" smtClean="0"/>
              <a:t>Japan</a:t>
            </a:r>
            <a:endParaRPr lang="sr-Latn-RS" altLang="sr-Latn-RS" dirty="0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hr-HR" altLang="sr-Latn-RS" dirty="0"/>
              <a:t>18. stoljeće – razdoblje krize u Japanu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dirty="0"/>
              <a:t>Neki su preko Nagasakija došli u dodir s </a:t>
            </a:r>
            <a:r>
              <a:rPr lang="hr-HR" altLang="sr-Latn-RS" dirty="0" err="1"/>
              <a:t>rangakuom</a:t>
            </a:r>
            <a:r>
              <a:rPr lang="hr-HR" altLang="sr-Latn-RS" dirty="0"/>
              <a:t> (nizozemskim učenjem) – europska djela o medicini, umjetnosti i astronomiji te o vojnim tehnikama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dirty="0"/>
              <a:t>Ustaljene doktrine režima </a:t>
            </a:r>
            <a:r>
              <a:rPr lang="hr-HR" altLang="sr-Latn-RS" dirty="0" err="1"/>
              <a:t>Tokugawa</a:t>
            </a:r>
            <a:r>
              <a:rPr lang="hr-HR" altLang="sr-Latn-RS" dirty="0"/>
              <a:t> su bile dovedene u pitanje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dirty="0"/>
              <a:t>Ideje su se širile obrazovanjem – samurajske škole; od sredine 18. st. osnivaju se pokrajinske škole u dvorcima-gradovima, a od kraja 18. st. raste broj škola za pučane i mješovite slojeve najprije u gradovima, a potom u selima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dirty="0"/>
              <a:t>Obrazovanost je rasla, posebice među muškarcima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dirty="0"/>
              <a:t>Devedesetih godina 18. st. javljaju se neki pokušaji da se ograniče takva učenja, no sa skromnim uspjehom</a:t>
            </a:r>
          </a:p>
        </p:txBody>
      </p:sp>
    </p:spTree>
    <p:extLst>
      <p:ext uri="{BB962C8B-B14F-4D97-AF65-F5344CB8AC3E}">
        <p14:creationId xmlns:p14="http://schemas.microsoft.com/office/powerpoint/2010/main" val="18513886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Latn-RS" altLang="sr-Latn-RS" dirty="0" smtClean="0"/>
              <a:t>Uspješna modernizacija: ustav</a:t>
            </a:r>
            <a:endParaRPr lang="sr-Latn-RS" altLang="sr-Latn-RS" dirty="0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hr-HR" altLang="sr-Latn-RS" dirty="0" smtClean="0"/>
              <a:t>Bilo je osnovano carsko sveučilište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r-HR" altLang="sr-Latn-RS" dirty="0" smtClean="0"/>
              <a:t>1889. </a:t>
            </a:r>
            <a:r>
              <a:rPr lang="hr-HR" altLang="sr-Latn-RS" dirty="0" smtClean="0"/>
              <a:t>g. - osnovan </a:t>
            </a:r>
            <a:r>
              <a:rPr lang="hr-HR" altLang="sr-Latn-RS" dirty="0" smtClean="0"/>
              <a:t>je Carski povijesni muzej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r-HR" altLang="sr-Latn-RS" dirty="0" smtClean="0"/>
              <a:t>1889. </a:t>
            </a:r>
            <a:r>
              <a:rPr lang="hr-HR" altLang="sr-Latn-RS" dirty="0" smtClean="0"/>
              <a:t>g. – </a:t>
            </a:r>
            <a:r>
              <a:rPr lang="hr-HR" altLang="sr-Latn-RS" dirty="0" smtClean="0"/>
              <a:t>proglašen je ustav </a:t>
            </a:r>
            <a:r>
              <a:rPr lang="hr-HR" altLang="sr-Latn-RS" dirty="0" smtClean="0"/>
              <a:t>Meiji</a:t>
            </a:r>
            <a:r>
              <a:rPr lang="hr-HR" altLang="sr-Latn-RS" dirty="0" smtClean="0"/>
              <a:t>: suverenost je bila u rukama cara, opisana su prava i dužnosti cara te </a:t>
            </a:r>
            <a:r>
              <a:rPr lang="hr-HR" altLang="sr-Latn-RS" dirty="0" smtClean="0"/>
              <a:t>prinadležnosti </a:t>
            </a:r>
            <a:r>
              <a:rPr lang="hr-HR" altLang="sr-Latn-RS" dirty="0" smtClean="0"/>
              <a:t>glavnih vladinih tijela; ustanovljen je parlament – kao dvodomno zakonodavno tijelo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r-HR" altLang="sr-Latn-RS" dirty="0" smtClean="0"/>
              <a:t>Tim su ustavom u Japanu bili povezani car i narod </a:t>
            </a:r>
            <a:r>
              <a:rPr lang="hr-HR" altLang="sr-Latn-RS" dirty="0" smtClean="0"/>
              <a:t>– jedinstven događaj </a:t>
            </a:r>
            <a:r>
              <a:rPr lang="hr-HR" altLang="sr-Latn-RS" dirty="0" smtClean="0"/>
              <a:t>u povijesti Japana</a:t>
            </a:r>
          </a:p>
        </p:txBody>
      </p:sp>
    </p:spTree>
    <p:extLst>
      <p:ext uri="{BB962C8B-B14F-4D97-AF65-F5344CB8AC3E}">
        <p14:creationId xmlns:p14="http://schemas.microsoft.com/office/powerpoint/2010/main" val="3098874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Latn-RS" altLang="sr-Latn-RS" dirty="0" smtClean="0"/>
              <a:t>Obrazovanje</a:t>
            </a:r>
            <a:endParaRPr lang="sr-Latn-RS" altLang="sr-Latn-RS" dirty="0" smtClean="0"/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hr-HR" altLang="sr-Latn-RS" dirty="0" smtClean="0"/>
              <a:t>Reforma je vođena pod sintagmom: </a:t>
            </a:r>
            <a:r>
              <a:rPr lang="hr-HR" altLang="sr-Latn-RS" dirty="0" smtClean="0"/>
              <a:t>“civilizacija i prosvjećenje”</a:t>
            </a:r>
          </a:p>
          <a:p>
            <a:pPr eaLnBrk="1" hangingPunct="1">
              <a:defRPr/>
            </a:pPr>
            <a:r>
              <a:rPr lang="hr-HR" altLang="sr-Latn-RS" dirty="0" smtClean="0"/>
              <a:t>Sredinom 19. </a:t>
            </a:r>
            <a:r>
              <a:rPr lang="hr-HR" altLang="sr-Latn-RS" dirty="0" smtClean="0"/>
              <a:t>st. </a:t>
            </a:r>
            <a:r>
              <a:rPr lang="hr-HR" altLang="sr-Latn-RS" dirty="0" smtClean="0"/>
              <a:t>40% dječaka i 15% djevojčica su se školovali izvan svoga doma – učili su čitanje, praktične vještine i ćudoređe</a:t>
            </a:r>
          </a:p>
          <a:p>
            <a:pPr eaLnBrk="1" hangingPunct="1">
              <a:defRPr/>
            </a:pPr>
            <a:r>
              <a:rPr lang="hr-HR" altLang="sr-Latn-RS" dirty="0" smtClean="0"/>
              <a:t>Od </a:t>
            </a:r>
            <a:r>
              <a:rPr lang="hr-HR" altLang="sr-Latn-RS" dirty="0" smtClean="0"/>
              <a:t>sedamdesetih </a:t>
            </a:r>
            <a:r>
              <a:rPr lang="hr-HR" altLang="sr-Latn-RS" dirty="0" smtClean="0"/>
              <a:t>godina stanovništvo se nastoji sustavno obrazovati</a:t>
            </a:r>
          </a:p>
        </p:txBody>
      </p:sp>
    </p:spTree>
    <p:extLst>
      <p:ext uri="{BB962C8B-B14F-4D97-AF65-F5344CB8AC3E}">
        <p14:creationId xmlns:p14="http://schemas.microsoft.com/office/powerpoint/2010/main" val="3071113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Latn-RS" altLang="sr-Latn-RS" dirty="0" smtClean="0"/>
              <a:t>Razvoj – industrija, promet</a:t>
            </a:r>
            <a:endParaRPr lang="sr-Latn-RS" altLang="sr-Latn-RS" dirty="0" smtClean="0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defRPr/>
            </a:pPr>
            <a:r>
              <a:rPr lang="hr-HR" altLang="sr-Latn-RS" sz="2800" dirty="0"/>
              <a:t>Japan je u drugoj polovici 19. st. stalno imao poljoprivredne viškove koje je izvozio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sz="2800" dirty="0"/>
              <a:t>1872. g. imao je 34 milijuna stanovnika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sz="2800" dirty="0"/>
              <a:t>1890. g. 40 milijuna stanovnika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sz="2800" dirty="0"/>
              <a:t>Razvija se rudarstvo, komunikacije, grade tvornice; ovdje dolazi do suradnje sa stranim stručnjacima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sz="2800" dirty="0"/>
              <a:t>Sedamdesetih i osamdesetih godina 19. st. javljaju se brzojav i pošta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sz="2800" dirty="0"/>
              <a:t>Grade se željezničke pruge</a:t>
            </a:r>
          </a:p>
          <a:p>
            <a:pPr eaLnBrk="1" hangingPunct="1">
              <a:lnSpc>
                <a:spcPct val="80000"/>
              </a:lnSpc>
              <a:defRPr/>
            </a:pPr>
            <a:endParaRPr lang="hr-HR" altLang="sr-Latn-RS" sz="2800" dirty="0"/>
          </a:p>
        </p:txBody>
      </p:sp>
    </p:spTree>
    <p:extLst>
      <p:ext uri="{BB962C8B-B14F-4D97-AF65-F5344CB8AC3E}">
        <p14:creationId xmlns:p14="http://schemas.microsoft.com/office/powerpoint/2010/main" val="1443773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Latn-RS" altLang="sr-Latn-RS" dirty="0" smtClean="0"/>
              <a:t>Gospodarska razmjena</a:t>
            </a:r>
            <a:endParaRPr lang="sr-Latn-RS" altLang="sr-Latn-RS" dirty="0" smtClean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hr-HR" altLang="sr-Latn-RS" sz="2400" dirty="0"/>
              <a:t>Od sedamdesetih godina osnivaju se brodarska društva – najpoznatije je </a:t>
            </a:r>
            <a:r>
              <a:rPr lang="hr-HR" altLang="sr-Latn-RS" sz="2400" dirty="0" err="1"/>
              <a:t>Mitshubishi</a:t>
            </a:r>
            <a:r>
              <a:rPr lang="hr-HR" altLang="sr-Latn-RS" sz="2400" dirty="0"/>
              <a:t> (u vlasništvu samuraja </a:t>
            </a:r>
            <a:r>
              <a:rPr lang="hr-HR" altLang="sr-Latn-RS" sz="2400" dirty="0" err="1"/>
              <a:t>Iwasakija</a:t>
            </a:r>
            <a:r>
              <a:rPr lang="hr-HR" altLang="sr-Latn-RS" sz="2400" dirty="0"/>
              <a:t> </a:t>
            </a:r>
            <a:r>
              <a:rPr lang="hr-HR" altLang="sr-Latn-RS" sz="2400" dirty="0" err="1"/>
              <a:t>Yataroa</a:t>
            </a:r>
            <a:r>
              <a:rPr lang="hr-HR" altLang="sr-Latn-RS" sz="2400" dirty="0"/>
              <a:t> iz </a:t>
            </a:r>
            <a:r>
              <a:rPr lang="hr-HR" altLang="sr-Latn-RS" sz="2400" dirty="0" err="1"/>
              <a:t>Tose</a:t>
            </a:r>
            <a:r>
              <a:rPr lang="hr-HR" altLang="sr-Latn-RS" sz="2400" dirty="0"/>
              <a:t>) – obnovljen je japanski nadzor nad obalnom plovidbom te ustanovljene prekomorske linije s Hong Kongom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r-HR" altLang="sr-Latn-RS" sz="2400" dirty="0"/>
              <a:t>Uvoz: čelik, brodovi, strojevi, šećer, pamučne tkanine, sirovi pamuk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r-HR" altLang="sr-Latn-RS" sz="2400" dirty="0"/>
              <a:t>Izvoz: čaj, svila (krajem stoljeća “drži” 42 % ukupnoga izvoza), morski proizvodi, riža, ugljen, bakar, obrtnički predmeti (keramika) – većinom neindustrijski proizvodi sve do 1890. godine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r-HR" altLang="sr-Latn-RS" sz="2400" dirty="0"/>
              <a:t>Prava gospodarska ekspanzija Japana započinje nakon 1890. </a:t>
            </a:r>
            <a:r>
              <a:rPr lang="hr-HR" altLang="sr-Latn-RS" sz="2400" dirty="0"/>
              <a:t>godine, a Japan se pridružuje razvijenim zemljama – uspješno je proveo modernizaciju u samo dva desetljeća (</a:t>
            </a:r>
            <a:r>
              <a:rPr lang="hr-HR" altLang="sr-Latn-RS" sz="2400" dirty="0" smtClean="0"/>
              <a:t>Literatura: </a:t>
            </a:r>
            <a:r>
              <a:rPr lang="hr-HR" altLang="sr-Latn-RS" sz="2400" dirty="0"/>
              <a:t>Conrad </a:t>
            </a:r>
            <a:r>
              <a:rPr lang="hr-HR" altLang="sr-Latn-RS" sz="2400" dirty="0" err="1"/>
              <a:t>Totman</a:t>
            </a:r>
            <a:r>
              <a:rPr lang="hr-HR" altLang="sr-Latn-RS" sz="2400" dirty="0"/>
              <a:t>. </a:t>
            </a:r>
            <a:r>
              <a:rPr lang="hr-HR" altLang="sr-Latn-RS" sz="2400" i="1" dirty="0"/>
              <a:t>Povijest Japana</a:t>
            </a:r>
            <a:r>
              <a:rPr lang="hr-HR" altLang="sr-Latn-RS" sz="2400" dirty="0"/>
              <a:t>. </a:t>
            </a:r>
            <a:r>
              <a:rPr lang="hr-HR" altLang="sr-Latn-RS" sz="2400" dirty="0" smtClean="0"/>
              <a:t>Zagreb, 2003.)</a:t>
            </a:r>
            <a:endParaRPr lang="hr-HR" altLang="sr-Latn-RS" sz="2400" dirty="0"/>
          </a:p>
          <a:p>
            <a:pPr eaLnBrk="1" hangingPunct="1">
              <a:lnSpc>
                <a:spcPct val="90000"/>
              </a:lnSpc>
              <a:defRPr/>
            </a:pPr>
            <a:endParaRPr lang="hr-HR" altLang="sr-Latn-RS" sz="2400" dirty="0"/>
          </a:p>
        </p:txBody>
      </p:sp>
    </p:spTree>
    <p:extLst>
      <p:ext uri="{BB962C8B-B14F-4D97-AF65-F5344CB8AC3E}">
        <p14:creationId xmlns:p14="http://schemas.microsoft.com/office/powerpoint/2010/main" val="3081021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Latn-RS" altLang="sr-Latn-RS" dirty="0" smtClean="0"/>
              <a:t>Vrijeme krize</a:t>
            </a:r>
            <a:endParaRPr lang="sr-Latn-RS" altLang="sr-Latn-RS" dirty="0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hr-HR" altLang="sr-Latn-RS" sz="2400" dirty="0"/>
              <a:t>Tijekom 18. i 19. st. bile su učestale pobune seljaka, nezadovoljnih stanjem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r-HR" altLang="sr-Latn-RS" sz="2400" dirty="0"/>
              <a:t>Nastaju novi vjerski pokreti ili se obnavljaju stari; također povećava se važnost hodočašća i hodočasničkih središta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r-HR" altLang="sr-Latn-RS" sz="2400" dirty="0"/>
              <a:t>Također, raste broj okupljanja eejanaika (“ludo je”)  - povodom dobrih žetvi ili drugih razloga, pučani bi se okupljali te javno razuzdano pijančevali, pjevali i plesali; ponekad su provaljivali u kuće lihvara ili drugih koji su bili omraženi te od njih zahtijevali piće i hranu, iskazivali su nepoštovanje prema domaćinima i negirali staleški poredak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r-HR" altLang="sr-Latn-RS" sz="2400" dirty="0"/>
              <a:t>Ukazuje na porast samosvijesti u pučkim slojevima</a:t>
            </a:r>
          </a:p>
        </p:txBody>
      </p:sp>
    </p:spTree>
    <p:extLst>
      <p:ext uri="{BB962C8B-B14F-4D97-AF65-F5344CB8AC3E}">
        <p14:creationId xmlns:p14="http://schemas.microsoft.com/office/powerpoint/2010/main" val="634509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Latn-RS" altLang="sr-Latn-RS" dirty="0" smtClean="0"/>
              <a:t>Društvene razlike</a:t>
            </a:r>
            <a:endParaRPr lang="sr-Latn-RS" altLang="sr-Latn-RS" dirty="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lnSpc>
                <a:spcPct val="90000"/>
              </a:lnSpc>
              <a:defRPr/>
            </a:pPr>
            <a:r>
              <a:rPr lang="hr-HR" altLang="sr-Latn-RS" sz="2400" dirty="0"/>
              <a:t>Rast političkih napetosti tijekom 18. st. bio je posljedica velikih financijskih teškoća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r-HR" altLang="sr-Latn-RS" sz="2400" dirty="0"/>
              <a:t>Od kraja 17. st. propadala su velika seoska imanja i prevladavao je sitni zemljoposjed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r-HR" altLang="sr-Latn-RS" sz="2400" dirty="0" err="1"/>
              <a:t>Daimyoi</a:t>
            </a:r>
            <a:r>
              <a:rPr lang="hr-HR" altLang="sr-Latn-RS" sz="2400" dirty="0"/>
              <a:t> - su uzimali parije za razne poslove u svojim gradovima-dvorcima – kao kožare i grobare, nakon obnove mira bili su premješteni na rubove grada; u 18. st. izdaju se brojna zakonska pravila kojima se nastoje urediti odnosi i društvene razlike između pučana i parija; ta je skupina neprestano demografski rasla za razliku od pučana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hr-HR" altLang="sr-Latn-RS" sz="2400" dirty="0"/>
              <a:t>Od 20-ih godina 18. st. velik broj daimy</a:t>
            </a:r>
            <a:r>
              <a:rPr lang="en-US" altLang="sr-Latn-RS" sz="2400" dirty="0"/>
              <a:t>ō</a:t>
            </a:r>
            <a:r>
              <a:rPr lang="hr-HR" altLang="sr-Latn-RS" sz="2400" dirty="0"/>
              <a:t>a u svojim gradovima postavljaju kutije za prigovore</a:t>
            </a:r>
            <a:endParaRPr lang="en-US" altLang="sr-Latn-RS" sz="2400" dirty="0"/>
          </a:p>
        </p:txBody>
      </p:sp>
    </p:spTree>
    <p:extLst>
      <p:ext uri="{BB962C8B-B14F-4D97-AF65-F5344CB8AC3E}">
        <p14:creationId xmlns:p14="http://schemas.microsoft.com/office/powerpoint/2010/main" val="2502198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Latn-RS" altLang="sr-Latn-RS" dirty="0" smtClean="0"/>
              <a:t>Kontinuitet i promjena</a:t>
            </a:r>
            <a:endParaRPr lang="sr-Latn-RS" altLang="sr-Latn-RS" dirty="0" smtClean="0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hr-HR" altLang="sr-Latn-RS" sz="2800" dirty="0"/>
              <a:t>Državni poredak Tokugawa je po svojem ustrojstvu decentaliziran – taj sustav povezuje načelo opće koristi i političke kulture koja je bila zajednička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sz="2800" dirty="0"/>
              <a:t>Poredak je bio stabilan tijekom 17. st. – kada nema ratova, gospodarski razvitak se ne prekida, pružaju se i ostvaruju mogućnosti napredovanja u poslu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sz="2800" dirty="0"/>
              <a:t>U početku se stranci nisu mogli nametnuti lokalnim vođama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sz="2800" dirty="0"/>
              <a:t>Promjena: ugovori sa strancima iz 1853. </a:t>
            </a:r>
            <a:r>
              <a:rPr lang="hr-HR" altLang="sr-Latn-RS" sz="2800" dirty="0" smtClean="0"/>
              <a:t>g. </a:t>
            </a:r>
            <a:r>
              <a:rPr lang="hr-HR" altLang="sr-Latn-RS" sz="2800" dirty="0"/>
              <a:t>– uzrokovali su temeljite promjene u odnosima Japana i vanjskoga svijeta</a:t>
            </a:r>
          </a:p>
        </p:txBody>
      </p:sp>
    </p:spTree>
    <p:extLst>
      <p:ext uri="{BB962C8B-B14F-4D97-AF65-F5344CB8AC3E}">
        <p14:creationId xmlns:p14="http://schemas.microsoft.com/office/powerpoint/2010/main" val="1963236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Latn-RS" altLang="sr-Latn-RS" dirty="0" smtClean="0"/>
              <a:t>Veze sa strancima</a:t>
            </a:r>
            <a:endParaRPr lang="sr-Latn-RS" altLang="sr-Latn-RS" dirty="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hr-HR" altLang="sr-Latn-RS" sz="2800" dirty="0"/>
              <a:t>Nizozemci – imali su dugo povlašten položaj u Nagasakiju; u vrijeme koalicijskih ratova s Napoleonom Britanci su zaplijenili nizozemske brodove (zbog njihove veze s Francuzima) i osvojili carske luke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sz="2800" dirty="0"/>
              <a:t>Nakon poraza Napoleona, Britanci preuzimaju najvažniju ulogu u istočno-azijskim vodama, iako su se nakon Napoleonova poraza Nizozemci ponovo pojavili u Nagasakiju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sz="2800" dirty="0"/>
              <a:t>U isto su vrijeme Rusi zahtijevali pravo na trgovanje u pokrajini </a:t>
            </a:r>
            <a:r>
              <a:rPr lang="hr-HR" altLang="sr-Latn-RS" sz="2800" dirty="0" err="1"/>
              <a:t>Ezo</a:t>
            </a:r>
            <a:endParaRPr lang="hr-HR" altLang="sr-Latn-RS" sz="2800" dirty="0"/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sz="2800" dirty="0"/>
              <a:t>Zbog pritiska s dvije strane bio je stvoren osjećaj neizvjesnosti</a:t>
            </a:r>
          </a:p>
        </p:txBody>
      </p:sp>
    </p:spTree>
    <p:extLst>
      <p:ext uri="{BB962C8B-B14F-4D97-AF65-F5344CB8AC3E}">
        <p14:creationId xmlns:p14="http://schemas.microsoft.com/office/powerpoint/2010/main" val="488373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Latn-RS" altLang="sr-Latn-RS" dirty="0" smtClean="0"/>
              <a:t>Susreti</a:t>
            </a:r>
            <a:endParaRPr lang="sr-Latn-RS" altLang="sr-Latn-RS" dirty="0" smtClean="0"/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hr-HR" altLang="sr-Latn-RS" sz="2800" dirty="0"/>
              <a:t>Od godine 1820. u Japanu se javljaju kitolovci – kitovi su bili traženi zbog ulja potrebnoga za industriju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sz="2800" dirty="0"/>
              <a:t>Nakon što su kitovi bili izlovljeni u Atlantskom oceanu, američki i europski kitolovci krenuli su loviti u Tihom oceanu, imali su osobito dobar ulov na području istočno od Japana; na obale Japana su dolazili ili kao brodolomci ili zbog opskrbe vodom i hranom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sz="2800" dirty="0"/>
              <a:t>S tim mornarima prvi su došlu u susret pokrajina Mito te na prostoru južno od otoka </a:t>
            </a:r>
            <a:r>
              <a:rPr lang="hr-HR" altLang="sr-Latn-RS" sz="2800" dirty="0" err="1"/>
              <a:t>Ky</a:t>
            </a:r>
            <a:r>
              <a:rPr lang="en-US" altLang="sr-Latn-RS" sz="2800" dirty="0"/>
              <a:t>ū</a:t>
            </a:r>
            <a:r>
              <a:rPr lang="hr-HR" altLang="sr-Latn-RS" sz="2800" dirty="0" err="1"/>
              <a:t>sh</a:t>
            </a:r>
            <a:r>
              <a:rPr lang="en-US" altLang="sr-Latn-RS" sz="2800" dirty="0"/>
              <a:t>ū</a:t>
            </a:r>
            <a:r>
              <a:rPr lang="hr-HR" altLang="sr-Latn-RS" sz="2800" dirty="0"/>
              <a:t> 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sz="2800" dirty="0"/>
              <a:t>Vlasti pokrajine Mito su se ponašale u skladu s </a:t>
            </a:r>
            <a:r>
              <a:rPr lang="hr-HR" altLang="sr-Latn-RS" sz="2800" dirty="0" err="1"/>
              <a:t>konfucijanskim</a:t>
            </a:r>
            <a:r>
              <a:rPr lang="hr-HR" altLang="sr-Latn-RS" sz="2800" dirty="0"/>
              <a:t> učenjem – kršćanstvo su smatrali zabranjenim</a:t>
            </a:r>
          </a:p>
        </p:txBody>
      </p:sp>
    </p:spTree>
    <p:extLst>
      <p:ext uri="{BB962C8B-B14F-4D97-AF65-F5344CB8AC3E}">
        <p14:creationId xmlns:p14="http://schemas.microsoft.com/office/powerpoint/2010/main" val="1216412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Latn-RS" altLang="sr-Latn-RS" dirty="0" smtClean="0"/>
              <a:t>Granice komunikacija</a:t>
            </a:r>
            <a:endParaRPr lang="sr-Latn-RS" altLang="sr-Latn-RS" dirty="0" smtClean="0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hr-HR" altLang="sr-Latn-RS" sz="2800" dirty="0"/>
              <a:t>Ruske pokušaje da se prijateljski približe Japanu, japanske su vlasti sprječavale, a još od 17. st. sprječavalo se Japancima putovanja koja bi išla dalje od pokrajine </a:t>
            </a:r>
            <a:r>
              <a:rPr lang="hr-HR" altLang="sr-Latn-RS" sz="2800" dirty="0" err="1"/>
              <a:t>Ezo</a:t>
            </a:r>
            <a:r>
              <a:rPr lang="hr-HR" altLang="sr-Latn-RS" sz="2800" dirty="0"/>
              <a:t>, otočja </a:t>
            </a:r>
            <a:r>
              <a:rPr lang="hr-HR" altLang="sr-Latn-RS" sz="2800" dirty="0" err="1"/>
              <a:t>Ry</a:t>
            </a:r>
            <a:r>
              <a:rPr lang="en-US" altLang="sr-Latn-RS" sz="2800" dirty="0"/>
              <a:t>ū</a:t>
            </a:r>
            <a:r>
              <a:rPr lang="hr-HR" altLang="sr-Latn-RS" sz="2800" dirty="0" err="1"/>
              <a:t>ky</a:t>
            </a:r>
            <a:r>
              <a:rPr lang="en-US" altLang="sr-Latn-RS" sz="2800" dirty="0"/>
              <a:t>ū</a:t>
            </a:r>
            <a:r>
              <a:rPr lang="hr-HR" altLang="sr-Latn-RS" sz="2800" dirty="0"/>
              <a:t> te Koreje; Portugalcima je zabranjeno iskrcavanje i pristajanje u Japanu, kršćanstvo je bilo ozloglašeno, a bila su određena posebna mjesta gdje može biti nizozemsko i kinesko stanovništvo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sz="2800" dirty="0"/>
              <a:t>Nije postojala određena politika prema strancima do 1800. godine kada vođe </a:t>
            </a:r>
            <a:r>
              <a:rPr lang="hr-HR" altLang="sr-Latn-RS" sz="2800" dirty="0" err="1"/>
              <a:t>bakufua</a:t>
            </a:r>
            <a:r>
              <a:rPr lang="hr-HR" altLang="sr-Latn-RS" sz="2800" dirty="0"/>
              <a:t> sustavno odbijaju sve molbe za trgovanje sa strancima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sz="2800" dirty="0"/>
              <a:t>Strani su brodovi mogli trgovati samo u Nagasakiju</a:t>
            </a:r>
            <a:endParaRPr lang="en-US" altLang="sr-Latn-RS" sz="2800" dirty="0"/>
          </a:p>
        </p:txBody>
      </p:sp>
    </p:spTree>
    <p:extLst>
      <p:ext uri="{BB962C8B-B14F-4D97-AF65-F5344CB8AC3E}">
        <p14:creationId xmlns:p14="http://schemas.microsoft.com/office/powerpoint/2010/main" val="2721014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sr-Latn-RS" altLang="sr-Latn-RS" dirty="0" smtClean="0"/>
              <a:t>Prekretnica</a:t>
            </a:r>
            <a:endParaRPr lang="sr-Latn-RS" altLang="sr-Latn-RS" dirty="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hr-HR" altLang="sr-Latn-RS" sz="2400" dirty="0"/>
              <a:t>Vijesti o porazu Kine u Opijumskome ratu 1842. g. ostavile su dubok utisak na japanske vlasti budući da su Kinu smatrali velikom azijskom silom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sz="2400" dirty="0"/>
              <a:t>Nakon toga japanske su vlasti zadržale istu politiku, ali su istodobno počele pregovarati s Europljanima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sz="2400" dirty="0"/>
              <a:t>Godine 1854. g. američki </a:t>
            </a:r>
            <a:r>
              <a:rPr lang="hr-HR" altLang="sr-Latn-RS" sz="2400" dirty="0" err="1"/>
              <a:t>komodor</a:t>
            </a:r>
            <a:r>
              <a:rPr lang="hr-HR" altLang="sr-Latn-RS" sz="2400" dirty="0"/>
              <a:t> </a:t>
            </a:r>
            <a:r>
              <a:rPr lang="hr-HR" altLang="sr-Latn-RS" sz="2400" dirty="0" err="1"/>
              <a:t>Metthew</a:t>
            </a:r>
            <a:r>
              <a:rPr lang="hr-HR" altLang="sr-Latn-RS" sz="2400" dirty="0"/>
              <a:t> C. Perry potpisao je s japanskim pregovaračima “Opću konvenciju o miru i prijateljskim odnosima” čime su dvije luke, Shimodu i Hakodate, bile otvorene stranim brodovima kojima je trebala hrana i luka za pristanak brodova – Amerikanci su time dobili položaj “najpovlaštenije zemlje” te je u budućnosti predviđeno otvaranje konzualrnih ureda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hr-HR" altLang="sr-Latn-RS" sz="2400" dirty="0"/>
              <a:t>Nakon toga su slični ugovori sklopljeni s Velikom Britanijom i Rusijom</a:t>
            </a:r>
          </a:p>
        </p:txBody>
      </p:sp>
    </p:spTree>
    <p:extLst>
      <p:ext uri="{BB962C8B-B14F-4D97-AF65-F5344CB8AC3E}">
        <p14:creationId xmlns:p14="http://schemas.microsoft.com/office/powerpoint/2010/main" val="4202130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14</TotalTime>
  <Words>2012</Words>
  <Application>Microsoft Office PowerPoint</Application>
  <PresentationFormat>Widescreen</PresentationFormat>
  <Paragraphs>118</Paragraphs>
  <Slides>23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7" baseType="lpstr">
      <vt:lpstr>Arial</vt:lpstr>
      <vt:lpstr>Century Gothic</vt:lpstr>
      <vt:lpstr>Wingdings 3</vt:lpstr>
      <vt:lpstr>Ion</vt:lpstr>
      <vt:lpstr>Povijest 19. st.</vt:lpstr>
      <vt:lpstr>Japan</vt:lpstr>
      <vt:lpstr>Vrijeme krize</vt:lpstr>
      <vt:lpstr>Društvene razlike</vt:lpstr>
      <vt:lpstr>Kontinuitet i promjena</vt:lpstr>
      <vt:lpstr>Veze sa strancima</vt:lpstr>
      <vt:lpstr>Susreti</vt:lpstr>
      <vt:lpstr>Granice komunikacija</vt:lpstr>
      <vt:lpstr>Prekretnica</vt:lpstr>
      <vt:lpstr>Proširenje prava</vt:lpstr>
      <vt:lpstr>Politika popuštanja i urote</vt:lpstr>
      <vt:lpstr>Sukobi sa stranim zemljama</vt:lpstr>
      <vt:lpstr>Vojne reforme – prekid s tradicijom</vt:lpstr>
      <vt:lpstr>Posljedice</vt:lpstr>
      <vt:lpstr>Politički i vojni odgovor</vt:lpstr>
      <vt:lpstr>Restauracija Meiji</vt:lpstr>
      <vt:lpstr>Edo – novo središte</vt:lpstr>
      <vt:lpstr>Novi propisi i nove tradicije</vt:lpstr>
      <vt:lpstr>Stabilizacija</vt:lpstr>
      <vt:lpstr>Uspješna modernizacija: ustav</vt:lpstr>
      <vt:lpstr>Obrazovanje</vt:lpstr>
      <vt:lpstr>Razvoj – industrija, promet</vt:lpstr>
      <vt:lpstr>Gospodarska razmjena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Povijest 19. st.</dc:title>
  <dc:creator>korisnik</dc:creator>
  <cp:lastModifiedBy>korisnik</cp:lastModifiedBy>
  <cp:revision>4</cp:revision>
  <dcterms:created xsi:type="dcterms:W3CDTF">2020-04-22T07:47:02Z</dcterms:created>
  <dcterms:modified xsi:type="dcterms:W3CDTF">2020-04-22T08:01:21Z</dcterms:modified>
</cp:coreProperties>
</file>