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72" r:id="rId4"/>
    <p:sldId id="264" r:id="rId5"/>
    <p:sldId id="273" r:id="rId6"/>
    <p:sldId id="265" r:id="rId7"/>
    <p:sldId id="266" r:id="rId8"/>
    <p:sldId id="267" r:id="rId9"/>
    <p:sldId id="268" r:id="rId10"/>
    <p:sldId id="269" r:id="rId11"/>
    <p:sldId id="270" r:id="rId12"/>
    <p:sldId id="274" r:id="rId13"/>
    <p:sldId id="271" r:id="rId14"/>
    <p:sldId id="257" r:id="rId15"/>
    <p:sldId id="258" r:id="rId16"/>
    <p:sldId id="259" r:id="rId17"/>
    <p:sldId id="26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19. stoljeća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</a:t>
            </a:r>
            <a:r>
              <a:rPr lang="hr-HR" dirty="0" err="1" smtClean="0"/>
              <a:t>kristina</a:t>
            </a:r>
            <a:r>
              <a:rPr lang="hr-HR" dirty="0" smtClean="0"/>
              <a:t> </a:t>
            </a:r>
            <a:r>
              <a:rPr lang="hr-HR" dirty="0" err="1" smtClean="0"/>
              <a:t>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24839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Imperijalizam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 posljednjoj četvrtini 19. stoljeća započinje širenje utjecaja europskih zemalja na području Azije, Afrike i Pacifika – ekonomski motivi i „kulturna misija” (civiliziranje, </a:t>
            </a:r>
            <a:r>
              <a:rPr lang="hr-HR" dirty="0" err="1" smtClean="0"/>
              <a:t>pozapadnjenje</a:t>
            </a:r>
            <a:r>
              <a:rPr lang="hr-HR" dirty="0" smtClean="0"/>
              <a:t>, </a:t>
            </a:r>
            <a:r>
              <a:rPr lang="hr-HR" dirty="0" smtClean="0"/>
              <a:t>modernizacija).</a:t>
            </a:r>
            <a:endParaRPr lang="hr-HR" dirty="0" smtClean="0"/>
          </a:p>
          <a:p>
            <a:r>
              <a:rPr lang="hr-HR" dirty="0" smtClean="0"/>
              <a:t>„Svjetska </a:t>
            </a:r>
            <a:r>
              <a:rPr lang="hr-HR" dirty="0" smtClean="0"/>
              <a:t>sila” – ona zemlja koja utječe na donošenje odluka na svjetskoj razini i koja pritom može nametnuti svoje </a:t>
            </a:r>
            <a:r>
              <a:rPr lang="hr-HR" dirty="0" smtClean="0"/>
              <a:t>interese.</a:t>
            </a:r>
            <a:endParaRPr lang="hr-HR" dirty="0" smtClean="0"/>
          </a:p>
          <a:p>
            <a:r>
              <a:rPr lang="hr-HR" dirty="0" smtClean="0"/>
              <a:t>Ekonomski i politički sukob odvijao se </a:t>
            </a:r>
            <a:r>
              <a:rPr lang="hr-HR" dirty="0" smtClean="0"/>
              <a:t>na svjetskoj </a:t>
            </a:r>
            <a:r>
              <a:rPr lang="hr-HR" dirty="0" smtClean="0"/>
              <a:t>razini </a:t>
            </a:r>
            <a:r>
              <a:rPr lang="hr-HR" dirty="0" smtClean="0"/>
              <a:t>– javlja se pojam imperijalizma.</a:t>
            </a:r>
            <a:endParaRPr lang="hr-HR" dirty="0" smtClean="0"/>
          </a:p>
          <a:p>
            <a:r>
              <a:rPr lang="hr-HR" dirty="0" smtClean="0"/>
              <a:t>Najistaknutija imperijalistička zemlja bila je Velika Britanija </a:t>
            </a:r>
            <a:r>
              <a:rPr lang="hr-HR" dirty="0" smtClean="0"/>
              <a:t>(područja: Kanada</a:t>
            </a:r>
            <a:r>
              <a:rPr lang="hr-HR" dirty="0" smtClean="0"/>
              <a:t>, Južna Afrika, Australija, Novi Zeland, kolonije na području Azije</a:t>
            </a:r>
            <a:r>
              <a:rPr lang="hr-HR" dirty="0" smtClean="0"/>
              <a:t>).</a:t>
            </a:r>
            <a:endParaRPr lang="hr-HR" dirty="0" smtClean="0"/>
          </a:p>
          <a:p>
            <a:r>
              <a:rPr lang="hr-HR" dirty="0" smtClean="0"/>
              <a:t>Područje još nepodijeljenoga interesa predstavljala je Afrika – gotovo netaknuta do 1875. </a:t>
            </a:r>
            <a:r>
              <a:rPr lang="hr-HR" dirty="0" smtClean="0"/>
              <a:t>godine.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8682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Širenje kolonijalnoga utjecaja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Do tada  su postojala samo neka područja kojima su vladale strane sile: </a:t>
            </a:r>
            <a:r>
              <a:rPr lang="hr-HR" dirty="0" err="1" smtClean="0"/>
              <a:t>Kapland</a:t>
            </a:r>
            <a:r>
              <a:rPr lang="hr-HR" dirty="0" smtClean="0"/>
              <a:t> od početka 19. stoljeća pod britanskom kontrolom, afrička obala </a:t>
            </a:r>
            <a:r>
              <a:rPr lang="hr-HR" dirty="0" smtClean="0"/>
              <a:t>Sredozemnoga </a:t>
            </a:r>
            <a:r>
              <a:rPr lang="hr-HR" dirty="0" smtClean="0"/>
              <a:t>mora na kojoj je od 30-ih godina 19. stoljeća imala utjecaj </a:t>
            </a:r>
            <a:r>
              <a:rPr lang="hr-HR" dirty="0" smtClean="0"/>
              <a:t>Francuska.</a:t>
            </a:r>
            <a:endParaRPr lang="hr-HR" dirty="0" smtClean="0"/>
          </a:p>
          <a:p>
            <a:r>
              <a:rPr lang="hr-HR" dirty="0" smtClean="0"/>
              <a:t>U  središtu britanskoga interesa bio Egipat gdje je Sueski kanal bio izgrađen britanskim </a:t>
            </a:r>
            <a:r>
              <a:rPr lang="hr-HR" dirty="0" smtClean="0"/>
              <a:t>kapitalom.</a:t>
            </a:r>
            <a:endParaRPr lang="hr-HR" dirty="0" smtClean="0"/>
          </a:p>
          <a:p>
            <a:r>
              <a:rPr lang="hr-HR" dirty="0" smtClean="0"/>
              <a:t>Britanija je preuzela kontrolu nad </a:t>
            </a:r>
            <a:r>
              <a:rPr lang="hr-HR" dirty="0" smtClean="0"/>
              <a:t>Egiptom koristeći činjenicu da se nakon izgradnje Sueskoga kanala našao u teškoj financijskoj situaciji.</a:t>
            </a:r>
            <a:endParaRPr lang="hr-HR" dirty="0" smtClean="0"/>
          </a:p>
          <a:p>
            <a:r>
              <a:rPr lang="hr-HR" dirty="0" smtClean="0"/>
              <a:t>Europske zemlje u posljednjoj trećini 19. stoljeća prodiru u unutrašnjost afričkoga </a:t>
            </a:r>
            <a:r>
              <a:rPr lang="hr-HR" dirty="0" smtClean="0"/>
              <a:t>kontinenta.</a:t>
            </a:r>
            <a:endParaRPr lang="hr-HR" dirty="0" smtClean="0"/>
          </a:p>
          <a:p>
            <a:r>
              <a:rPr lang="hr-HR" dirty="0" smtClean="0"/>
              <a:t>Francuska se širila donjim tokom rijeke Kongo, Portugal iz Angole, Engleska iz Južne Afrike u smjeru </a:t>
            </a:r>
            <a:r>
              <a:rPr lang="hr-HR" dirty="0" smtClean="0"/>
              <a:t>sjevera.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10067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Područje njemačkoga utjecaja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Godine </a:t>
            </a:r>
            <a:r>
              <a:rPr lang="hr-HR" dirty="0"/>
              <a:t>1884. bilo je stvoreno društvo za njemačku kolonizaciju. </a:t>
            </a:r>
            <a:r>
              <a:rPr lang="hr-HR" dirty="0" smtClean="0"/>
              <a:t>Ono </a:t>
            </a:r>
            <a:r>
              <a:rPr lang="hr-HR" dirty="0"/>
              <a:t>isprva započinje sklapanjem trgovačkih ugovora između istraživača i trgovačkih kompanija s jedne strane, odnosno domaćega stanovništva u Africi s druge strane</a:t>
            </a:r>
            <a:r>
              <a:rPr lang="hr-HR" dirty="0" smtClean="0"/>
              <a:t>.</a:t>
            </a:r>
            <a:endParaRPr lang="hr-HR" dirty="0"/>
          </a:p>
          <a:p>
            <a:r>
              <a:rPr lang="hr-HR" dirty="0"/>
              <a:t>Pod njemački je utjecaj došao velik dio jugozapadne Afrike.</a:t>
            </a:r>
          </a:p>
          <a:p>
            <a:r>
              <a:rPr lang="hr-HR" dirty="0"/>
              <a:t>Njemačke banke imale su koncesije za gradnju željeznica na području Osmanskoga Carstva, a potom preuzimaju i gradnju bagdadske željeznice.</a:t>
            </a:r>
          </a:p>
          <a:p>
            <a:r>
              <a:rPr lang="hr-HR" dirty="0"/>
              <a:t>Njemačka vanjska politika je drugim zemljama izgledala nedosljedno te je izazivala nepovjerenje.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49203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Podjela interesnih sfera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Sredinom 80-ih godina 19. stoljeća Njemačka se proširila na području </a:t>
            </a:r>
            <a:r>
              <a:rPr lang="hr-HR" dirty="0"/>
              <a:t>j</a:t>
            </a:r>
            <a:r>
              <a:rPr lang="hr-HR" dirty="0" smtClean="0"/>
              <a:t>ugozapadne Afrike, Kameruna i Toga te istočne Afrike koji su bili proglašeni njemačkim protektoratom (u stvari su to bile kolonije u punom smislu riječi</a:t>
            </a:r>
            <a:r>
              <a:rPr lang="hr-HR" dirty="0" smtClean="0"/>
              <a:t>).</a:t>
            </a:r>
            <a:endParaRPr lang="hr-HR" dirty="0" smtClean="0"/>
          </a:p>
          <a:p>
            <a:r>
              <a:rPr lang="hr-HR" dirty="0" smtClean="0"/>
              <a:t>Francuska je proširila svoj utjecaj na sjeveru i zapadu </a:t>
            </a:r>
            <a:r>
              <a:rPr lang="hr-HR" dirty="0" smtClean="0"/>
              <a:t>Afrike- Francuska </a:t>
            </a:r>
            <a:r>
              <a:rPr lang="hr-HR" dirty="0"/>
              <a:t>na području Afrike stječe Alžir, a iz Alžira i Senegala prodire na saharsko područje</a:t>
            </a:r>
            <a:r>
              <a:rPr lang="hr-HR" dirty="0" smtClean="0"/>
              <a:t>.</a:t>
            </a:r>
            <a:endParaRPr lang="hr-HR" dirty="0" smtClean="0"/>
          </a:p>
          <a:p>
            <a:r>
              <a:rPr lang="hr-HR" dirty="0" smtClean="0"/>
              <a:t>Italija je imala nekoliko kolonija na obali Sredozemlja i na istoku </a:t>
            </a:r>
            <a:r>
              <a:rPr lang="hr-HR" dirty="0" smtClean="0"/>
              <a:t>kontinenta</a:t>
            </a:r>
            <a:r>
              <a:rPr lang="hr-HR" dirty="0"/>
              <a:t> </a:t>
            </a:r>
            <a:r>
              <a:rPr lang="hr-HR" dirty="0" smtClean="0"/>
              <a:t>- </a:t>
            </a:r>
            <a:r>
              <a:rPr lang="hr-HR" dirty="0"/>
              <a:t>držala </a:t>
            </a:r>
            <a:r>
              <a:rPr lang="hr-HR" dirty="0" smtClean="0"/>
              <a:t>je manja </a:t>
            </a:r>
            <a:r>
              <a:rPr lang="hr-HR" dirty="0"/>
              <a:t>područja: Eritreju, veći dio Somalije i Libiju.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8025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Dubina promjena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Značenje Europe postaje sve veće u 19. stoljeću – dolazi do „europeizacije” i drugih kontinenata, europska i svjetska povijest bile su povezane kao nikad dotad.</a:t>
            </a:r>
          </a:p>
          <a:p>
            <a:r>
              <a:rPr lang="hr-HR" dirty="0" smtClean="0"/>
              <a:t>U samim europskim državama dolazi do brojnih promjena te </a:t>
            </a:r>
            <a:r>
              <a:rPr lang="hr-HR" dirty="0" smtClean="0"/>
              <a:t>procesa </a:t>
            </a:r>
            <a:r>
              <a:rPr lang="hr-HR" dirty="0" smtClean="0"/>
              <a:t>industrijalizacije, urbanizacije, razvoja komunikacija, društvenih i političkih promjena.</a:t>
            </a:r>
          </a:p>
          <a:p>
            <a:r>
              <a:rPr lang="hr-HR" dirty="0" smtClean="0"/>
              <a:t>Dvije revolucije – politička i industrijska – u potpunosti su promijenile društvo u europskim zemljama.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6726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Motivacija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posljednjoj četvrtini 19. stoljeća, europske zemlje su širile svoje kolonijalno područje – njihova motivacija bila je političke, ali i socijalno-ekonomske prirode.</a:t>
            </a:r>
          </a:p>
          <a:p>
            <a:r>
              <a:rPr lang="hr-HR" dirty="0" smtClean="0"/>
              <a:t>S obzirom na neprestani rast stanovništva europske su zemlje bile uvjerene da im teritorij koji se nalazi u okviru njihovih nacionalnih država nije dovoljan.</a:t>
            </a:r>
          </a:p>
          <a:p>
            <a:r>
              <a:rPr lang="hr-HR" dirty="0" smtClean="0"/>
              <a:t>Motiv za stjecanje novih zemalja bio je ili stjecanje novoga tržišta za plasiranje vlastitih industrijskih proizvoda ili stjecanje područja iz kojih bi se crpile sirovine</a:t>
            </a:r>
            <a:r>
              <a:rPr lang="hr-HR" dirty="0" smtClean="0"/>
              <a:t>. U tom procesu prednjačila je Velika Britanija.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60430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Opravdanje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kolonijalnom širenju, europske su se sile često smatrale nadmoćnim ostalim narodima.</a:t>
            </a:r>
          </a:p>
          <a:p>
            <a:r>
              <a:rPr lang="hr-HR" dirty="0" smtClean="0"/>
              <a:t>Oblici kolonijalne dominacije mogli su se razlikovati – od zaposjedanja nekog prostora do podjele na područja utjecaja, protektorata ili trgovačkih ugovora.</a:t>
            </a:r>
          </a:p>
          <a:p>
            <a:r>
              <a:rPr lang="hr-HR" dirty="0" smtClean="0"/>
              <a:t>Od  druge polovice, a posebno u posljednjoj četvrtini 19. stoljeća jača engleski kolonijalni utjecaj koji je praćen i osjećajem posebnosti.</a:t>
            </a:r>
          </a:p>
          <a:p>
            <a:r>
              <a:rPr lang="hr-HR" dirty="0" smtClean="0"/>
              <a:t>Nakon 1815. najveća sila na kopnu bila je Rusija. U tom smislu gradi 1860. godine Vladivostok kao morsku i trgovačku luku. Ona svoj utjecaj širi i prema istoku i prema zapadu, a u drugoj polovici 19. stoljeća na prostoru Jugoistočne Europe.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14134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Panslavizam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Njena politika na jugoistoku Europe bila je praćena idejom panslavizma, tj. idejom o ujedinjenju svih Slavena pod vodstvom Rusije kao jedine zemlje koja ima vlastitog vladara.</a:t>
            </a:r>
          </a:p>
          <a:p>
            <a:r>
              <a:rPr lang="hr-HR" dirty="0" smtClean="0"/>
              <a:t>Nakon Berlinskoga kongresa (1878.) – ideja panslavizma slabi.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20202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Imperijalizam i njegov utjecaj na društvo u kolonijama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drugoj polovici 19. </a:t>
            </a:r>
            <a:r>
              <a:rPr lang="hr-HR" dirty="0" smtClean="0"/>
              <a:t>st</a:t>
            </a:r>
            <a:r>
              <a:rPr lang="hr-HR" dirty="0" smtClean="0"/>
              <a:t>oljeća</a:t>
            </a:r>
            <a:r>
              <a:rPr lang="hr-HR" dirty="0" smtClean="0"/>
              <a:t> </a:t>
            </a:r>
            <a:r>
              <a:rPr lang="hr-HR" dirty="0" smtClean="0"/>
              <a:t>u europskim društvima još uvijek vladaju pripadnici </a:t>
            </a:r>
            <a:r>
              <a:rPr lang="hr-HR" dirty="0" smtClean="0"/>
              <a:t>aristokracije. Političku elitu </a:t>
            </a:r>
            <a:r>
              <a:rPr lang="hr-HR" dirty="0"/>
              <a:t>još uvijek čine pripadnici plemstva ili bogatog </a:t>
            </a:r>
            <a:r>
              <a:rPr lang="hr-HR" dirty="0" smtClean="0"/>
              <a:t>građanstva.</a:t>
            </a:r>
            <a:endParaRPr lang="hr-HR" dirty="0" smtClean="0"/>
          </a:p>
          <a:p>
            <a:r>
              <a:rPr lang="hr-HR" dirty="0" smtClean="0"/>
              <a:t>Proces demokratizacije društava nije bio </a:t>
            </a:r>
            <a:r>
              <a:rPr lang="hr-HR" dirty="0" smtClean="0"/>
              <a:t>počeo.</a:t>
            </a:r>
            <a:endParaRPr lang="hr-HR" dirty="0" smtClean="0"/>
          </a:p>
          <a:p>
            <a:r>
              <a:rPr lang="hr-HR" dirty="0" smtClean="0"/>
              <a:t>U </a:t>
            </a:r>
            <a:r>
              <a:rPr lang="hr-HR" dirty="0" smtClean="0"/>
              <a:t>posljednjoj trećini stoljeća u Europi i sjevernoj Americi formiraju se prave političke </a:t>
            </a:r>
            <a:r>
              <a:rPr lang="hr-HR" dirty="0" smtClean="0"/>
              <a:t>stranke. Od </a:t>
            </a:r>
            <a:r>
              <a:rPr lang="hr-HR" dirty="0" smtClean="0"/>
              <a:t>sredine 19. stoljeća došlo je do preustroja država u Europi na nacionalnim </a:t>
            </a:r>
            <a:r>
              <a:rPr lang="hr-HR" dirty="0" smtClean="0"/>
              <a:t>načelima. U zapadnoj Europi nacije se formiraju kao zajednice pojedinaca koji uživaju jednaka politička prava (kao npr. Francuska nakon Francuske revolucije), a u srednjoj Europi kao „jezične nacije” – tj. smatralo se da je jezik glavno obilježje nacionalnoga identiteta.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959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</a:t>
            </a:r>
            <a:r>
              <a:rPr lang="hr-HR" dirty="0" smtClean="0"/>
              <a:t>acije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Takve su bile nacije koje su se oblikovale na prostoru višenacionalnih i višejezičnih carstava kao što je bila Habsburška Monarhija. Habsburška Monarhija je nakon sklapanja nagodbe 1867. godine postala dvojna monarhija – Austro-Ugarska Monarhija no nacionalno pitanje unutar nje same nije bilo riješeno što će se očitovati krizom na prijelazu stoljeća</a:t>
            </a:r>
          </a:p>
          <a:p>
            <a:r>
              <a:rPr lang="hr-HR" dirty="0" smtClean="0"/>
              <a:t>I Osmansko Carstvo u 19. stoljeću proživljava krizu koja je bila i unutrašnja i vanjska.</a:t>
            </a:r>
          </a:p>
          <a:p>
            <a:r>
              <a:rPr lang="hr-HR" dirty="0" smtClean="0"/>
              <a:t>Nakon ujedinjenja, Italija i Njemačka se uključuju u utrku za stjecanjem kolonija.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0511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Francuska Napoleona III.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 Francuskoj je za revolucije </a:t>
            </a:r>
            <a:r>
              <a:rPr lang="hr-HR" dirty="0" smtClean="0"/>
              <a:t>1848. </a:t>
            </a:r>
            <a:r>
              <a:rPr lang="hr-HR" dirty="0" smtClean="0"/>
              <a:t> </a:t>
            </a:r>
            <a:r>
              <a:rPr lang="hr-HR" dirty="0" smtClean="0"/>
              <a:t>za </a:t>
            </a:r>
            <a:r>
              <a:rPr lang="hr-HR" dirty="0" smtClean="0"/>
              <a:t>predsjednika bio izabran </a:t>
            </a:r>
            <a:r>
              <a:rPr lang="hr-HR" dirty="0" smtClean="0"/>
              <a:t>princ </a:t>
            </a:r>
            <a:r>
              <a:rPr lang="hr-HR" dirty="0" err="1" smtClean="0"/>
              <a:t>Luj</a:t>
            </a:r>
            <a:r>
              <a:rPr lang="hr-HR" dirty="0" smtClean="0"/>
              <a:t> Napoleon Bonaparte </a:t>
            </a:r>
            <a:r>
              <a:rPr lang="hr-HR" dirty="0" smtClean="0"/>
              <a:t>koji se kasnije</a:t>
            </a:r>
            <a:r>
              <a:rPr lang="hr-HR" dirty="0" smtClean="0"/>
              <a:t> - 1852</a:t>
            </a:r>
            <a:r>
              <a:rPr lang="hr-HR" dirty="0" smtClean="0"/>
              <a:t>. </a:t>
            </a:r>
            <a:r>
              <a:rPr lang="hr-HR" dirty="0" smtClean="0"/>
              <a:t>godine - plebiscitom izabran za cara. Vladao je kao Napoleon III. Vodio je aktivnu politiku. Njegova vanjska politika bila je usmjerena na popravljanje vanjskopolitičkoga statusa Francuske, koji je narušen nakon Francuske revolucije i poraza Napoleona. Francuska se nalazila u nekoj vrsti političke izolacije.</a:t>
            </a:r>
            <a:endParaRPr lang="hr-HR" dirty="0" smtClean="0"/>
          </a:p>
          <a:p>
            <a:r>
              <a:rPr lang="hr-HR" dirty="0" smtClean="0"/>
              <a:t>Njegov jedini vanjskopolitički uspjeh bio je tijekom Krimskoga </a:t>
            </a:r>
            <a:r>
              <a:rPr lang="hr-HR" dirty="0" smtClean="0"/>
              <a:t>rata (1853.-1856</a:t>
            </a:r>
            <a:r>
              <a:rPr lang="hr-HR" dirty="0" smtClean="0"/>
              <a:t>.).</a:t>
            </a:r>
            <a:endParaRPr lang="hr-HR" dirty="0" smtClean="0"/>
          </a:p>
          <a:p>
            <a:r>
              <a:rPr lang="hr-HR" dirty="0" smtClean="0"/>
              <a:t>Krimski rat ostao je u povijesti zapamćen kao rat </a:t>
            </a:r>
            <a:r>
              <a:rPr lang="hr-HR" dirty="0" smtClean="0"/>
              <a:t>s velikim ljudskim </a:t>
            </a:r>
            <a:r>
              <a:rPr lang="hr-HR" dirty="0" smtClean="0"/>
              <a:t>gubicima. Započeo je kao sukob između Rusije i Osmanskoga Carstva. Završio je 1856</a:t>
            </a:r>
            <a:r>
              <a:rPr lang="hr-HR" dirty="0" smtClean="0"/>
              <a:t>. </a:t>
            </a:r>
            <a:r>
              <a:rPr lang="hr-HR" dirty="0" smtClean="0"/>
              <a:t>godine Pariškim kongresom gdje je Francuska </a:t>
            </a:r>
            <a:r>
              <a:rPr lang="hr-HR" dirty="0" smtClean="0"/>
              <a:t>preuzela ulogu </a:t>
            </a:r>
            <a:r>
              <a:rPr lang="hr-HR" dirty="0" smtClean="0"/>
              <a:t>arbitra.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795387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Nedosljedna vanjska politika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008" y="2117464"/>
            <a:ext cx="8946541" cy="4195481"/>
          </a:xfrm>
        </p:spPr>
        <p:txBody>
          <a:bodyPr/>
          <a:lstStyle/>
          <a:p>
            <a:r>
              <a:rPr lang="hr-HR" dirty="0"/>
              <a:t>Napoleon III. se želio koristiti jednom zemljom protiv </a:t>
            </a:r>
            <a:r>
              <a:rPr lang="hr-HR" dirty="0" smtClean="0"/>
              <a:t>druge kako bi osnažio vanjskopolitički utjecaj Francuske.</a:t>
            </a:r>
            <a:endParaRPr lang="hr-HR" dirty="0"/>
          </a:p>
          <a:p>
            <a:r>
              <a:rPr lang="hr-HR" dirty="0" smtClean="0"/>
              <a:t>No, za razliku od unutrašnje politike gdje je bio uspješan, vanjska politika mu je bila nedosljedna.</a:t>
            </a:r>
          </a:p>
          <a:p>
            <a:r>
              <a:rPr lang="hr-HR" dirty="0" smtClean="0"/>
              <a:t>U Italiji je podržavao ujedinjene i pravo naroda na samoopredjeljenje, a s druge strane je od drugih europskih careva tražio da ga priznaju sebi ravnim.</a:t>
            </a:r>
          </a:p>
          <a:p>
            <a:r>
              <a:rPr lang="hr-HR" dirty="0" smtClean="0"/>
              <a:t>Ušao je u rat s Njemačkom te doživio poraz.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17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Ujedinjenje Italije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Iza iskustva 1848. godine, u Kraljevstvu Pijemonta i Sardinije su shvatili da ne mogu provesti ujedinjenje zemlje niti nacionalnim pokretom niti snagom oružja već uz pomoć vješte vanjske </a:t>
            </a:r>
            <a:r>
              <a:rPr lang="hr-HR" dirty="0" smtClean="0"/>
              <a:t>politike.</a:t>
            </a:r>
            <a:endParaRPr lang="hr-HR" dirty="0" smtClean="0"/>
          </a:p>
          <a:p>
            <a:r>
              <a:rPr lang="hr-HR" dirty="0" err="1" smtClean="0"/>
              <a:t>Camillo</a:t>
            </a:r>
            <a:r>
              <a:rPr lang="hr-HR" dirty="0" smtClean="0"/>
              <a:t> </a:t>
            </a:r>
            <a:r>
              <a:rPr lang="hr-HR" dirty="0" err="1" smtClean="0"/>
              <a:t>Cavour</a:t>
            </a:r>
            <a:r>
              <a:rPr lang="hr-HR" dirty="0" smtClean="0"/>
              <a:t>  - od 1852. godine </a:t>
            </a:r>
            <a:r>
              <a:rPr lang="hr-HR" dirty="0" err="1" smtClean="0"/>
              <a:t>pijemontski</a:t>
            </a:r>
            <a:r>
              <a:rPr lang="hr-HR" dirty="0" smtClean="0"/>
              <a:t> ministar-predsjednik – povezao nacionalne i liberalne </a:t>
            </a:r>
            <a:r>
              <a:rPr lang="hr-HR" dirty="0" smtClean="0"/>
              <a:t>ideje</a:t>
            </a:r>
            <a:r>
              <a:rPr lang="hr-HR" dirty="0"/>
              <a:t> </a:t>
            </a:r>
            <a:r>
              <a:rPr lang="hr-HR" dirty="0" smtClean="0"/>
              <a:t>te određene gospodarske i političke planove.</a:t>
            </a:r>
            <a:endParaRPr lang="hr-HR" dirty="0" smtClean="0"/>
          </a:p>
          <a:p>
            <a:r>
              <a:rPr lang="hr-HR" dirty="0" smtClean="0"/>
              <a:t>Uspio je „</a:t>
            </a:r>
            <a:r>
              <a:rPr lang="hr-HR" dirty="0" err="1" smtClean="0"/>
              <a:t>internacionalizirati</a:t>
            </a:r>
            <a:r>
              <a:rPr lang="hr-HR" dirty="0" smtClean="0"/>
              <a:t>” pitanje talijanskoga ujedinjenja i na svoju stranu pridobiti Napoleona III.</a:t>
            </a:r>
          </a:p>
          <a:p>
            <a:r>
              <a:rPr lang="hr-HR" dirty="0" smtClean="0"/>
              <a:t>Nakon rata s Italije s Austrijom, Nica i </a:t>
            </a:r>
            <a:r>
              <a:rPr lang="hr-HR" dirty="0" err="1" smtClean="0"/>
              <a:t>Savoja</a:t>
            </a:r>
            <a:r>
              <a:rPr lang="hr-HR" dirty="0" smtClean="0"/>
              <a:t> pripale su Francuskoj kao </a:t>
            </a:r>
            <a:r>
              <a:rPr lang="hr-HR" dirty="0" smtClean="0"/>
              <a:t>naknada, a Garibaldi </a:t>
            </a:r>
            <a:r>
              <a:rPr lang="hr-HR" dirty="0" smtClean="0"/>
              <a:t>prodire sa Sicilije i osvaja Kraljevinu </a:t>
            </a:r>
            <a:r>
              <a:rPr lang="hr-HR" dirty="0" smtClean="0"/>
              <a:t>Napulj.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12757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Kraljevina Italija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Godine 1861. stvorena je Kraljevina Italija spajanjem Sicilije i Napulja s Kraljevstvom Pijemonta i </a:t>
            </a:r>
            <a:r>
              <a:rPr lang="hr-HR" dirty="0" smtClean="0"/>
              <a:t>Sardinije.</a:t>
            </a:r>
            <a:endParaRPr lang="hr-HR" dirty="0" smtClean="0"/>
          </a:p>
          <a:p>
            <a:r>
              <a:rPr lang="hr-HR" dirty="0" smtClean="0"/>
              <a:t>To je bila konstitucionalna monarhija s centraliziranom upravom po uzoru na </a:t>
            </a:r>
            <a:r>
              <a:rPr lang="hr-HR" dirty="0" smtClean="0"/>
              <a:t>Francusku.</a:t>
            </a:r>
            <a:endParaRPr lang="hr-HR" dirty="0" smtClean="0"/>
          </a:p>
          <a:p>
            <a:r>
              <a:rPr lang="hr-HR" dirty="0" smtClean="0"/>
              <a:t>Već na početku postojanja imala je brojne probleme – financijske poteškoće, te kulturne i ekonomske razlike između sjevera i </a:t>
            </a:r>
            <a:r>
              <a:rPr lang="hr-HR" dirty="0" smtClean="0"/>
              <a:t>juga koje su ostale dugoročno prisutne u talijanskom društvu.</a:t>
            </a:r>
            <a:endParaRPr lang="hr-HR" dirty="0" smtClean="0"/>
          </a:p>
          <a:p>
            <a:r>
              <a:rPr lang="hr-HR" dirty="0" smtClean="0"/>
              <a:t>Venecija je pripala Italiji 1866., a Vatikan 1870. </a:t>
            </a:r>
            <a:r>
              <a:rPr lang="hr-HR" dirty="0" smtClean="0"/>
              <a:t>godine, te se ta godina ujedno može smatrati krajem procesa talijanskoga ujedinjenja.</a:t>
            </a:r>
            <a:endParaRPr lang="hr-HR" dirty="0" smtClean="0"/>
          </a:p>
          <a:p>
            <a:r>
              <a:rPr lang="hr-HR" dirty="0" smtClean="0"/>
              <a:t>Rat koji je vodila protiv Austrije pokazao je svu slabost austrijske (habsburške) vojske, iako je ona nakon Bečkoga kongresa preuzela ulogu velike sile u europskoj politici što je podrazumijevalo i postojanje jake vojske.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5154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Ujedinjenje Njemačke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Ujedinjenje Njemačke – bilo je po složenosti problematike i po posljedicama koje je izazvalo mnogo složenije od talijanskoga </a:t>
            </a:r>
            <a:r>
              <a:rPr lang="hr-HR" dirty="0" smtClean="0"/>
              <a:t>ujedinjena. Pritom je postojalo nekoliko problema:</a:t>
            </a:r>
            <a:endParaRPr lang="hr-HR" dirty="0" smtClean="0"/>
          </a:p>
          <a:p>
            <a:r>
              <a:rPr lang="hr-HR" dirty="0"/>
              <a:t>p</a:t>
            </a:r>
            <a:r>
              <a:rPr lang="hr-HR" dirty="0" smtClean="0"/>
              <a:t>roblem legitimnosti</a:t>
            </a:r>
            <a:r>
              <a:rPr lang="hr-HR" dirty="0"/>
              <a:t> </a:t>
            </a:r>
            <a:r>
              <a:rPr lang="hr-HR" dirty="0" smtClean="0"/>
              <a:t> </a:t>
            </a:r>
            <a:r>
              <a:rPr lang="hr-HR" dirty="0" smtClean="0"/>
              <a:t>- postavljalo se pitanje</a:t>
            </a:r>
            <a:r>
              <a:rPr lang="hr-HR" dirty="0" smtClean="0"/>
              <a:t> legitimnih </a:t>
            </a:r>
            <a:r>
              <a:rPr lang="hr-HR" dirty="0" smtClean="0"/>
              <a:t>prava knezova-izbornika</a:t>
            </a:r>
          </a:p>
          <a:p>
            <a:r>
              <a:rPr lang="hr-HR" dirty="0"/>
              <a:t>p</a:t>
            </a:r>
            <a:r>
              <a:rPr lang="hr-HR" dirty="0" smtClean="0"/>
              <a:t>roblem </a:t>
            </a:r>
            <a:r>
              <a:rPr lang="hr-HR" dirty="0" smtClean="0"/>
              <a:t>suparništva s Austrijom</a:t>
            </a:r>
            <a:endParaRPr lang="hr-HR" dirty="0" smtClean="0"/>
          </a:p>
          <a:p>
            <a:r>
              <a:rPr lang="hr-HR" dirty="0"/>
              <a:t>i</a:t>
            </a:r>
            <a:r>
              <a:rPr lang="hr-HR" dirty="0" smtClean="0"/>
              <a:t>deološka opterećenja.</a:t>
            </a:r>
            <a:endParaRPr lang="hr-HR" dirty="0" smtClean="0"/>
          </a:p>
          <a:p>
            <a:r>
              <a:rPr lang="hr-HR" dirty="0" smtClean="0"/>
              <a:t>Od 1862. godine za ministra predsjednika bio je postavljen Otto von </a:t>
            </a:r>
            <a:r>
              <a:rPr lang="hr-HR" dirty="0" err="1" smtClean="0"/>
              <a:t>Bismarck</a:t>
            </a:r>
            <a:r>
              <a:rPr lang="hr-HR" dirty="0" smtClean="0"/>
              <a:t> koji od toga vremena igra jednu od najvažnijih političkih uloga ne samo u njemačkoj nego u europskoj politici.</a:t>
            </a:r>
            <a:endParaRPr lang="hr-HR" dirty="0" smtClean="0"/>
          </a:p>
          <a:p>
            <a:r>
              <a:rPr lang="hr-HR" dirty="0" smtClean="0"/>
              <a:t>Diplomatski je pripremio sukob s Austrijom: osigurao je neutralnost Francuske i Rusije i pomoć </a:t>
            </a:r>
            <a:r>
              <a:rPr lang="hr-HR" dirty="0" smtClean="0"/>
              <a:t>Italije.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99453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Rat s Austrijom i Francuskom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Godine 1866. iznio je prijedlog da se njemački savez reorganizira bez Austrije te da njime upravlja parlament – koji bi se birao na općim </a:t>
            </a:r>
            <a:r>
              <a:rPr lang="hr-HR" dirty="0" smtClean="0"/>
              <a:t>izborima.</a:t>
            </a:r>
            <a:endParaRPr lang="hr-HR" dirty="0" smtClean="0"/>
          </a:p>
          <a:p>
            <a:r>
              <a:rPr lang="hr-HR" dirty="0" smtClean="0"/>
              <a:t>Pruska se teritorijalno proširila i postala najjača država </a:t>
            </a:r>
            <a:r>
              <a:rPr lang="hr-HR" dirty="0" smtClean="0"/>
              <a:t>njemačkoga saveza.</a:t>
            </a:r>
            <a:endParaRPr lang="hr-HR" dirty="0" smtClean="0"/>
          </a:p>
          <a:p>
            <a:r>
              <a:rPr lang="hr-HR" dirty="0" smtClean="0"/>
              <a:t>Nakon rata s Francuskom 1870./1871. </a:t>
            </a:r>
            <a:r>
              <a:rPr lang="hr-HR" dirty="0"/>
              <a:t>(</a:t>
            </a:r>
            <a:r>
              <a:rPr lang="hr-HR" dirty="0" smtClean="0"/>
              <a:t>bilo je uspostavljeno Drugo Njemačko Carstvo) -  zapravo, savez njemačkih vladara s izrazitim nacionalnim </a:t>
            </a:r>
            <a:r>
              <a:rPr lang="hr-HR" dirty="0" smtClean="0"/>
              <a:t>obilježjem.</a:t>
            </a:r>
            <a:endParaRPr lang="hr-HR" dirty="0" smtClean="0"/>
          </a:p>
          <a:p>
            <a:r>
              <a:rPr lang="hr-HR" dirty="0" smtClean="0"/>
              <a:t>Po uređenju </a:t>
            </a:r>
            <a:r>
              <a:rPr lang="hr-HR" dirty="0" smtClean="0"/>
              <a:t>je bila ustavna monarhija.</a:t>
            </a:r>
            <a:endParaRPr lang="hr-HR" dirty="0" smtClean="0"/>
          </a:p>
          <a:p>
            <a:r>
              <a:rPr lang="hr-HR" dirty="0" smtClean="0"/>
              <a:t>Habsburška Monarhija </a:t>
            </a:r>
            <a:r>
              <a:rPr lang="hr-HR" dirty="0" smtClean="0"/>
              <a:t>je bila preuređena</a:t>
            </a:r>
            <a:r>
              <a:rPr lang="hr-HR" dirty="0" smtClean="0"/>
              <a:t> </a:t>
            </a:r>
            <a:r>
              <a:rPr lang="hr-HR" dirty="0" smtClean="0"/>
              <a:t>na dualističkoj </a:t>
            </a:r>
            <a:r>
              <a:rPr lang="hr-HR" dirty="0" smtClean="0"/>
              <a:t>osnovi (1867. godine).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29545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365</TotalTime>
  <Words>1524</Words>
  <Application>Microsoft Office PowerPoint</Application>
  <PresentationFormat>Widescreen</PresentationFormat>
  <Paragraphs>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</vt:lpstr>
      <vt:lpstr>Povijest 19. stoljeća</vt:lpstr>
      <vt:lpstr>Imperijalizam i njegov utjecaj na društvo u kolonijama</vt:lpstr>
      <vt:lpstr>Nacije</vt:lpstr>
      <vt:lpstr>Francuska Napoleona III.</vt:lpstr>
      <vt:lpstr>Nedosljedna vanjska politika</vt:lpstr>
      <vt:lpstr>Ujedinjenje Italije</vt:lpstr>
      <vt:lpstr>Kraljevina Italija</vt:lpstr>
      <vt:lpstr>Ujedinjenje Njemačke</vt:lpstr>
      <vt:lpstr>Rat s Austrijom i Francuskom</vt:lpstr>
      <vt:lpstr>Imperijalizam</vt:lpstr>
      <vt:lpstr>Širenje kolonijalnoga utjecaja</vt:lpstr>
      <vt:lpstr>Područje njemačkoga utjecaja</vt:lpstr>
      <vt:lpstr>Podjela interesnih sfera</vt:lpstr>
      <vt:lpstr>Dubina promjena</vt:lpstr>
      <vt:lpstr>Motivacija</vt:lpstr>
      <vt:lpstr>Opravdanje</vt:lpstr>
      <vt:lpstr>Panslavizam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25</cp:revision>
  <dcterms:created xsi:type="dcterms:W3CDTF">2020-05-19T18:40:16Z</dcterms:created>
  <dcterms:modified xsi:type="dcterms:W3CDTF">2020-05-20T08:41:41Z</dcterms:modified>
</cp:coreProperties>
</file>