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19. st.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Kristina </a:t>
            </a:r>
            <a:r>
              <a:rPr lang="hr-HR" dirty="0" err="1" smtClean="0"/>
              <a:t>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3330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Panslavizam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Nacionalizme koji su se javljali u Jugoistočnoj Europi, suvremenici nisu shvaćali </a:t>
            </a:r>
            <a:r>
              <a:rPr lang="hr-HR" dirty="0" smtClean="0"/>
              <a:t>ozbiljno.</a:t>
            </a:r>
            <a:endParaRPr lang="hr-HR" dirty="0" smtClean="0"/>
          </a:p>
          <a:p>
            <a:r>
              <a:rPr lang="hr-HR" dirty="0" smtClean="0"/>
              <a:t>Rusija je, radi izvoza žita željela ostvariti potpunu kontrolu nad </a:t>
            </a:r>
            <a:r>
              <a:rPr lang="hr-HR" dirty="0" err="1" smtClean="0"/>
              <a:t>Dardanelima</a:t>
            </a:r>
            <a:r>
              <a:rPr lang="hr-HR" dirty="0" smtClean="0"/>
              <a:t> – no, to nije bilo </a:t>
            </a:r>
            <a:r>
              <a:rPr lang="hr-HR" dirty="0" smtClean="0"/>
              <a:t>moguće.</a:t>
            </a:r>
            <a:endParaRPr lang="hr-HR" dirty="0" smtClean="0"/>
          </a:p>
          <a:p>
            <a:r>
              <a:rPr lang="hr-HR" dirty="0" smtClean="0"/>
              <a:t>Politički utjecaj Rusije bio je najjači među Srbima i </a:t>
            </a:r>
            <a:r>
              <a:rPr lang="hr-HR" dirty="0" smtClean="0"/>
              <a:t>Bugarima.</a:t>
            </a:r>
            <a:endParaRPr lang="hr-HR" dirty="0" smtClean="0"/>
          </a:p>
          <a:p>
            <a:r>
              <a:rPr lang="hr-HR" dirty="0" smtClean="0"/>
              <a:t>Opasnosti koje su u noj gledali: </a:t>
            </a:r>
            <a:r>
              <a:rPr lang="hr-HR" dirty="0" smtClean="0"/>
              <a:t>ekonomska zaostalost Rusije, autokratska </a:t>
            </a:r>
            <a:r>
              <a:rPr lang="hr-HR" dirty="0" smtClean="0"/>
              <a:t>vladavina.</a:t>
            </a:r>
            <a:endParaRPr lang="hr-HR" dirty="0" smtClean="0"/>
          </a:p>
          <a:p>
            <a:r>
              <a:rPr lang="hr-HR" dirty="0" smtClean="0"/>
              <a:t>Zemlje Jugoistočne Europe više je privlačio zapadnjački </a:t>
            </a:r>
            <a:r>
              <a:rPr lang="hr-HR" dirty="0" smtClean="0"/>
              <a:t>liberalizam.</a:t>
            </a:r>
            <a:endParaRPr lang="hr-HR" dirty="0" smtClean="0"/>
          </a:p>
          <a:p>
            <a:r>
              <a:rPr lang="hr-HR" dirty="0" smtClean="0"/>
              <a:t>Ideje panslavizma nestaje nakon Berlinskoga </a:t>
            </a:r>
            <a:r>
              <a:rPr lang="hr-HR" dirty="0" smtClean="0"/>
              <a:t>kongresa.</a:t>
            </a:r>
            <a:endParaRPr lang="hr-HR" dirty="0" smtClean="0"/>
          </a:p>
          <a:p>
            <a:r>
              <a:rPr lang="hr-HR" dirty="0" smtClean="0"/>
              <a:t>Bugari su stekli nezavisnost zahvaljujući vojnoj intervenciji Rusa no poslije su bili nezadovoljni vojnom </a:t>
            </a:r>
            <a:r>
              <a:rPr lang="hr-HR" dirty="0" smtClean="0"/>
              <a:t>okupacijom.</a:t>
            </a:r>
            <a:endParaRPr lang="hr-HR" dirty="0" smtClean="0"/>
          </a:p>
          <a:p>
            <a:r>
              <a:rPr lang="hr-HR" dirty="0" smtClean="0"/>
              <a:t>Rumunji su više skloni Beču i </a:t>
            </a:r>
            <a:r>
              <a:rPr lang="hr-HR" dirty="0" smtClean="0"/>
              <a:t>Berlinu.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774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„Problem nacionalnosti”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Carske vlasti nisu znale riješiti „problem nacionalnosti</a:t>
            </a:r>
            <a:r>
              <a:rPr lang="hr-HR" dirty="0" smtClean="0"/>
              <a:t>”.</a:t>
            </a:r>
            <a:endParaRPr lang="hr-HR" dirty="0" smtClean="0"/>
          </a:p>
          <a:p>
            <a:r>
              <a:rPr lang="hr-HR" dirty="0" smtClean="0"/>
              <a:t>Imperijalistička ideja je izgubila bitku s romantičnim </a:t>
            </a:r>
            <a:r>
              <a:rPr lang="hr-HR" dirty="0" smtClean="0"/>
              <a:t>nacionalizmom.</a:t>
            </a:r>
            <a:endParaRPr lang="hr-HR" dirty="0" smtClean="0"/>
          </a:p>
          <a:p>
            <a:r>
              <a:rPr lang="hr-HR" dirty="0"/>
              <a:t>U svojim pravima posebno su se zakinutima osjećali Poljaci koji su nekada imali svoju državu i koji su imali snažan osjećaj etničkoga i vjerskoga </a:t>
            </a:r>
            <a:r>
              <a:rPr lang="hr-HR" dirty="0" smtClean="0"/>
              <a:t>identiteta.</a:t>
            </a:r>
            <a:endParaRPr lang="hr-HR" dirty="0" smtClean="0"/>
          </a:p>
          <a:p>
            <a:r>
              <a:rPr lang="hr-HR" dirty="0" smtClean="0"/>
              <a:t>Godine 1863</a:t>
            </a:r>
            <a:r>
              <a:rPr lang="hr-HR" dirty="0"/>
              <a:t>. godine izbila je pobuna u Poljskoj koja je </a:t>
            </a:r>
            <a:r>
              <a:rPr lang="hr-HR" dirty="0" smtClean="0"/>
              <a:t>ugušena.</a:t>
            </a:r>
            <a:endParaRPr lang="hr-HR" dirty="0" smtClean="0"/>
          </a:p>
          <a:p>
            <a:r>
              <a:rPr lang="hr-HR" dirty="0"/>
              <a:t>N</a:t>
            </a:r>
            <a:r>
              <a:rPr lang="hr-HR" dirty="0" smtClean="0"/>
              <a:t>iti </a:t>
            </a:r>
            <a:r>
              <a:rPr lang="hr-HR" dirty="0"/>
              <a:t>određene mjere kao što je ograničavanje prava na jezik, te </a:t>
            </a:r>
            <a:r>
              <a:rPr lang="hr-HR" dirty="0" smtClean="0"/>
              <a:t>usklađivanje </a:t>
            </a:r>
            <a:r>
              <a:rPr lang="hr-HR" dirty="0"/>
              <a:t>obrazovnoga i pravnog sustava s onim koji je postojao u ostatku Carstva te dovođenje ruskih činovnika u upravu, banke i željeznice – nisu donijeli očekivane </a:t>
            </a:r>
            <a:r>
              <a:rPr lang="hr-HR" dirty="0" smtClean="0"/>
              <a:t>rezultate.</a:t>
            </a:r>
            <a:endParaRPr lang="hr-HR" dirty="0" smtClean="0"/>
          </a:p>
          <a:p>
            <a:r>
              <a:rPr lang="hr-HR" dirty="0" smtClean="0"/>
              <a:t>Ruska </a:t>
            </a:r>
            <a:r>
              <a:rPr lang="hr-HR" dirty="0"/>
              <a:t>politika u Poljskoj nije bila dovoljno liberalna da bi zadovoljila umjerene zahtjeve – ni dovoljno oštra da bi suzbila </a:t>
            </a:r>
            <a:r>
              <a:rPr lang="hr-HR" dirty="0" smtClean="0"/>
              <a:t>opoziciju.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8270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Rubovi Carstva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Finska je 1878. dobila samostalnu nacionalnu vojsku, privreda i obrazovanje su bili unaprjeđeni, a finski jezik </a:t>
            </a:r>
            <a:r>
              <a:rPr lang="hr-HR" dirty="0" smtClean="0"/>
              <a:t>zastupljeniji, no pred </a:t>
            </a:r>
            <a:r>
              <a:rPr lang="hr-HR" dirty="0" smtClean="0"/>
              <a:t>kraj </a:t>
            </a:r>
            <a:r>
              <a:rPr lang="hr-HR" dirty="0"/>
              <a:t>stoljeća ovlasti narodne skupštine bile su </a:t>
            </a:r>
            <a:r>
              <a:rPr lang="hr-HR" dirty="0" smtClean="0"/>
              <a:t>smanjene. U svojim stavovima </a:t>
            </a:r>
            <a:r>
              <a:rPr lang="hr-HR" dirty="0"/>
              <a:t>Finci su bili </a:t>
            </a:r>
            <a:r>
              <a:rPr lang="hr-HR" dirty="0" smtClean="0"/>
              <a:t>jedinstveni.</a:t>
            </a:r>
            <a:endParaRPr lang="hr-HR" dirty="0" smtClean="0"/>
          </a:p>
          <a:p>
            <a:r>
              <a:rPr lang="hr-HR" dirty="0"/>
              <a:t>C</a:t>
            </a:r>
            <a:r>
              <a:rPr lang="hr-HR" dirty="0" smtClean="0"/>
              <a:t>arska </a:t>
            </a:r>
            <a:r>
              <a:rPr lang="hr-HR" dirty="0"/>
              <a:t>im je vlast ukinula ustav 1903. </a:t>
            </a:r>
            <a:r>
              <a:rPr lang="hr-HR" dirty="0" smtClean="0"/>
              <a:t>godine; </a:t>
            </a:r>
            <a:r>
              <a:rPr lang="hr-HR" dirty="0"/>
              <a:t>Narodna skupština se ponovno sastajala od 1905. godine.</a:t>
            </a:r>
          </a:p>
          <a:p>
            <a:r>
              <a:rPr lang="hr-HR" dirty="0"/>
              <a:t>U </a:t>
            </a:r>
            <a:r>
              <a:rPr lang="hr-HR" dirty="0" smtClean="0"/>
              <a:t>baltičkim </a:t>
            </a:r>
            <a:r>
              <a:rPr lang="hr-HR" dirty="0"/>
              <a:t>zemljama njemačka manjina čini značajan dio vladajućeg sloja koji je oslonjen na ruske </a:t>
            </a:r>
            <a:r>
              <a:rPr lang="hr-HR" dirty="0" smtClean="0"/>
              <a:t>vlasti.</a:t>
            </a:r>
          </a:p>
          <a:p>
            <a:r>
              <a:rPr lang="hr-HR" dirty="0" smtClean="0"/>
              <a:t>Aleksandar </a:t>
            </a:r>
            <a:r>
              <a:rPr lang="hr-HR" dirty="0"/>
              <a:t>II. u Estoniji i Letoniji je vodio neodređenu politiku koja je omogućila obrazovni i kulturni napredak ovih naroda, međutim od osamdesetih godina Aleksandar III. provodi politiku rusifikacije – centralizacija upravnoga sustava, uvođenje ruskog jezika u </a:t>
            </a:r>
            <a:r>
              <a:rPr lang="hr-HR" dirty="0" smtClean="0"/>
              <a:t>urede.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177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Uspon kulture i umjetnosti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U 19. </a:t>
            </a:r>
            <a:r>
              <a:rPr lang="hr-HR" dirty="0" smtClean="0"/>
              <a:t>stoljeća </a:t>
            </a:r>
            <a:r>
              <a:rPr lang="hr-HR" dirty="0" smtClean="0"/>
              <a:t>u </a:t>
            </a:r>
            <a:r>
              <a:rPr lang="hr-HR" dirty="0"/>
              <a:t>ruskoj se kulturi i umjetnosti razvija realizam; intelektualci su bili osjetljivi prema patnjama ugnjetenih, iskazivali su idealističku, pa i gotovo mesijansku želju da ruskome narodu osiguraju mjesto u civiliziranome </a:t>
            </a:r>
            <a:r>
              <a:rPr lang="hr-HR" dirty="0" smtClean="0"/>
              <a:t>svijetu</a:t>
            </a:r>
          </a:p>
          <a:p>
            <a:r>
              <a:rPr lang="hr-HR" dirty="0"/>
              <a:t>A</a:t>
            </a:r>
            <a:r>
              <a:rPr lang="hr-HR" dirty="0" smtClean="0"/>
              <a:t>utori </a:t>
            </a:r>
            <a:r>
              <a:rPr lang="hr-HR" dirty="0"/>
              <a:t>tragaju za konačnim, apsolutnim </a:t>
            </a:r>
            <a:r>
              <a:rPr lang="hr-HR" dirty="0" smtClean="0"/>
              <a:t>istinama.</a:t>
            </a:r>
            <a:endParaRPr lang="hr-HR" dirty="0" smtClean="0"/>
          </a:p>
          <a:p>
            <a:r>
              <a:rPr lang="hr-HR" dirty="0" smtClean="0"/>
              <a:t>Krajem </a:t>
            </a:r>
            <a:r>
              <a:rPr lang="hr-HR" dirty="0"/>
              <a:t>19. stoljeća javlja se </a:t>
            </a:r>
            <a:r>
              <a:rPr lang="hr-HR" dirty="0" err="1"/>
              <a:t>simbolistički</a:t>
            </a:r>
            <a:r>
              <a:rPr lang="hr-HR" dirty="0"/>
              <a:t> </a:t>
            </a:r>
            <a:r>
              <a:rPr lang="hr-HR" dirty="0" smtClean="0"/>
              <a:t>pokret.</a:t>
            </a:r>
            <a:endParaRPr lang="hr-HR" dirty="0" smtClean="0"/>
          </a:p>
          <a:p>
            <a:r>
              <a:rPr lang="hr-HR" dirty="0" smtClean="0"/>
              <a:t>Država </a:t>
            </a:r>
            <a:r>
              <a:rPr lang="hr-HR" dirty="0"/>
              <a:t>obilno podupire kulturu i umjetnost. Uživali su visok društveni položaj i široke slobode, a publika je rado posjećivala takva događanja – glazbene događaje i </a:t>
            </a:r>
            <a:r>
              <a:rPr lang="hr-HR" dirty="0" smtClean="0"/>
              <a:t>predstave.</a:t>
            </a:r>
            <a:endParaRPr lang="hr-HR" dirty="0"/>
          </a:p>
          <a:p>
            <a:r>
              <a:rPr lang="hr-HR" dirty="0" smtClean="0"/>
              <a:t> </a:t>
            </a:r>
            <a:r>
              <a:rPr lang="hr-HR" dirty="0"/>
              <a:t>P</a:t>
            </a:r>
            <a:r>
              <a:rPr lang="hr-HR" dirty="0" smtClean="0"/>
              <a:t>ostojao </a:t>
            </a:r>
            <a:r>
              <a:rPr lang="hr-HR" dirty="0"/>
              <a:t>snažan pokret za </a:t>
            </a:r>
            <a:r>
              <a:rPr lang="hr-HR" dirty="0" smtClean="0"/>
              <a:t>demokratizacijom </a:t>
            </a:r>
            <a:r>
              <a:rPr lang="hr-HR" dirty="0" smtClean="0"/>
              <a:t>umjetnosti.</a:t>
            </a:r>
            <a:endParaRPr lang="hr-HR" dirty="0" smtClean="0"/>
          </a:p>
          <a:p>
            <a:r>
              <a:rPr lang="hr-HR" dirty="0" smtClean="0"/>
              <a:t>Odlike </a:t>
            </a:r>
            <a:r>
              <a:rPr lang="hr-HR" dirty="0"/>
              <a:t>kulturnoga života: raznovrsnost, traženje novih pristupa, </a:t>
            </a:r>
            <a:r>
              <a:rPr lang="hr-HR" dirty="0" smtClean="0"/>
              <a:t>estetika.</a:t>
            </a:r>
            <a:endParaRPr lang="hr-HR" dirty="0"/>
          </a:p>
          <a:p>
            <a:r>
              <a:rPr lang="hr-HR" dirty="0"/>
              <a:t>Mnogi su znanstvenici više istraživali prošlost nego </a:t>
            </a:r>
            <a:r>
              <a:rPr lang="hr-HR" dirty="0" smtClean="0"/>
              <a:t>sadašnjost.</a:t>
            </a:r>
            <a:endParaRPr lang="hr-HR" dirty="0" smtClean="0"/>
          </a:p>
          <a:p>
            <a:r>
              <a:rPr lang="hr-HR" dirty="0"/>
              <a:t>R</a:t>
            </a:r>
            <a:r>
              <a:rPr lang="hr-HR" dirty="0" smtClean="0"/>
              <a:t>azvijala </a:t>
            </a:r>
            <a:r>
              <a:rPr lang="hr-HR" dirty="0"/>
              <a:t>se historiografija, arheologija i etnologija. Povjesničari – </a:t>
            </a:r>
            <a:r>
              <a:rPr lang="hr-HR" dirty="0" err="1"/>
              <a:t>Solovjev</a:t>
            </a:r>
            <a:r>
              <a:rPr lang="hr-HR" dirty="0"/>
              <a:t>, </a:t>
            </a:r>
            <a:r>
              <a:rPr lang="hr-HR" dirty="0" err="1" smtClean="0"/>
              <a:t>Ključevski</a:t>
            </a:r>
            <a:r>
              <a:rPr lang="hr-HR" dirty="0" smtClean="0"/>
              <a:t>.</a:t>
            </a:r>
            <a:endParaRPr lang="hr-HR" dirty="0"/>
          </a:p>
          <a:p>
            <a:r>
              <a:rPr lang="hr-HR" dirty="0"/>
              <a:t>Znanost u Rusiji sporije se razvijala zbog tehnološke zaostalosti zemlje i zbog nedostatka financija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2457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Obrazovanje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Neki činovnici i zemljoposjednici su se bojali da će širenje obrazovanja pridonijeti širenju egalitarističkih ideja i zaprijetiti postojećem </a:t>
            </a:r>
            <a:r>
              <a:rPr lang="hr-HR" dirty="0" smtClean="0"/>
              <a:t>poretku.</a:t>
            </a:r>
            <a:endParaRPr lang="hr-HR" dirty="0" smtClean="0"/>
          </a:p>
          <a:p>
            <a:r>
              <a:rPr lang="hr-HR" dirty="0" smtClean="0"/>
              <a:t>Broj </a:t>
            </a:r>
            <a:r>
              <a:rPr lang="hr-HR" dirty="0"/>
              <a:t>visokoobrazovanih ljudi rastao je na području Rusije u drugoj polovici 19. </a:t>
            </a:r>
            <a:r>
              <a:rPr lang="hr-HR" dirty="0" smtClean="0"/>
              <a:t>stoljeća, </a:t>
            </a:r>
            <a:r>
              <a:rPr lang="hr-HR" dirty="0"/>
              <a:t>a također i pismenost općenito, može se reći da je atmosfera u obrazovnim institucijama na svim razinama bila demokratičnija </a:t>
            </a:r>
            <a:r>
              <a:rPr lang="hr-HR" dirty="0" smtClean="0"/>
              <a:t>nego </a:t>
            </a:r>
            <a:r>
              <a:rPr lang="hr-HR" dirty="0"/>
              <a:t>na </a:t>
            </a:r>
            <a:r>
              <a:rPr lang="hr-HR" dirty="0" smtClean="0"/>
              <a:t>zapadu.</a:t>
            </a:r>
            <a:endParaRPr lang="hr-HR" dirty="0" smtClean="0"/>
          </a:p>
          <a:p>
            <a:r>
              <a:rPr lang="hr-HR" dirty="0" smtClean="0"/>
              <a:t>S </a:t>
            </a:r>
            <a:r>
              <a:rPr lang="hr-HR" dirty="0"/>
              <a:t>vremenom su sveučilišta postala </a:t>
            </a:r>
            <a:r>
              <a:rPr lang="hr-HR" dirty="0" smtClean="0"/>
              <a:t>mjesta širenja</a:t>
            </a:r>
            <a:r>
              <a:rPr lang="hr-HR" dirty="0" smtClean="0"/>
              <a:t> radikalizma.</a:t>
            </a:r>
            <a:endParaRPr lang="hr-HR" dirty="0"/>
          </a:p>
          <a:p>
            <a:r>
              <a:rPr lang="hr-HR" dirty="0"/>
              <a:t>Crkva se nije mogla nositi s izazovima sekularizacije dijelom zbog asketskog karaktera i vlastite birokratske </a:t>
            </a:r>
            <a:r>
              <a:rPr lang="hr-HR" dirty="0" smtClean="0"/>
              <a:t>strukture.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772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Crkva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Svećenici u parohijama su bili loše obrazovani i loše plaćeni, rijetko su svojoj pastvi predstavljali moralni </a:t>
            </a:r>
            <a:r>
              <a:rPr lang="hr-HR" dirty="0" smtClean="0"/>
              <a:t>autoritet.</a:t>
            </a:r>
            <a:endParaRPr lang="hr-HR" dirty="0" smtClean="0"/>
          </a:p>
          <a:p>
            <a:r>
              <a:rPr lang="hr-HR" dirty="0" smtClean="0"/>
              <a:t>U </a:t>
            </a:r>
            <a:r>
              <a:rPr lang="hr-HR" dirty="0"/>
              <a:t>redovima nižeg svećenstva nastao je reformistički pokret, pridružili su mu se neki teolozi te </a:t>
            </a:r>
            <a:r>
              <a:rPr lang="hr-HR" dirty="0" smtClean="0"/>
              <a:t>svjetovnjaci.</a:t>
            </a:r>
          </a:p>
          <a:p>
            <a:r>
              <a:rPr lang="hr-HR" dirty="0" smtClean="0"/>
              <a:t>Želja </a:t>
            </a:r>
            <a:r>
              <a:rPr lang="hr-HR" dirty="0"/>
              <a:t>da se popuni praznina u duhovnome životu imala je dva vida – među običnim narodom bili su popularni različiti raskolnički pokreti (najbrojniji među njima su bili </a:t>
            </a:r>
            <a:r>
              <a:rPr lang="hr-HR" dirty="0" err="1"/>
              <a:t>starovjerci</a:t>
            </a:r>
            <a:r>
              <a:rPr lang="hr-HR" dirty="0"/>
              <a:t> kojih je na razmeđu stoljeća bilo oko 20 milijuna), a među obrazovanijim ljudima se širio skepticizam i </a:t>
            </a:r>
            <a:r>
              <a:rPr lang="hr-HR" dirty="0" smtClean="0"/>
              <a:t>ateizam.</a:t>
            </a:r>
            <a:endParaRPr lang="hr-HR" dirty="0" smtClean="0"/>
          </a:p>
          <a:p>
            <a:r>
              <a:rPr lang="hr-HR" dirty="0" smtClean="0"/>
              <a:t>Narodnjački </a:t>
            </a:r>
            <a:r>
              <a:rPr lang="hr-HR" dirty="0"/>
              <a:t>pokret imao je </a:t>
            </a:r>
            <a:r>
              <a:rPr lang="hr-HR" dirty="0" err="1" smtClean="0"/>
              <a:t>soteriološki</a:t>
            </a:r>
            <a:r>
              <a:rPr lang="hr-HR" dirty="0" smtClean="0"/>
              <a:t>, </a:t>
            </a:r>
            <a:r>
              <a:rPr lang="hr-HR" dirty="0"/>
              <a:t>misionarski i etnički </a:t>
            </a:r>
            <a:r>
              <a:rPr lang="hr-HR" dirty="0" smtClean="0"/>
              <a:t>naglasak.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993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Industrijalizacija i rast broja stanovnika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Fjodor Dostojevski je prorekao da će ruska duhovna kriza imati tragičan </a:t>
            </a:r>
            <a:r>
              <a:rPr lang="hr-HR" dirty="0" smtClean="0"/>
              <a:t>rasplet.</a:t>
            </a:r>
            <a:endParaRPr lang="hr-HR" dirty="0" smtClean="0"/>
          </a:p>
          <a:p>
            <a:r>
              <a:rPr lang="hr-HR" dirty="0" smtClean="0"/>
              <a:t>Crkva </a:t>
            </a:r>
            <a:r>
              <a:rPr lang="hr-HR" dirty="0"/>
              <a:t>nije bila u stanju predvoditi duhovni i intelektualni razvoj </a:t>
            </a:r>
            <a:r>
              <a:rPr lang="hr-HR" dirty="0" smtClean="0"/>
              <a:t>Rusije.</a:t>
            </a:r>
            <a:endParaRPr lang="hr-HR" dirty="0"/>
          </a:p>
          <a:p>
            <a:r>
              <a:rPr lang="hr-HR" dirty="0"/>
              <a:t>Razvoj u Rusiji je bio neujednačen, a strana ulaganja i država su imali veliku </a:t>
            </a:r>
            <a:r>
              <a:rPr lang="hr-HR" dirty="0" smtClean="0"/>
              <a:t>ulogu.</a:t>
            </a:r>
            <a:endParaRPr lang="hr-HR" dirty="0" smtClean="0"/>
          </a:p>
          <a:p>
            <a:r>
              <a:rPr lang="hr-HR" dirty="0" smtClean="0"/>
              <a:t>Proces </a:t>
            </a:r>
            <a:r>
              <a:rPr lang="hr-HR" dirty="0"/>
              <a:t>industrijalizacije je bio nemilosrdan – neki su bježali u romantizam </a:t>
            </a:r>
            <a:r>
              <a:rPr lang="hr-HR" dirty="0" smtClean="0"/>
              <a:t>i društvene </a:t>
            </a:r>
            <a:r>
              <a:rPr lang="hr-HR" dirty="0" smtClean="0"/>
              <a:t>utopije.</a:t>
            </a:r>
            <a:endParaRPr lang="hr-HR" dirty="0"/>
          </a:p>
          <a:p>
            <a:r>
              <a:rPr lang="hr-HR" dirty="0"/>
              <a:t>Vrlo brz rast broja stanovnika: godine 1858. Carstvo je imalo 74 milijuna stanovnika, 1897. 128,9 milijuna, a 1916. 170 milijuna.</a:t>
            </a:r>
          </a:p>
          <a:p>
            <a:r>
              <a:rPr lang="hr-HR" dirty="0"/>
              <a:t>Rudarstvo, metalurgija, tekstilna i prehrambena industrija – su se osobito razvijali, a najrazvijeniji su bili ruski dio </a:t>
            </a:r>
            <a:r>
              <a:rPr lang="hr-HR" dirty="0" smtClean="0"/>
              <a:t>Poljske </a:t>
            </a:r>
            <a:r>
              <a:rPr lang="hr-HR" dirty="0"/>
              <a:t>i Peterburško područje, te u </a:t>
            </a:r>
            <a:r>
              <a:rPr lang="hr-HR" dirty="0" smtClean="0"/>
              <a:t>Ukrajini.</a:t>
            </a:r>
            <a:r>
              <a:rPr lang="hr-HR" dirty="0"/>
              <a:t> </a:t>
            </a:r>
            <a:r>
              <a:rPr lang="hr-HR" dirty="0" smtClean="0"/>
              <a:t>Također </a:t>
            </a:r>
            <a:r>
              <a:rPr lang="hr-HR" dirty="0"/>
              <a:t>se razvijalo </a:t>
            </a:r>
            <a:r>
              <a:rPr lang="hr-HR" dirty="0" err="1"/>
              <a:t>Zakavkazje</a:t>
            </a:r>
            <a:r>
              <a:rPr lang="hr-HR" dirty="0"/>
              <a:t> – proizvodnja petroleja u </a:t>
            </a:r>
            <a:r>
              <a:rPr lang="hr-HR" dirty="0" smtClean="0"/>
              <a:t>Bakuu.</a:t>
            </a:r>
          </a:p>
          <a:p>
            <a:r>
              <a:rPr lang="hr-HR" dirty="0" smtClean="0"/>
              <a:t>Literatura: </a:t>
            </a:r>
            <a:r>
              <a:rPr lang="hr-HR" dirty="0" err="1" smtClean="0"/>
              <a:t>Obolenski</a:t>
            </a:r>
            <a:r>
              <a:rPr lang="hr-HR" dirty="0" smtClean="0"/>
              <a:t>, Dimitrije – </a:t>
            </a:r>
            <a:r>
              <a:rPr lang="hr-HR" dirty="0" err="1" smtClean="0"/>
              <a:t>Oti</a:t>
            </a:r>
            <a:r>
              <a:rPr lang="hr-HR" dirty="0" smtClean="0"/>
              <a:t>, Robert. </a:t>
            </a:r>
            <a:r>
              <a:rPr lang="hr-HR" i="1" dirty="0" err="1"/>
              <a:t>I</a:t>
            </a:r>
            <a:r>
              <a:rPr lang="hr-HR" i="1" dirty="0" err="1" smtClean="0"/>
              <a:t>storija</a:t>
            </a:r>
            <a:r>
              <a:rPr lang="hr-HR" i="1" dirty="0" smtClean="0"/>
              <a:t> Rusije</a:t>
            </a:r>
            <a:r>
              <a:rPr lang="hr-HR" dirty="0" smtClean="0"/>
              <a:t>. Beograd, 2003.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557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Industrijska revolucija i razvoj gospodarstva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drugoj polovini 19. st. dolazi do razvoja na svjetskoj razini. Sve do toga vremena veze između različitih dijelova svijeta nisu bile toliko izražene.</a:t>
            </a:r>
          </a:p>
          <a:p>
            <a:r>
              <a:rPr lang="hr-HR" dirty="0" smtClean="0"/>
              <a:t>Tomu bitno pridonosi razvoj tehnike i komunikacija. U tom smislu u 19. stoljeću doista možemo govoriti o svjetskoj povijesti.</a:t>
            </a:r>
          </a:p>
          <a:p>
            <a:r>
              <a:rPr lang="hr-HR" dirty="0" smtClean="0"/>
              <a:t>U tom je vremenu dominantnu ulogu imala Europa što se posebno očitovalo u kolonijalnoj politici Velike Britanije, Francuske, Španjolske, Portugala, Danske, Nizozemske te Njemačke. Između europske politike i svjetske politike sada se može staviti znak jednakosti.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01541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Porast stanovništva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takvim odnosima dolazi do sve većeg nadmetanja među pojedinim europskim državama. Pritom su prije svega bile usmjerene na širenje vlastita utjecaja i iskorištavanje resursa te pronalaženje tržišta za svoju robu. U tom smislu govorimo i o imperijalizmu.</a:t>
            </a:r>
          </a:p>
          <a:p>
            <a:r>
              <a:rPr lang="hr-HR" dirty="0" smtClean="0"/>
              <a:t>U 19. stoljeću na europskome prostoru možemo govoriti o višku stanovništva – u tom smislu borba za gospodarsko blagostanje postaje središnjim pitanjem. Ujedno vlada uvjerenje o tome da je potrebno neprestano stjecati sve nova i nova tržišta kao i područja za naseljavanje.</a:t>
            </a:r>
          </a:p>
          <a:p>
            <a:r>
              <a:rPr lang="hr-HR" dirty="0" smtClean="0"/>
              <a:t>Preduvjet, a ne posljedica, industrijske revolucije bio je porast stanovništva koji su omogućile bolja prehrana te unapređenje medicine i higijenskih standarda u 19. stoljeću.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9257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Brojevi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Europske zemlje su imale u tom vremenu visok natalitet te broj stanovnika strelovito raste:</a:t>
            </a:r>
          </a:p>
          <a:p>
            <a:r>
              <a:rPr lang="hr-HR" dirty="0" smtClean="0"/>
              <a:t>1800. godine bile je oko 187  milijuna</a:t>
            </a:r>
          </a:p>
          <a:p>
            <a:r>
              <a:rPr lang="hr-HR" dirty="0" smtClean="0"/>
              <a:t>1850. 266 milijuna</a:t>
            </a:r>
          </a:p>
          <a:p>
            <a:r>
              <a:rPr lang="hr-HR" dirty="0" smtClean="0"/>
              <a:t>1900. 401 milijun</a:t>
            </a:r>
          </a:p>
          <a:p>
            <a:r>
              <a:rPr lang="hr-HR" dirty="0" smtClean="0"/>
              <a:t>1913 468 milijuna, tj. imali su 27,2 % u ukupnom svjetskom stanovništvu.</a:t>
            </a:r>
          </a:p>
          <a:p>
            <a:r>
              <a:rPr lang="hr-HR" dirty="0" smtClean="0"/>
              <a:t>Pad nataliteta bio je karakterističan za visoko industrijalizirane zemlje što je fenomen tek 20. stoljeća.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81973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Migracije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Tako veliki porast stanovništva bio je vezan s porastom gospodarski uvjetovanih migracija.</a:t>
            </a:r>
          </a:p>
          <a:p>
            <a:r>
              <a:rPr lang="hr-HR" dirty="0" smtClean="0"/>
              <a:t>Migracije su bile osobito snažne u posljednjoj četvrtini 19. stoljeća i bile su usmjerene prema Sjedinjenim Državama. Veliko iseljavanje bilo je iz Irske, Velike Britanije i Njemačke, a potom su prednjačile Austro-Ugarska Monarhija i mediteranske zemlje kao zemlje iseljavanja.</a:t>
            </a:r>
          </a:p>
          <a:p>
            <a:r>
              <a:rPr lang="hr-HR" dirty="0" smtClean="0"/>
              <a:t>Gospodarstva europskih zemalja nisu bila dostatna da prehrane toliki broj stanovnika.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2074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Gospodarska konjunktura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Gospodarstvo europskih zemalja koje se nakon 1850-ih godina industrijalizira, najprije izrazito raste, a zatim se taj rast usporava.</a:t>
            </a:r>
          </a:p>
          <a:p>
            <a:r>
              <a:rPr lang="hr-HR" dirty="0" smtClean="0"/>
              <a:t>Na gospodarstvo je snažno utjecao nejednak odnos između proizvodnje i potrošnje.</a:t>
            </a:r>
          </a:p>
          <a:p>
            <a:r>
              <a:rPr lang="hr-HR" dirty="0" smtClean="0"/>
              <a:t>Važni su pritom i tehnički pronalasci, razvoj kemijske industrije, nakon 1860., razvoj motora s unutarnjim izgaranjem te automobilske industrije.</a:t>
            </a:r>
          </a:p>
          <a:p>
            <a:r>
              <a:rPr lang="hr-HR" dirty="0" smtClean="0"/>
              <a:t>Osnovne sirovine su pritom: ugljen, željezo. </a:t>
            </a:r>
            <a:r>
              <a:rPr lang="hr-HR" dirty="0"/>
              <a:t>č</a:t>
            </a:r>
            <a:r>
              <a:rPr lang="hr-HR" dirty="0" smtClean="0"/>
              <a:t>elik. Nacionalna tržišta više nisu dovoljna za plasiranje sve proizvedene robe.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9697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Urbanizacija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europskim zemljama ti su procesi povezani s drugim procesima, a napose sa širenjem gradova i s procesom urbanizacije.</a:t>
            </a:r>
          </a:p>
          <a:p>
            <a:r>
              <a:rPr lang="hr-HR" dirty="0" smtClean="0"/>
              <a:t>Gradovi postaju sve veći, a njihove zidine (koje više nemaju svoju svrhu) postaju pretijesni okviri.</a:t>
            </a:r>
          </a:p>
          <a:p>
            <a:r>
              <a:rPr lang="hr-HR" dirty="0" smtClean="0"/>
              <a:t>Gradovi su, osobito u prvoj polovici 19. stoljeća naglo rasli, zgrade su bile stihijski građene za potrebe nadolazećeg radništva te je u njima život bio izrazito težak. Tek u drugoj polovici 19. stoljeća sustavnije se promišlja izgradnja gradova, ali razmišlja i o uvjetima stanovništva koje tamo živi.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0093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Rusija u 19. stoljeću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Utjecaj Rusije u prvoj polovici 19. </a:t>
            </a:r>
            <a:r>
              <a:rPr lang="hr-HR" dirty="0" smtClean="0"/>
              <a:t>stoljeća sve više raste.</a:t>
            </a:r>
            <a:endParaRPr lang="hr-HR" dirty="0" smtClean="0"/>
          </a:p>
          <a:p>
            <a:r>
              <a:rPr lang="hr-HR" dirty="0" smtClean="0"/>
              <a:t>Ugled Rusije u Europi u 19. stoljeću </a:t>
            </a:r>
            <a:r>
              <a:rPr lang="hr-HR" dirty="0" smtClean="0"/>
              <a:t>temelji se na sudjelovanju </a:t>
            </a:r>
            <a:r>
              <a:rPr lang="hr-HR" dirty="0" smtClean="0"/>
              <a:t>u Napoleonskim ratovima, </a:t>
            </a:r>
            <a:r>
              <a:rPr lang="hr-HR" dirty="0" smtClean="0"/>
              <a:t>sudjelovanju </a:t>
            </a:r>
            <a:r>
              <a:rPr lang="hr-HR" dirty="0" smtClean="0"/>
              <a:t>u slamanju </a:t>
            </a:r>
            <a:r>
              <a:rPr lang="hr-HR" dirty="0" smtClean="0"/>
              <a:t>mađarske revolucije </a:t>
            </a:r>
            <a:r>
              <a:rPr lang="hr-HR" dirty="0" smtClean="0"/>
              <a:t>1848. </a:t>
            </a:r>
            <a:r>
              <a:rPr lang="hr-HR" dirty="0" smtClean="0"/>
              <a:t>godine.</a:t>
            </a:r>
            <a:endParaRPr lang="hr-HR" dirty="0" smtClean="0"/>
          </a:p>
          <a:p>
            <a:r>
              <a:rPr lang="hr-HR" dirty="0" smtClean="0"/>
              <a:t>Utjecaj </a:t>
            </a:r>
            <a:r>
              <a:rPr lang="hr-HR" dirty="0" smtClean="0"/>
              <a:t>izrazit </a:t>
            </a:r>
            <a:r>
              <a:rPr lang="hr-HR" dirty="0" smtClean="0"/>
              <a:t>u </a:t>
            </a:r>
            <a:r>
              <a:rPr lang="hr-HR" dirty="0" smtClean="0"/>
              <a:t>pravoslavnim zemljama Jugoistočne </a:t>
            </a:r>
            <a:r>
              <a:rPr lang="hr-HR" dirty="0" smtClean="0"/>
              <a:t>Europe.</a:t>
            </a:r>
            <a:endParaRPr lang="hr-HR" dirty="0" smtClean="0"/>
          </a:p>
          <a:p>
            <a:r>
              <a:rPr lang="hr-HR" dirty="0" smtClean="0"/>
              <a:t>Javljaju se slavenofili</a:t>
            </a:r>
            <a:r>
              <a:rPr lang="hr-HR" dirty="0" smtClean="0"/>
              <a:t>, </a:t>
            </a:r>
            <a:r>
              <a:rPr lang="hr-HR" dirty="0" smtClean="0"/>
              <a:t>panslavisti.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001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Potreba za reformom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r>
              <a:rPr lang="hr-HR" dirty="0" smtClean="0"/>
              <a:t>Nakon </a:t>
            </a:r>
            <a:r>
              <a:rPr lang="hr-HR" dirty="0" smtClean="0"/>
              <a:t>Krimskog rata (1853.-1856.) u Rusiji nastupaju velike </a:t>
            </a:r>
            <a:r>
              <a:rPr lang="hr-HR" dirty="0" smtClean="0"/>
              <a:t>promjene.</a:t>
            </a:r>
            <a:endParaRPr lang="hr-HR" dirty="0" smtClean="0"/>
          </a:p>
          <a:p>
            <a:r>
              <a:rPr lang="hr-HR" dirty="0" smtClean="0"/>
              <a:t>Uvode se reforme kojima se nastojala prevladati </a:t>
            </a:r>
            <a:r>
              <a:rPr lang="hr-HR" dirty="0" smtClean="0"/>
              <a:t>zaostalost.</a:t>
            </a:r>
            <a:endParaRPr lang="hr-HR" dirty="0" smtClean="0"/>
          </a:p>
          <a:p>
            <a:r>
              <a:rPr lang="hr-HR" dirty="0" smtClean="0"/>
              <a:t>Drugu </a:t>
            </a:r>
            <a:r>
              <a:rPr lang="hr-HR" dirty="0" smtClean="0"/>
              <a:t>polovinu </a:t>
            </a:r>
            <a:r>
              <a:rPr lang="hr-HR" dirty="0" smtClean="0"/>
              <a:t>19. </a:t>
            </a:r>
            <a:r>
              <a:rPr lang="hr-HR" dirty="0" smtClean="0"/>
              <a:t> stoljeća povjesničari </a:t>
            </a:r>
            <a:r>
              <a:rPr lang="hr-HR" dirty="0" smtClean="0"/>
              <a:t>su ocijenili negativno zbog dva (oprečna) razloga:  </a:t>
            </a:r>
            <a:r>
              <a:rPr lang="hr-HR" dirty="0" smtClean="0"/>
              <a:t>tvrdili su da </a:t>
            </a:r>
            <a:r>
              <a:rPr lang="hr-HR" dirty="0" smtClean="0"/>
              <a:t>je revolucija bila neizbježna; </a:t>
            </a:r>
            <a:r>
              <a:rPr lang="hr-HR" dirty="0" smtClean="0"/>
              <a:t>odnosno da </a:t>
            </a:r>
            <a:r>
              <a:rPr lang="hr-HR" dirty="0" smtClean="0"/>
              <a:t>je zbog nje Rusija sudjelovala u Prvom svjetskom </a:t>
            </a:r>
            <a:r>
              <a:rPr lang="hr-HR" dirty="0" smtClean="0"/>
              <a:t>ratu.</a:t>
            </a:r>
            <a:endParaRPr lang="hr-HR" dirty="0" smtClean="0"/>
          </a:p>
          <a:p>
            <a:r>
              <a:rPr lang="hr-HR" dirty="0" smtClean="0"/>
              <a:t>U 19. </a:t>
            </a:r>
            <a:r>
              <a:rPr lang="hr-HR" dirty="0" smtClean="0"/>
              <a:t>stoljeću </a:t>
            </a:r>
            <a:r>
              <a:rPr lang="hr-HR" dirty="0" smtClean="0"/>
              <a:t>nije više bilo teritorijalnoga širenja Rusije prema Zapadu – cilj joj je bio stvoriti niz </a:t>
            </a:r>
            <a:r>
              <a:rPr lang="hr-HR" dirty="0" smtClean="0"/>
              <a:t>država-klijenata.</a:t>
            </a:r>
            <a:endParaRPr lang="hr-HR" dirty="0" smtClean="0"/>
          </a:p>
          <a:p>
            <a:r>
              <a:rPr lang="hr-HR" dirty="0" smtClean="0"/>
              <a:t>Širenje na prostoru Azije – zbog vladarskog prestiža – opravdavano ekonomskim razlozima i stvaranjem čvrste </a:t>
            </a:r>
            <a:r>
              <a:rPr lang="hr-HR" dirty="0" smtClean="0"/>
              <a:t>granice.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5544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322</TotalTime>
  <Words>1511</Words>
  <Application>Microsoft Office PowerPoint</Application>
  <PresentationFormat>Widescreen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</vt:lpstr>
      <vt:lpstr>Povijest 19. st.</vt:lpstr>
      <vt:lpstr>Industrijska revolucija i razvoj gospodarstva</vt:lpstr>
      <vt:lpstr>Porast stanovništva</vt:lpstr>
      <vt:lpstr>Brojevi</vt:lpstr>
      <vt:lpstr>Migracije</vt:lpstr>
      <vt:lpstr>Gospodarska konjunktura</vt:lpstr>
      <vt:lpstr>Urbanizacija</vt:lpstr>
      <vt:lpstr>Rusija u 19. stoljeću</vt:lpstr>
      <vt:lpstr>Potreba za reformom</vt:lpstr>
      <vt:lpstr>Panslavizam</vt:lpstr>
      <vt:lpstr>„Problem nacionalnosti”</vt:lpstr>
      <vt:lpstr>Rubovi Carstva</vt:lpstr>
      <vt:lpstr>Uspon kulture i umjetnosti</vt:lpstr>
      <vt:lpstr>Obrazovanje</vt:lpstr>
      <vt:lpstr>Crkva</vt:lpstr>
      <vt:lpstr>Industrijalizacija i rast broja stanovnika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Rusije</dc:title>
  <dc:creator>korisnik</dc:creator>
  <cp:lastModifiedBy>korisnik</cp:lastModifiedBy>
  <cp:revision>31</cp:revision>
  <dcterms:created xsi:type="dcterms:W3CDTF">2018-01-11T04:20:21Z</dcterms:created>
  <dcterms:modified xsi:type="dcterms:W3CDTF">2020-05-06T08:55:21Z</dcterms:modified>
</cp:coreProperties>
</file>