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63" r:id="rId5"/>
    <p:sldId id="265" r:id="rId6"/>
    <p:sldId id="264" r:id="rId7"/>
    <p:sldId id="259" r:id="rId8"/>
    <p:sldId id="260" r:id="rId9"/>
    <p:sldId id="261" r:id="rId10"/>
    <p:sldId id="262" r:id="rId11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0C7FB-DB64-4C3F-9F02-36E2043C36C7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993C0-400D-494F-A89D-8717885A097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59153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0C7FB-DB64-4C3F-9F02-36E2043C36C7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993C0-400D-494F-A89D-8717885A097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51269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0C7FB-DB64-4C3F-9F02-36E2043C36C7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993C0-400D-494F-A89D-8717885A097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495440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0C7FB-DB64-4C3F-9F02-36E2043C36C7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993C0-400D-494F-A89D-8717885A097E}" type="slidenum">
              <a:rPr lang="hr-HR" smtClean="0"/>
              <a:t>‹#›</a:t>
            </a:fld>
            <a:endParaRPr lang="hr-H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482809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0C7FB-DB64-4C3F-9F02-36E2043C36C7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993C0-400D-494F-A89D-8717885A097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223604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0C7FB-DB64-4C3F-9F02-36E2043C36C7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993C0-400D-494F-A89D-8717885A097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22115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0C7FB-DB64-4C3F-9F02-36E2043C36C7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993C0-400D-494F-A89D-8717885A097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367109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0C7FB-DB64-4C3F-9F02-36E2043C36C7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993C0-400D-494F-A89D-8717885A097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161435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0C7FB-DB64-4C3F-9F02-36E2043C36C7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993C0-400D-494F-A89D-8717885A097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45591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0C7FB-DB64-4C3F-9F02-36E2043C36C7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993C0-400D-494F-A89D-8717885A097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93494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0C7FB-DB64-4C3F-9F02-36E2043C36C7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993C0-400D-494F-A89D-8717885A097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16958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0C7FB-DB64-4C3F-9F02-36E2043C36C7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993C0-400D-494F-A89D-8717885A097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48102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0C7FB-DB64-4C3F-9F02-36E2043C36C7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993C0-400D-494F-A89D-8717885A097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60232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0C7FB-DB64-4C3F-9F02-36E2043C36C7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993C0-400D-494F-A89D-8717885A097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12481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0C7FB-DB64-4C3F-9F02-36E2043C36C7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993C0-400D-494F-A89D-8717885A097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74617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0C7FB-DB64-4C3F-9F02-36E2043C36C7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993C0-400D-494F-A89D-8717885A097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4247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0C7FB-DB64-4C3F-9F02-36E2043C36C7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993C0-400D-494F-A89D-8717885A097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30197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9C0C7FB-DB64-4C3F-9F02-36E2043C36C7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D993C0-400D-494F-A89D-8717885A097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1798287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Povijest 19. st.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Ustavnost i parlamentarizam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122775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Nova dinastija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Karlo X. bio je zamijenjen novim vladarem </a:t>
            </a:r>
            <a:r>
              <a:rPr lang="hr-HR" dirty="0" err="1" smtClean="0"/>
              <a:t>Luj</a:t>
            </a:r>
            <a:r>
              <a:rPr lang="hr-HR" dirty="0" smtClean="0"/>
              <a:t> </a:t>
            </a:r>
            <a:r>
              <a:rPr lang="hr-HR" dirty="0" err="1" smtClean="0"/>
              <a:t>Phillipeom</a:t>
            </a:r>
            <a:r>
              <a:rPr lang="hr-HR" dirty="0" smtClean="0"/>
              <a:t> </a:t>
            </a:r>
            <a:r>
              <a:rPr lang="hr-HR" dirty="0" err="1" smtClean="0"/>
              <a:t>Orléanskim</a:t>
            </a:r>
            <a:endParaRPr lang="hr-HR" dirty="0" smtClean="0"/>
          </a:p>
          <a:p>
            <a:r>
              <a:rPr lang="hr-HR" dirty="0" smtClean="0"/>
              <a:t>U Francuskoj se mijenja dinastija, a novi kralj mijenja ustav čim se osiguravaju veća politička prava</a:t>
            </a:r>
          </a:p>
          <a:p>
            <a:r>
              <a:rPr lang="hr-HR" dirty="0" smtClean="0"/>
              <a:t>On se proglašava kraljem, ne više Francuske, </a:t>
            </a:r>
            <a:r>
              <a:rPr lang="hr-HR" dirty="0"/>
              <a:t>Francuza </a:t>
            </a:r>
            <a:r>
              <a:rPr lang="hr-HR" dirty="0" smtClean="0"/>
              <a:t>po milosti Božjoj i po volji naroda</a:t>
            </a:r>
          </a:p>
          <a:p>
            <a:r>
              <a:rPr lang="hr-HR" dirty="0" smtClean="0"/>
              <a:t>Raste vanjskopolitički utjecaj Francuske</a:t>
            </a:r>
          </a:p>
          <a:p>
            <a:r>
              <a:rPr lang="hr-HR" dirty="0" smtClean="0"/>
              <a:t>S vremenom je kralj pokušavao sve više ojačati svoju vlast, a imao je brojne protivnike: legitimiste, republikance, bonapartiste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00196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Načelo legitimiteta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 smtClean="0"/>
              <a:t>Metternich</a:t>
            </a:r>
            <a:r>
              <a:rPr lang="hr-HR" dirty="0" smtClean="0"/>
              <a:t> – u europsku politiku, nakon Bečkoga kongresa uvodi kao osnovna načela restauraciju i legitimitet</a:t>
            </a:r>
          </a:p>
          <a:p>
            <a:r>
              <a:rPr lang="hr-HR" dirty="0" smtClean="0"/>
              <a:t>Načelo legitimiteta osigurava povratak starim dinastijama i plemstvu na političku scenu</a:t>
            </a:r>
          </a:p>
          <a:p>
            <a:r>
              <a:rPr lang="hr-HR" dirty="0" smtClean="0"/>
              <a:t>Ipak: nakon Bečkoga kongresa: „veliki dio građanstva, razočaran i pritisnut posljedicama Bečkoga kongresa, povukao (se) u apolitičnu gospodarsku i obiteljsku sferu”</a:t>
            </a:r>
          </a:p>
          <a:p>
            <a:r>
              <a:rPr lang="hr-HR" dirty="0"/>
              <a:t>S druge strane: jednom započeti procesi nisu se mogli zaustaviti</a:t>
            </a:r>
          </a:p>
          <a:p>
            <a:r>
              <a:rPr lang="hr-HR" dirty="0" smtClean="0"/>
              <a:t>Javljaju se ideologije konzervativizma i liberalizma</a:t>
            </a:r>
          </a:p>
          <a:p>
            <a:r>
              <a:rPr lang="hr-HR" dirty="0" smtClean="0"/>
              <a:t>Liberali – prizivaju ustavnu monarhiju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03935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Nacije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Pojava demokratskih pokreta </a:t>
            </a:r>
          </a:p>
          <a:p>
            <a:r>
              <a:rPr lang="hr-HR" dirty="0" smtClean="0"/>
              <a:t>Promjena u poimanju države – ne pripada više vladaru/državi nego naciji</a:t>
            </a:r>
          </a:p>
          <a:p>
            <a:r>
              <a:rPr lang="hr-HR" dirty="0" smtClean="0"/>
              <a:t>Nacija – zajednički teritorij, podrijetlo, povijest, jezik, kultura, običaji</a:t>
            </a:r>
          </a:p>
          <a:p>
            <a:r>
              <a:rPr lang="hr-HR" dirty="0" smtClean="0"/>
              <a:t>Engleska – razvijala se tijekom 19. stoljeća; gospodarski liberalizam</a:t>
            </a:r>
          </a:p>
          <a:p>
            <a:r>
              <a:rPr lang="hr-HR" dirty="0" smtClean="0"/>
              <a:t>Od 1815. godine Europa proživljava društvene, gospodarske i političke preobrazbe</a:t>
            </a:r>
          </a:p>
          <a:p>
            <a:r>
              <a:rPr lang="hr-HR" dirty="0" smtClean="0"/>
              <a:t>U prvim desetljećima 19. stoljeća – Engleska se suočava s problemom hiperprodukcije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7199446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Engleska – industrijska revolucija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hr-HR" altLang="sr-Latn-RS" dirty="0"/>
              <a:t>Pojam: “industrija” – tijekom vremena mijenja svoja značenja; u 18</a:t>
            </a:r>
            <a:r>
              <a:rPr lang="hr-HR" altLang="sr-Latn-RS" dirty="0" smtClean="0"/>
              <a:t>. st.  se </a:t>
            </a:r>
            <a:r>
              <a:rPr lang="hr-HR" altLang="sr-Latn-RS" dirty="0"/>
              <a:t>tim pojmom podrazumijevala i obrt i manufaktura</a:t>
            </a:r>
          </a:p>
          <a:p>
            <a:pPr>
              <a:lnSpc>
                <a:spcPct val="80000"/>
              </a:lnSpc>
              <a:defRPr/>
            </a:pPr>
            <a:r>
              <a:rPr lang="hr-HR" altLang="sr-Latn-RS" dirty="0"/>
              <a:t>engleska industrijska “revolucija” obuhvaća proces koji je počeo prije 18. stoljeća, a trajao je još uvijek početkom 20. stoljeća – u užem smislu od 1770.-1850. godine</a:t>
            </a:r>
          </a:p>
          <a:p>
            <a:pPr>
              <a:lnSpc>
                <a:spcPct val="80000"/>
              </a:lnSpc>
              <a:defRPr/>
            </a:pPr>
            <a:r>
              <a:rPr lang="hr-HR" altLang="sr-Latn-RS" dirty="0"/>
              <a:t>Engleski se primjer nameće kao uzor europskim zemljama 19. i 20. stoljeća te zemljama “u razvoju” i “nerazvijenome” dijelu svijeta 20. st. i u suvremenosti</a:t>
            </a:r>
          </a:p>
          <a:p>
            <a:pPr>
              <a:lnSpc>
                <a:spcPct val="80000"/>
              </a:lnSpc>
              <a:defRPr/>
            </a:pPr>
            <a:r>
              <a:rPr lang="hr-HR" altLang="sr-Latn-RS" dirty="0"/>
              <a:t>Stvara se </a:t>
            </a:r>
            <a:r>
              <a:rPr lang="hr-HR" altLang="sr-Latn-RS" dirty="0" err="1"/>
              <a:t>paradgima</a:t>
            </a:r>
            <a:r>
              <a:rPr lang="hr-HR" altLang="sr-Latn-RS" dirty="0"/>
              <a:t> “modernoga razvoja” – kontinuiran i kumulativan rast proizvodnje</a:t>
            </a:r>
          </a:p>
          <a:p>
            <a:pPr>
              <a:lnSpc>
                <a:spcPct val="80000"/>
              </a:lnSpc>
              <a:defRPr/>
            </a:pPr>
            <a:r>
              <a:rPr lang="hr-HR" altLang="sr-Latn-RS" dirty="0" err="1"/>
              <a:t>Industijalizacija</a:t>
            </a:r>
            <a:r>
              <a:rPr lang="hr-HR" altLang="sr-Latn-RS" dirty="0"/>
              <a:t> – razvojni put bez alternative</a:t>
            </a:r>
          </a:p>
          <a:p>
            <a:pPr>
              <a:lnSpc>
                <a:spcPct val="80000"/>
              </a:lnSpc>
              <a:defRPr/>
            </a:pPr>
            <a:r>
              <a:rPr lang="hr-HR" altLang="sr-Latn-RS" dirty="0"/>
              <a:t>Specifičnost: za razliku od primjera europskih zemalja druge polovice 19. st. nije izravno poticana nikakvim vladinim mjerama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40842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sz="4400" dirty="0"/>
              <a:t>Inovacije, financijski sektor, komunikacije, tehničke inovacije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hr-HR" altLang="sr-Latn-RS" dirty="0"/>
              <a:t>Akumulacija kapitala</a:t>
            </a:r>
          </a:p>
          <a:p>
            <a:pPr>
              <a:defRPr/>
            </a:pPr>
            <a:r>
              <a:rPr lang="hr-HR" altLang="sr-Latn-RS" dirty="0"/>
              <a:t>Sustav kreditiranja</a:t>
            </a:r>
          </a:p>
          <a:p>
            <a:pPr>
              <a:defRPr/>
            </a:pPr>
            <a:r>
              <a:rPr lang="hr-HR" altLang="sr-Latn-RS" dirty="0"/>
              <a:t>Razvoj prometnica: cestovni i riječni promet gradnja mreže kanala</a:t>
            </a:r>
          </a:p>
          <a:p>
            <a:pPr>
              <a:defRPr/>
            </a:pPr>
            <a:r>
              <a:rPr lang="hr-HR" altLang="sr-Latn-RS" dirty="0"/>
              <a:t>Upotreba i usavršavanje strojeva u određenim granama proizvodnje (proizvodnja željeza, tekstilna industrija)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320812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flota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hr-HR" altLang="sr-Latn-RS" dirty="0"/>
              <a:t>britanske veze s prekomorskim zemljama – u to su vrijeme bile više komplementarne nego </a:t>
            </a:r>
            <a:r>
              <a:rPr lang="hr-HR" altLang="sr-Latn-RS" dirty="0" smtClean="0"/>
              <a:t>konkurentske</a:t>
            </a:r>
            <a:endParaRPr lang="hr-HR" altLang="sr-Latn-RS" dirty="0"/>
          </a:p>
          <a:p>
            <a:pPr>
              <a:lnSpc>
                <a:spcPct val="80000"/>
              </a:lnSpc>
              <a:defRPr/>
            </a:pPr>
            <a:r>
              <a:rPr lang="hr-HR" altLang="sr-Latn-RS" dirty="0"/>
              <a:t>Stvaranje velike trgovačke flote je bilo u takvim okolnostima jedan od glavnih preduvjeta njegova daljnjega razvoja</a:t>
            </a:r>
          </a:p>
          <a:p>
            <a:pPr>
              <a:lnSpc>
                <a:spcPct val="80000"/>
              </a:lnSpc>
              <a:defRPr/>
            </a:pPr>
            <a:r>
              <a:rPr lang="hr-HR" altLang="sr-Latn-RS" dirty="0"/>
              <a:t>do 1849. godine anglosaksonska trgovina se ravnala prema navigacijskim aktima – prema kojima se sva trgovačka roba, dakle i uvozna, trebala prevoziti britanskim brodovima, a to je pravilo vrijedilo i za kolonije u sjevernoj Americi i zapadnoj Indiji</a:t>
            </a:r>
          </a:p>
          <a:p>
            <a:pPr>
              <a:lnSpc>
                <a:spcPct val="80000"/>
              </a:lnSpc>
              <a:defRPr/>
            </a:pPr>
            <a:r>
              <a:rPr lang="hr-HR" altLang="sr-Latn-RS" dirty="0"/>
              <a:t>Razvoj  britanske trgovačke flote je britanskim je trgovcima osigurao dominaciju u svjetskoj trgovini</a:t>
            </a:r>
          </a:p>
          <a:p>
            <a:pPr>
              <a:lnSpc>
                <a:spcPct val="80000"/>
              </a:lnSpc>
              <a:defRPr/>
            </a:pPr>
            <a:r>
              <a:rPr lang="hr-HR" altLang="sr-Latn-RS" dirty="0"/>
              <a:t>Uz to se razvila i jaka ratna mornarica koja je štitila trgovačku flotu te silom kršila monopole koje su pokušavali nametnuti drugi europski narodi </a:t>
            </a:r>
            <a:r>
              <a:rPr lang="hr-HR" altLang="sr-Latn-RS" dirty="0" smtClean="0"/>
              <a:t>neeuropskima</a:t>
            </a:r>
            <a:endParaRPr lang="hr-HR" altLang="sr-Latn-RS" dirty="0"/>
          </a:p>
        </p:txBody>
      </p:sp>
    </p:spTree>
    <p:extLst>
      <p:ext uri="{BB962C8B-B14F-4D97-AF65-F5344CB8AC3E}">
        <p14:creationId xmlns:p14="http://schemas.microsoft.com/office/powerpoint/2010/main" val="3903798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„</a:t>
            </a:r>
            <a:r>
              <a:rPr lang="hr-HR" dirty="0" err="1" smtClean="0"/>
              <a:t>Charte</a:t>
            </a:r>
            <a:r>
              <a:rPr lang="hr-HR" dirty="0" smtClean="0"/>
              <a:t> </a:t>
            </a:r>
            <a:r>
              <a:rPr lang="hr-HR" dirty="0" err="1" smtClean="0"/>
              <a:t>constitutionelle</a:t>
            </a:r>
            <a:r>
              <a:rPr lang="hr-HR" dirty="0" smtClean="0"/>
              <a:t>” Luja XVIII.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 smtClean="0"/>
              <a:t>Metternich</a:t>
            </a:r>
            <a:r>
              <a:rPr lang="hr-HR" dirty="0" smtClean="0"/>
              <a:t> – od 1821. državni kancelar, a od  1826. i predsjednik ministarske konferencije za unutarnje poslove Njemačkog saveza</a:t>
            </a:r>
          </a:p>
          <a:p>
            <a:r>
              <a:rPr lang="hr-HR" dirty="0" smtClean="0"/>
              <a:t>Na području zemalja Njemačkoga saveza zavladao mir</a:t>
            </a:r>
          </a:p>
          <a:p>
            <a:r>
              <a:rPr lang="hr-HR" dirty="0" smtClean="0"/>
              <a:t>Od 1820. Savez je mogao nadgledati unutarnju politiku pojedinih država</a:t>
            </a:r>
          </a:p>
          <a:p>
            <a:r>
              <a:rPr lang="hr-HR" dirty="0" smtClean="0"/>
              <a:t>Saveznom poveljom (donesenom na Bečkome kongresu) – predviđeno je da će se u pojedine zemlje uvesti ustav, no ujedno i očuvanje monarhističkoga ustroja</a:t>
            </a:r>
          </a:p>
          <a:p>
            <a:r>
              <a:rPr lang="hr-HR" dirty="0" smtClean="0"/>
              <a:t>Uzor: „</a:t>
            </a:r>
            <a:r>
              <a:rPr lang="hr-HR" dirty="0" err="1" smtClean="0"/>
              <a:t>Charte</a:t>
            </a:r>
            <a:r>
              <a:rPr lang="hr-HR" dirty="0" smtClean="0"/>
              <a:t> </a:t>
            </a:r>
            <a:r>
              <a:rPr lang="hr-HR" dirty="0" err="1" smtClean="0"/>
              <a:t>constitutionelle</a:t>
            </a:r>
            <a:r>
              <a:rPr lang="hr-HR" dirty="0" smtClean="0"/>
              <a:t>” – ustav koji je </a:t>
            </a:r>
            <a:r>
              <a:rPr lang="hr-HR" dirty="0" err="1" smtClean="0"/>
              <a:t>Luj</a:t>
            </a:r>
            <a:r>
              <a:rPr lang="hr-HR" dirty="0" smtClean="0"/>
              <a:t> XIII. (1814.-1824.) uveo u Francuskoj nakon povratka na vlast – prema tom ustavu sva izvršna vlast je i dalje u rukama vladara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305335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Pruska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Premda se ustavima željelo osigurati kontinuitet vlasti dotadašnjih vladajućih slojeva, oni su ipak predstavljali pomak prema većim osobnim i političkim pravima</a:t>
            </a:r>
          </a:p>
          <a:p>
            <a:r>
              <a:rPr lang="hr-HR" dirty="0" smtClean="0"/>
              <a:t>Za ustave su se osobito zalagale južnonjemačke države</a:t>
            </a:r>
          </a:p>
          <a:p>
            <a:r>
              <a:rPr lang="hr-HR" dirty="0" smtClean="0"/>
              <a:t>Kao druga jaka sila u Njemačkom savezu javlja se Pruska – ona ostaje apsolutistička, birokratizirana država</a:t>
            </a:r>
          </a:p>
          <a:p>
            <a:r>
              <a:rPr lang="hr-HR" dirty="0"/>
              <a:t>„</a:t>
            </a:r>
            <a:r>
              <a:rPr lang="hr-HR" dirty="0" err="1"/>
              <a:t>Charte</a:t>
            </a:r>
            <a:r>
              <a:rPr lang="hr-HR" dirty="0"/>
              <a:t> </a:t>
            </a:r>
            <a:r>
              <a:rPr lang="hr-HR" dirty="0" err="1"/>
              <a:t>constitutionelle</a:t>
            </a:r>
            <a:r>
              <a:rPr lang="hr-HR" dirty="0" smtClean="0"/>
              <a:t>” – uvodi podjelu vlasti, dvodomni parlament, pravo glasa temeljeno na cenzusu, pravo parlamenta na određivanje poreza, jamči temeljna ljudska prava</a:t>
            </a:r>
          </a:p>
          <a:p>
            <a:r>
              <a:rPr lang="hr-HR" dirty="0" smtClean="0"/>
              <a:t>Pored Engleske, Francuska je u to vrijeme uzor parlamentarizma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765768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Srpanjska revolucija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Godine 1824. Luja XVIII.  nasljeđuje brat Karlo X.</a:t>
            </a:r>
          </a:p>
          <a:p>
            <a:r>
              <a:rPr lang="hr-HR" dirty="0" smtClean="0"/>
              <a:t>U vrijeme njegove vladavine pojačano su djelovala tajna društva</a:t>
            </a:r>
          </a:p>
          <a:p>
            <a:r>
              <a:rPr lang="hr-HR" dirty="0" smtClean="0"/>
              <a:t>Godine 1830. Francuska zauzima Alžir što joj donosi golem materijalni dobitak, ali i otvara vrata Afrike</a:t>
            </a:r>
          </a:p>
          <a:p>
            <a:r>
              <a:rPr lang="hr-HR" dirty="0" smtClean="0"/>
              <a:t>To svejedno nije pomoglo položaju Karla X. – koji pokušava ograničiti politički utjecaj širih slojeva društva</a:t>
            </a:r>
          </a:p>
          <a:p>
            <a:r>
              <a:rPr lang="hr-HR" dirty="0" smtClean="0"/>
              <a:t>Nezadovoljstvo tadašnjim političkim stanjem rezultira revolucijom koja izbija 29. srpnja 1830. godine u Parizu</a:t>
            </a:r>
          </a:p>
          <a:p>
            <a:r>
              <a:rPr lang="hr-HR" dirty="0" smtClean="0"/>
              <a:t>Od izbijanja srpanjske revolucije postavljalo se pitanje je li pobuna usmjerena samo protiv kralja ili je riječ o oživljavanju revolucije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301793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1176</TotalTime>
  <Words>800</Words>
  <Application>Microsoft Office PowerPoint</Application>
  <PresentationFormat>Widescreen</PresentationFormat>
  <Paragraphs>59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Ion</vt:lpstr>
      <vt:lpstr>Povijest 19. st.</vt:lpstr>
      <vt:lpstr>Načelo legitimiteta</vt:lpstr>
      <vt:lpstr>Nacije</vt:lpstr>
      <vt:lpstr>Engleska – industrijska revolucija</vt:lpstr>
      <vt:lpstr>Inovacije, financijski sektor, komunikacije, tehničke inovacije</vt:lpstr>
      <vt:lpstr>flota</vt:lpstr>
      <vt:lpstr>„Charte constitutionelle” Luja XVIII.</vt:lpstr>
      <vt:lpstr>Pruska</vt:lpstr>
      <vt:lpstr>Srpanjska revolucija</vt:lpstr>
      <vt:lpstr>Nova dinastija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Povijest 19. st.</dc:title>
  <dc:creator>korisnik</dc:creator>
  <cp:lastModifiedBy>korisnik</cp:lastModifiedBy>
  <cp:revision>20</cp:revision>
  <dcterms:created xsi:type="dcterms:W3CDTF">2020-03-24T10:59:20Z</dcterms:created>
  <dcterms:modified xsi:type="dcterms:W3CDTF">2020-03-25T06:35:31Z</dcterms:modified>
</cp:coreProperties>
</file>