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0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5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88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770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769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36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02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53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39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3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5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4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6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5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7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9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4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BE451C3-0FF4-47C4-B829-773ADF60F88C}" type="datetimeFigureOut">
              <a:rPr lang="en-US" smtClean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15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19. stoljeća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839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Slom ideje o ujedinjenju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28. 3. 1849. – bio je donesen ustav: na čelu države nasljedni car, državni sabor (</a:t>
            </a:r>
            <a:r>
              <a:rPr lang="hr-HR" dirty="0" err="1" smtClean="0"/>
              <a:t>Reichstag</a:t>
            </a:r>
            <a:r>
              <a:rPr lang="hr-HR" dirty="0" smtClean="0"/>
              <a:t>) koji se sastoji od dva doma: doma država i doma zastupnika – u taj dom se bira na temelju općeg, izravnog i tajnog prava glasa</a:t>
            </a:r>
          </a:p>
          <a:p>
            <a:r>
              <a:rPr lang="hr-HR" dirty="0" smtClean="0"/>
              <a:t>U Pruskoj je </a:t>
            </a:r>
            <a:r>
              <a:rPr lang="hr-HR" dirty="0" err="1" smtClean="0"/>
              <a:t>Fridrik</a:t>
            </a:r>
            <a:r>
              <a:rPr lang="hr-HR" dirty="0" smtClean="0"/>
              <a:t> Vilim IV. raspustio narodnu skupštinu te je 1850. donio oktroirani ustav prema kojemu se parlament u Pruskoj  sastoji od dva doma</a:t>
            </a:r>
          </a:p>
          <a:p>
            <a:r>
              <a:rPr lang="hr-HR" dirty="0" smtClean="0"/>
              <a:t>Odbio je carsku krunu (suprotno prvotnom obećanju), a napokon se i parlament u Frankfurtu raspao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7571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Habsburška Monarhija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Monarhija – </a:t>
            </a:r>
            <a:r>
              <a:rPr lang="hr-HR" dirty="0" err="1" smtClean="0"/>
              <a:t>legitimistički</a:t>
            </a:r>
            <a:r>
              <a:rPr lang="hr-HR" dirty="0" smtClean="0"/>
              <a:t> i konzervativno orijentirana</a:t>
            </a:r>
          </a:p>
          <a:p>
            <a:r>
              <a:rPr lang="hr-HR" dirty="0" smtClean="0"/>
              <a:t>Kao oponenti se javljaju: građani, studenti, radnici</a:t>
            </a:r>
          </a:p>
          <a:p>
            <a:r>
              <a:rPr lang="hr-HR" dirty="0" smtClean="0"/>
              <a:t>Revolucija je izbila 13. ožujka 1848. godine</a:t>
            </a:r>
          </a:p>
          <a:p>
            <a:r>
              <a:rPr lang="hr-HR" dirty="0" err="1" smtClean="0"/>
              <a:t>Metternich</a:t>
            </a:r>
            <a:r>
              <a:rPr lang="hr-HR" dirty="0" smtClean="0"/>
              <a:t> je morao otići s vlasti jer je simbolizirao „stari režim”, a imao je i stvarnu vlast u svojim rukama</a:t>
            </a:r>
          </a:p>
          <a:p>
            <a:r>
              <a:rPr lang="hr-HR" dirty="0" smtClean="0"/>
              <a:t>Car obećava ustav i parlament</a:t>
            </a:r>
          </a:p>
          <a:p>
            <a:r>
              <a:rPr lang="hr-HR" dirty="0" smtClean="0"/>
              <a:t>Ugarska traži široku autonomiju – nacionalna prava koja traži za sebe ne želi dati drugim narodima</a:t>
            </a:r>
          </a:p>
          <a:p>
            <a:r>
              <a:rPr lang="hr-HR" dirty="0" smtClean="0"/>
              <a:t>Revolucija izbija u svim dijelovima Monarhije – Italija, Mađarska, Češka; u Hrvatskoj politički prvaci objavljuju liberalni program (</a:t>
            </a:r>
            <a:r>
              <a:rPr lang="hr-HR" i="1" dirty="0" smtClean="0"/>
              <a:t>Narodna zahtijevanja</a:t>
            </a:r>
            <a:r>
              <a:rPr lang="hr-HR" dirty="0" smtClean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7826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Epilog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Revolucija u Mađarskoj je ugušena, a time bečki dvor ponovo dobiva prevagu</a:t>
            </a:r>
          </a:p>
          <a:p>
            <a:r>
              <a:rPr lang="hr-HR" dirty="0" smtClean="0"/>
              <a:t>Rezultat: proglašenje oktroiranoga ustava 4. ožujka 1849. godine</a:t>
            </a:r>
          </a:p>
          <a:p>
            <a:r>
              <a:rPr lang="hr-HR" dirty="0" smtClean="0"/>
              <a:t>Uvođenje </a:t>
            </a:r>
            <a:r>
              <a:rPr lang="hr-HR" dirty="0" err="1" smtClean="0"/>
              <a:t>neoapsolutizma</a:t>
            </a:r>
            <a:r>
              <a:rPr lang="hr-HR" dirty="0" smtClean="0"/>
              <a:t>: modernizacija države i društva provodi se „odozgo”, provodi je vladar iz državnoga središta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1077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Posljedice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Kontinuiteti i diskontinuiteti:</a:t>
            </a:r>
          </a:p>
          <a:p>
            <a:r>
              <a:rPr lang="hr-HR" dirty="0" smtClean="0"/>
              <a:t>Očuvane strukture moći</a:t>
            </a:r>
          </a:p>
          <a:p>
            <a:r>
              <a:rPr lang="hr-HR" dirty="0" smtClean="0"/>
              <a:t>1848. godine – promjena konstitutivno-normativnoga sustava: nestanak staleškoga sustava, oslobođenje seljaka, oblikovanje građanskoga društva</a:t>
            </a:r>
          </a:p>
          <a:p>
            <a:r>
              <a:rPr lang="hr-HR" dirty="0" smtClean="0"/>
              <a:t>U drugoj polovici 19. stoljeća: europski prostor karakterizira modernizacija i liberalizacija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403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Europa tijekom 40-ih god. 19. st.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 1840. godine Europu karakteriziraju vanjskopolitički sukobi i unutrašnjopolitičke krize</a:t>
            </a:r>
          </a:p>
          <a:p>
            <a:r>
              <a:rPr lang="hr-HR" dirty="0" smtClean="0"/>
              <a:t>Javlja se problem prenapučenosti</a:t>
            </a:r>
          </a:p>
          <a:p>
            <a:r>
              <a:rPr lang="hr-HR" dirty="0" smtClean="0"/>
              <a:t>Na dnevni red sve više dolazi pitanje prava radnika</a:t>
            </a:r>
          </a:p>
        </p:txBody>
      </p:sp>
    </p:spTree>
    <p:extLst>
      <p:ext uri="{BB962C8B-B14F-4D97-AF65-F5344CB8AC3E}">
        <p14:creationId xmlns:p14="http://schemas.microsoft.com/office/powerpoint/2010/main" val="429488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Francuska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Francuskoj je sve glasnija opozicija kraljevstvu</a:t>
            </a:r>
          </a:p>
          <a:p>
            <a:r>
              <a:rPr lang="hr-HR" dirty="0" smtClean="0"/>
              <a:t>Nezadovoljstvo se javno izražava: u lecima, pamfletima, novinama</a:t>
            </a:r>
          </a:p>
          <a:p>
            <a:r>
              <a:rPr lang="hr-HR" dirty="0" smtClean="0"/>
              <a:t>Problem izbornoga prava koje nije reformirano</a:t>
            </a:r>
          </a:p>
          <a:p>
            <a:r>
              <a:rPr lang="hr-HR" dirty="0" smtClean="0"/>
              <a:t>Godine 1848. u Parizu ponovo izbija revolucija</a:t>
            </a:r>
          </a:p>
          <a:p>
            <a:r>
              <a:rPr lang="hr-HR" dirty="0" smtClean="0"/>
              <a:t>Kralj je bio prisiljen abdicirati</a:t>
            </a:r>
          </a:p>
          <a:p>
            <a:r>
              <a:rPr lang="hr-HR" dirty="0" smtClean="0"/>
              <a:t>Proglašena je Republika i stvorena „Privremena vlada”</a:t>
            </a:r>
          </a:p>
          <a:p>
            <a:r>
              <a:rPr lang="hr-HR" dirty="0" smtClean="0"/>
              <a:t>Objavljeno je opće i jednako pravo glasa</a:t>
            </a:r>
          </a:p>
          <a:p>
            <a:r>
              <a:rPr lang="hr-HR" dirty="0" smtClean="0"/>
              <a:t>Donesen je ustav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3192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1848.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izborima za predsjednika republike pobijedio je </a:t>
            </a:r>
            <a:r>
              <a:rPr lang="hr-HR" dirty="0" err="1" smtClean="0"/>
              <a:t>Luj</a:t>
            </a:r>
            <a:r>
              <a:rPr lang="hr-HR" dirty="0" smtClean="0"/>
              <a:t> Napoleon</a:t>
            </a:r>
          </a:p>
          <a:p>
            <a:r>
              <a:rPr lang="hr-HR" dirty="0" smtClean="0"/>
              <a:t>Revolucija 1848. bila je posljedica činjenice da su političke te društvene i gospodarske reforme bile samo djelomično provedene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829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Njemačka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Vodeća zemlja u Njemačkoj (=Njemački Savez) postaje Pruska</a:t>
            </a:r>
          </a:p>
          <a:p>
            <a:r>
              <a:rPr lang="hr-HR" dirty="0" smtClean="0"/>
              <a:t>Vlada </a:t>
            </a:r>
            <a:r>
              <a:rPr lang="hr-HR" dirty="0" err="1" smtClean="0"/>
              <a:t>Fridrik</a:t>
            </a:r>
            <a:r>
              <a:rPr lang="hr-HR" dirty="0" smtClean="0"/>
              <a:t> Vilim IV. (1840.-1861.)</a:t>
            </a:r>
          </a:p>
          <a:p>
            <a:r>
              <a:rPr lang="hr-HR" dirty="0" smtClean="0"/>
              <a:t>Taj je vladar nastojao smiriti političku situaciju u Njemačkoj</a:t>
            </a:r>
          </a:p>
          <a:p>
            <a:r>
              <a:rPr lang="hr-HR" dirty="0" smtClean="0"/>
              <a:t>Njemačka je tada još uvijek bila agrarna zemlja</a:t>
            </a:r>
          </a:p>
          <a:p>
            <a:r>
              <a:rPr lang="hr-HR" dirty="0" smtClean="0"/>
              <a:t>Došlo je do sukoba s Danskom oko </a:t>
            </a:r>
            <a:r>
              <a:rPr lang="hr-HR" dirty="0" err="1" smtClean="0"/>
              <a:t>Schleswiga</a:t>
            </a:r>
            <a:r>
              <a:rPr lang="hr-HR" dirty="0" smtClean="0"/>
              <a:t> i </a:t>
            </a:r>
            <a:r>
              <a:rPr lang="hr-HR" dirty="0" err="1" smtClean="0"/>
              <a:t>Holsteina</a:t>
            </a:r>
            <a:r>
              <a:rPr lang="hr-HR" dirty="0" smtClean="0"/>
              <a:t> koji je potaknuo otvaranje nacionalne problematike</a:t>
            </a:r>
          </a:p>
        </p:txBody>
      </p:sp>
    </p:spTree>
    <p:extLst>
      <p:ext uri="{BB962C8B-B14F-4D97-AF65-F5344CB8AC3E}">
        <p14:creationId xmlns:p14="http://schemas.microsoft.com/office/powerpoint/2010/main" val="120962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Narodni zborovi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Okupljaju se narodni zborovi</a:t>
            </a:r>
          </a:p>
          <a:p>
            <a:r>
              <a:rPr lang="hr-HR" dirty="0" smtClean="0"/>
              <a:t>Zbor u </a:t>
            </a:r>
            <a:r>
              <a:rPr lang="hr-HR" dirty="0" err="1" smtClean="0"/>
              <a:t>Meinheimu</a:t>
            </a:r>
            <a:r>
              <a:rPr lang="hr-HR" dirty="0" smtClean="0"/>
              <a:t>: zahtjeva slobodu tiska, porotne sudove, pravo udruživanja, naoružanje naroda i njemački parlament</a:t>
            </a:r>
          </a:p>
          <a:p>
            <a:r>
              <a:rPr lang="hr-HR" dirty="0" smtClean="0"/>
              <a:t>Bavarska vlada udovoljila je ovim zahtjevima, a njen su primjer slijedile i druge zemlje</a:t>
            </a:r>
          </a:p>
          <a:p>
            <a:r>
              <a:rPr lang="hr-HR" dirty="0" err="1" smtClean="0"/>
              <a:t>Fridrik</a:t>
            </a:r>
            <a:r>
              <a:rPr lang="hr-HR" dirty="0" smtClean="0"/>
              <a:t> Vilim IV. je također bio spreman popustiti zahtjevima u Pruskoj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425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Njemačka narodna skupština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</a:t>
            </a:r>
            <a:r>
              <a:rPr lang="hr-HR" dirty="0" smtClean="0"/>
              <a:t>evolucija u Beču je snažno odjeknula – </a:t>
            </a:r>
            <a:r>
              <a:rPr lang="hr-HR" dirty="0" err="1" smtClean="0"/>
              <a:t>Metternich</a:t>
            </a:r>
            <a:r>
              <a:rPr lang="hr-HR" dirty="0" smtClean="0"/>
              <a:t> je bio smijenjen što je označilo kraj sustava „staroga režima”</a:t>
            </a:r>
          </a:p>
          <a:p>
            <a:r>
              <a:rPr lang="hr-HR" dirty="0" smtClean="0"/>
              <a:t>Nastavile su se napetosti u Pruskoj</a:t>
            </a:r>
          </a:p>
          <a:p>
            <a:r>
              <a:rPr lang="hr-HR" dirty="0" err="1" smtClean="0"/>
              <a:t>Fridrik</a:t>
            </a:r>
            <a:r>
              <a:rPr lang="hr-HR" dirty="0" smtClean="0"/>
              <a:t> Vilim IV. je izjavio da je spreman preuzeti vodstvo u Njemačkoj</a:t>
            </a:r>
          </a:p>
          <a:p>
            <a:r>
              <a:rPr lang="hr-HR" dirty="0"/>
              <a:t>U</a:t>
            </a:r>
            <a:r>
              <a:rPr lang="hr-HR" dirty="0" smtClean="0"/>
              <a:t> Frankfurt su bili pozvani članovi njemačkih zakonodavnih tijela kako bi oformili privremeni parlament</a:t>
            </a:r>
          </a:p>
          <a:p>
            <a:r>
              <a:rPr lang="hr-HR" dirty="0" smtClean="0"/>
              <a:t>Privremeni parlament odlučio je sazvati Njemačku narodnu skupštinu s ciljem da definira njemački ustav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60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Suverenitet naroda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Njemačka narodna skupština bila je birana općim i </a:t>
            </a:r>
            <a:r>
              <a:rPr lang="hr-HR" dirty="0" err="1" smtClean="0"/>
              <a:t>dvostupanjskim</a:t>
            </a:r>
            <a:r>
              <a:rPr lang="hr-HR" dirty="0" smtClean="0"/>
              <a:t> pravom glasa: građani biraju birače, o oni poslanike u parlament</a:t>
            </a:r>
          </a:p>
          <a:p>
            <a:r>
              <a:rPr lang="hr-HR" dirty="0" smtClean="0"/>
              <a:t>Narodna skupština sastala se u Frankfurtu na </a:t>
            </a:r>
            <a:r>
              <a:rPr lang="hr-HR" dirty="0" err="1" smtClean="0"/>
              <a:t>Maini</a:t>
            </a:r>
            <a:r>
              <a:rPr lang="hr-HR" dirty="0" smtClean="0"/>
              <a:t> – predsjednik </a:t>
            </a:r>
            <a:r>
              <a:rPr lang="hr-HR" dirty="0" err="1" smtClean="0"/>
              <a:t>Heinrich</a:t>
            </a:r>
            <a:r>
              <a:rPr lang="hr-HR" dirty="0" smtClean="0"/>
              <a:t> von </a:t>
            </a:r>
            <a:r>
              <a:rPr lang="hr-HR" dirty="0" err="1" smtClean="0"/>
              <a:t>Gagern</a:t>
            </a:r>
            <a:r>
              <a:rPr lang="hr-HR" dirty="0" smtClean="0"/>
              <a:t> je proglasio da će </a:t>
            </a:r>
            <a:r>
              <a:rPr lang="hr-HR" i="1" dirty="0" smtClean="0"/>
              <a:t>suverenitet naroda</a:t>
            </a:r>
            <a:r>
              <a:rPr lang="hr-HR" dirty="0" smtClean="0"/>
              <a:t> biti temeljno načelo u izradi ustava</a:t>
            </a:r>
          </a:p>
          <a:p>
            <a:r>
              <a:rPr lang="hr-HR" dirty="0" smtClean="0"/>
              <a:t>Na radikalizaciju daljnjih zbivanja utjecala je odluka Narodne skupštine da pruska vojska napusti </a:t>
            </a:r>
            <a:r>
              <a:rPr lang="hr-HR" dirty="0" err="1" smtClean="0"/>
              <a:t>Schleswig</a:t>
            </a:r>
            <a:r>
              <a:rPr lang="hr-HR" dirty="0" smtClean="0"/>
              <a:t> i </a:t>
            </a:r>
            <a:r>
              <a:rPr lang="hr-HR" dirty="0" err="1" smtClean="0"/>
              <a:t>Holstein</a:t>
            </a:r>
            <a:r>
              <a:rPr lang="hr-HR" dirty="0" smtClean="0"/>
              <a:t> – među stanovništvom njemačkih zemalja ta je odluka bila doživljena kao izdaja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5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Velikonjmački</a:t>
            </a:r>
            <a:r>
              <a:rPr lang="hr-HR" dirty="0" smtClean="0"/>
              <a:t> vs. </a:t>
            </a:r>
            <a:r>
              <a:rPr lang="hr-HR" dirty="0" err="1"/>
              <a:t>m</a:t>
            </a:r>
            <a:r>
              <a:rPr lang="hr-HR" dirty="0" err="1" smtClean="0"/>
              <a:t>alonjemački</a:t>
            </a:r>
            <a:r>
              <a:rPr lang="hr-HR" dirty="0" smtClean="0"/>
              <a:t> plan ujedinjena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Došlo je do nemira u kojima su poginula 2 zastupnika Narodne skupštine – njen rad na izradi ustava je od tada bio narušen</a:t>
            </a:r>
          </a:p>
          <a:p>
            <a:r>
              <a:rPr lang="hr-HR" dirty="0" smtClean="0"/>
              <a:t>Skupština je u listopadu 1848. godine završila nacrt ustava – njime je bilo određeno da se njemačke zemlje ne smiju povezivati s </a:t>
            </a:r>
            <a:r>
              <a:rPr lang="hr-HR" dirty="0" err="1" smtClean="0"/>
              <a:t>nenjemačkim</a:t>
            </a:r>
            <a:r>
              <a:rPr lang="hr-HR" dirty="0" smtClean="0"/>
              <a:t> zemljama u jednu državu – time je Austrija došla u tešku situaciju – od tada na dnevni red dolaze velikonjemački (ujedinjenje njemačkih zemalja zajedno s Austrijom) i </a:t>
            </a:r>
            <a:r>
              <a:rPr lang="hr-HR" dirty="0" err="1" smtClean="0"/>
              <a:t>malonjemački</a:t>
            </a:r>
            <a:r>
              <a:rPr lang="hr-HR" dirty="0" smtClean="0"/>
              <a:t> (bez Austrije) plan</a:t>
            </a:r>
          </a:p>
          <a:p>
            <a:r>
              <a:rPr lang="hr-HR" dirty="0" smtClean="0"/>
              <a:t>Konačno: prihvaćeno je rješenje koje nije uključivalo Austriju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594133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180</TotalTime>
  <Words>753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Corbel</vt:lpstr>
      <vt:lpstr>Depth</vt:lpstr>
      <vt:lpstr>Povijest 19. stoljeća</vt:lpstr>
      <vt:lpstr>Europa tijekom 40-ih god. 19. st.</vt:lpstr>
      <vt:lpstr>Francuska</vt:lpstr>
      <vt:lpstr>1848.</vt:lpstr>
      <vt:lpstr>Njemačka</vt:lpstr>
      <vt:lpstr>Narodni zborovi</vt:lpstr>
      <vt:lpstr>Njemačka narodna skupština</vt:lpstr>
      <vt:lpstr>Suverenitet naroda</vt:lpstr>
      <vt:lpstr>Velikonjmački vs. malonjemački plan ujedinjena</vt:lpstr>
      <vt:lpstr>Slom ideje o ujedinjenju</vt:lpstr>
      <vt:lpstr>Habsburška Monarhija</vt:lpstr>
      <vt:lpstr>Epilog</vt:lpstr>
      <vt:lpstr>Posljedice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16</cp:revision>
  <dcterms:created xsi:type="dcterms:W3CDTF">2020-04-01T04:10:55Z</dcterms:created>
  <dcterms:modified xsi:type="dcterms:W3CDTF">2020-04-01T07:11:29Z</dcterms:modified>
</cp:coreProperties>
</file>