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60" r:id="rId3"/>
    <p:sldId id="264" r:id="rId4"/>
    <p:sldId id="265" r:id="rId5"/>
    <p:sldId id="266" r:id="rId6"/>
    <p:sldId id="261" r:id="rId7"/>
    <p:sldId id="262" r:id="rId8"/>
    <p:sldId id="257" r:id="rId9"/>
    <p:sldId id="258" r:id="rId10"/>
    <p:sldId id="263"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462EF3-3C4F-43EE-ACEE-D4B806740EA3}" type="datetimeFigureOut">
              <a:rPr lang="en-US" smtClean="0"/>
              <a:pPr/>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138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43B39-165A-4B68-AA5C-581F5336313C}" type="datetimeFigureOut">
              <a:rPr lang="en-US" smtClean="0"/>
              <a:t>5/27/2020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8703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2C8C57-33F9-4259-AC4F-0E3F5BEC9B94}"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0173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48772B-8FA2-401F-A0A1-A59855EDBC3E}"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92290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DD5BDE-5A90-4611-82E9-0FC5746D30C5}"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4637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ADDA17D-0BEA-4E76-A7FC-F7C188BC48D1}" type="datetimeFigureOut">
              <a:rPr lang="en-US" smtClean="0"/>
              <a:t>5/27/2020</a:t>
            </a:fld>
            <a:endParaRPr lang="en-US" dirty="0"/>
          </a:p>
        </p:txBody>
      </p:sp>
      <p:sp>
        <p:nvSpPr>
          <p:cNvPr id="4"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0058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09AC7D-18CA-4236-82B9-D75EB1D66EAE}" type="datetimeFigureOut">
              <a:rPr lang="en-US" smtClean="0"/>
              <a:t>5/27/2020</a:t>
            </a:fld>
            <a:endParaRPr lang="en-US" dirty="0"/>
          </a:p>
        </p:txBody>
      </p:sp>
      <p:sp>
        <p:nvSpPr>
          <p:cNvPr id="4"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43444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6553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471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76C0EF2-9919-473B-8215-8616BAF10692}"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2445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472EB-AC54-4713-BFC2-BEB621108C63}" type="datetimeFigureOut">
              <a:rPr lang="en-US" smtClean="0"/>
              <a:t>5/27/2020</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657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smtClean="0"/>
              <a:t>5/27/2020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756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smtClean="0"/>
              <a:t>5/27/2020</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083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8BE790C-34EB-4565-8437-CACF4CDB7822}" type="datetimeFigureOut">
              <a:rPr lang="en-US" smtClean="0"/>
              <a:t>5/27/2020</a:t>
            </a:fld>
            <a:endParaRPr lang="en-US" dirty="0"/>
          </a:p>
        </p:txBody>
      </p:sp>
      <p:sp>
        <p:nvSpPr>
          <p:cNvPr id="5" name="Footer Placeholder 3"/>
          <p:cNvSpPr>
            <a:spLocks noGrp="1"/>
          </p:cNvSpPr>
          <p:nvPr>
            <p:ph type="ftr" sz="quarter" idx="11"/>
          </p:nvPr>
        </p:nvSpPr>
        <p:spPr/>
        <p:txBody>
          <a:bodyPr/>
          <a:lstStyle/>
          <a:p>
            <a:r>
              <a:rPr lang="en-US" smtClean="0"/>
              <a:t>
              </a:t>
            </a:r>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5191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84A4C11-22B8-4A4E-8126-B3AF6B948A8E}" type="datetimeFigureOut">
              <a:rPr lang="en-US" smtClean="0"/>
              <a:t>5/27/2020</a:t>
            </a:fld>
            <a:endParaRPr lang="en-US" dirty="0"/>
          </a:p>
        </p:txBody>
      </p:sp>
      <p:sp>
        <p:nvSpPr>
          <p:cNvPr id="5" name="Footer Placeholder 2"/>
          <p:cNvSpPr>
            <a:spLocks noGrp="1"/>
          </p:cNvSpPr>
          <p:nvPr>
            <p:ph type="ftr" sz="quarter" idx="11"/>
          </p:nvPr>
        </p:nvSpPr>
        <p:spPr/>
        <p:txBody>
          <a:bodyPr/>
          <a:lstStyle/>
          <a:p>
            <a:r>
              <a:rPr lang="en-US" smtClean="0"/>
              <a:t>
              </a:t>
            </a:r>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359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6ED06B6-C816-4861-964D-15A98395707D}" type="datetimeFigureOut">
              <a:rPr lang="en-US" smtClean="0"/>
              <a:t>5/27/2020</a:t>
            </a:fld>
            <a:endParaRPr lang="en-US" dirty="0"/>
          </a:p>
        </p:txBody>
      </p:sp>
      <p:sp>
        <p:nvSpPr>
          <p:cNvPr id="5" name="Footer Placeholder 5"/>
          <p:cNvSpPr>
            <a:spLocks noGrp="1"/>
          </p:cNvSpPr>
          <p:nvPr>
            <p:ph type="ftr" sz="quarter" idx="11"/>
          </p:nvPr>
        </p:nvSpPr>
        <p:spPr/>
        <p:txBody>
          <a:bodyPr/>
          <a:lstStyle/>
          <a:p>
            <a:r>
              <a:rPr lang="en-US" smtClean="0"/>
              <a:t>
              </a:t>
            </a:r>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2685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B1A8AB-EA7C-4B1B-9D73-E2551851FABE}" type="datetimeFigureOut">
              <a:rPr lang="en-US" smtClean="0"/>
              <a:t>5/27/2020</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497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786BE5-D2A3-4BF0-8B30-D7403E61B3DC}" type="datetimeFigureOut">
              <a:rPr lang="en-US" smtClean="0"/>
              <a:t>5/27/2020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smtClean="0"/>
              <a:t>
              </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070923"/>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Povijest 19. stoljeća</a:t>
            </a:r>
            <a:endParaRPr lang="hr-HR" dirty="0"/>
          </a:p>
        </p:txBody>
      </p:sp>
      <p:sp>
        <p:nvSpPr>
          <p:cNvPr id="3" name="Subtitle 2"/>
          <p:cNvSpPr>
            <a:spLocks noGrp="1"/>
          </p:cNvSpPr>
          <p:nvPr>
            <p:ph type="subTitle" idx="1"/>
          </p:nvPr>
        </p:nvSpPr>
        <p:spPr/>
        <p:txBody>
          <a:bodyPr/>
          <a:lstStyle/>
          <a:p>
            <a:r>
              <a:rPr lang="hr-HR" dirty="0" smtClean="0"/>
              <a:t>Doc. dr. Kristina Milković</a:t>
            </a:r>
            <a:endParaRPr lang="hr-HR" dirty="0"/>
          </a:p>
        </p:txBody>
      </p:sp>
    </p:spTree>
    <p:extLst>
      <p:ext uri="{BB962C8B-B14F-4D97-AF65-F5344CB8AC3E}">
        <p14:creationId xmlns:p14="http://schemas.microsoft.com/office/powerpoint/2010/main" val="278508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Zakonodavna djelatnost</a:t>
            </a:r>
            <a:endParaRPr lang="hr-HR" dirty="0"/>
          </a:p>
        </p:txBody>
      </p:sp>
      <p:sp>
        <p:nvSpPr>
          <p:cNvPr id="3" name="Content Placeholder 2"/>
          <p:cNvSpPr>
            <a:spLocks noGrp="1"/>
          </p:cNvSpPr>
          <p:nvPr>
            <p:ph idx="1"/>
          </p:nvPr>
        </p:nvSpPr>
        <p:spPr/>
        <p:txBody>
          <a:bodyPr/>
          <a:lstStyle/>
          <a:p>
            <a:r>
              <a:rPr lang="hr-HR" dirty="0" smtClean="0"/>
              <a:t>God. 1883. zakon o zdravstvenom osiguranju</a:t>
            </a:r>
          </a:p>
          <a:p>
            <a:r>
              <a:rPr lang="hr-HR" dirty="0" smtClean="0"/>
              <a:t>God. 1884. zakon o osiguranju od nesreće na poslu</a:t>
            </a:r>
          </a:p>
          <a:p>
            <a:r>
              <a:rPr lang="hr-HR" dirty="0" smtClean="0"/>
              <a:t>God. 1889. zakon o mirovinskom i invalidskom osiguranju</a:t>
            </a:r>
          </a:p>
          <a:p>
            <a:r>
              <a:rPr lang="hr-HR" dirty="0" smtClean="0"/>
              <a:t>U drugim zemljama sustav socijalnoga osiguranja javlja se tek u prvoj polovici 20. stoljeća.</a:t>
            </a:r>
          </a:p>
          <a:p>
            <a:r>
              <a:rPr lang="hr-HR" dirty="0" smtClean="0"/>
              <a:t>Osim ovih zakona javlja se i niz drugih zakona koji zadiru i u obiteljske odnose.</a:t>
            </a:r>
          </a:p>
          <a:p>
            <a:endParaRPr lang="hr-HR" dirty="0"/>
          </a:p>
        </p:txBody>
      </p:sp>
    </p:spTree>
    <p:extLst>
      <p:ext uri="{BB962C8B-B14F-4D97-AF65-F5344CB8AC3E}">
        <p14:creationId xmlns:p14="http://schemas.microsoft.com/office/powerpoint/2010/main" val="146840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Epilog</a:t>
            </a:r>
            <a:endParaRPr lang="hr-HR" dirty="0"/>
          </a:p>
        </p:txBody>
      </p:sp>
      <p:sp>
        <p:nvSpPr>
          <p:cNvPr id="3" name="Content Placeholder 2"/>
          <p:cNvSpPr>
            <a:spLocks noGrp="1"/>
          </p:cNvSpPr>
          <p:nvPr>
            <p:ph idx="1"/>
          </p:nvPr>
        </p:nvSpPr>
        <p:spPr/>
        <p:txBody>
          <a:bodyPr/>
          <a:lstStyle/>
          <a:p>
            <a:r>
              <a:rPr lang="hr-HR" dirty="0" smtClean="0"/>
              <a:t>Način na koji pojedine države rješavaju odnose u društvu dugoročno se osjeća i u 20. stoljeću, a ovisio je o nizu uvjeta: o konkretnim političkim, društvenim, gospodarskim uvjetima, ali i o postojećim tradicijama, no nedvojbeno je da je raspad tradicionalnih okvira života doveo do potrebe za iznalaženjem novih rješenja. </a:t>
            </a:r>
            <a:endParaRPr lang="hr-HR" dirty="0"/>
          </a:p>
        </p:txBody>
      </p:sp>
    </p:spTree>
    <p:extLst>
      <p:ext uri="{BB962C8B-B14F-4D97-AF65-F5344CB8AC3E}">
        <p14:creationId xmlns:p14="http://schemas.microsoft.com/office/powerpoint/2010/main" val="258698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Rješavanje socijalnoga pitanja i nastanak socijalne države</a:t>
            </a:r>
            <a:endParaRPr lang="hr-HR" dirty="0"/>
          </a:p>
        </p:txBody>
      </p:sp>
      <p:sp>
        <p:nvSpPr>
          <p:cNvPr id="3" name="Content Placeholder 2"/>
          <p:cNvSpPr>
            <a:spLocks noGrp="1"/>
          </p:cNvSpPr>
          <p:nvPr>
            <p:ph idx="1"/>
          </p:nvPr>
        </p:nvSpPr>
        <p:spPr/>
        <p:txBody>
          <a:bodyPr/>
          <a:lstStyle/>
          <a:p>
            <a:r>
              <a:rPr lang="hr-HR" dirty="0" smtClean="0"/>
              <a:t>Godina 1848. za mnoge je europske zemlje predstavljala prijelaz prema modernomu, građanskom društvu. </a:t>
            </a:r>
            <a:endParaRPr lang="hr-HR" dirty="0"/>
          </a:p>
          <a:p>
            <a:r>
              <a:rPr lang="hr-HR" dirty="0" smtClean="0"/>
              <a:t>Rezultati zbivanja 1848. </a:t>
            </a:r>
            <a:r>
              <a:rPr lang="hr-HR" dirty="0" smtClean="0"/>
              <a:t>godine – uvođenje je </a:t>
            </a:r>
            <a:r>
              <a:rPr lang="hr-HR" dirty="0" smtClean="0"/>
              <a:t>primarno </a:t>
            </a:r>
            <a:r>
              <a:rPr lang="hr-HR" dirty="0" smtClean="0"/>
              <a:t>temeljnih ljudskih prava</a:t>
            </a:r>
            <a:r>
              <a:rPr lang="hr-HR" dirty="0" smtClean="0"/>
              <a:t>, prava </a:t>
            </a:r>
            <a:r>
              <a:rPr lang="hr-HR" dirty="0" smtClean="0"/>
              <a:t>na slobodu govora, mišljenja, okupljanja, te zaštitu privatnoga vlasništva.</a:t>
            </a:r>
          </a:p>
          <a:p>
            <a:r>
              <a:rPr lang="hr-HR" dirty="0" smtClean="0"/>
              <a:t>Mnoga su društvena pitanja ostala neodgovorena, a ona na dnevni red dolaze tek u drugoj polovici 19. stoljeća</a:t>
            </a:r>
            <a:r>
              <a:rPr lang="hr-HR" dirty="0" smtClean="0"/>
              <a:t>. Ta pitanja nisu ni postojala u tradicionalnim društvima, a iskrsnula su tek u vezi s novim procesima. </a:t>
            </a:r>
            <a:endParaRPr lang="hr-HR" dirty="0"/>
          </a:p>
        </p:txBody>
      </p:sp>
    </p:spTree>
    <p:extLst>
      <p:ext uri="{BB962C8B-B14F-4D97-AF65-F5344CB8AC3E}">
        <p14:creationId xmlns:p14="http://schemas.microsoft.com/office/powerpoint/2010/main" val="283869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Uvjeti života</a:t>
            </a:r>
            <a:endParaRPr lang="hr-HR" dirty="0"/>
          </a:p>
        </p:txBody>
      </p:sp>
      <p:sp>
        <p:nvSpPr>
          <p:cNvPr id="3" name="Content Placeholder 2"/>
          <p:cNvSpPr>
            <a:spLocks noGrp="1"/>
          </p:cNvSpPr>
          <p:nvPr>
            <p:ph idx="1"/>
          </p:nvPr>
        </p:nvSpPr>
        <p:spPr/>
        <p:txBody>
          <a:bodyPr/>
          <a:lstStyle/>
          <a:p>
            <a:r>
              <a:rPr lang="hr-HR" dirty="0" smtClean="0"/>
              <a:t>Vrlo brzo se počelo shvaćati da nagla industrijalizacija – primjer koje je bila i Velika Britanija ima svoje negativne posljedice. S jedne strane stvara velika bogatstva, a s druge strane veliku bijedu.</a:t>
            </a:r>
          </a:p>
          <a:p>
            <a:r>
              <a:rPr lang="hr-HR" dirty="0" smtClean="0"/>
              <a:t>Prije svega došlo je do rascjepa tradicionalnih društava. Industrijalizaciju je često pratio odlazak seljačkoga stanovništva prema gradovima.</a:t>
            </a:r>
          </a:p>
          <a:p>
            <a:r>
              <a:rPr lang="hr-HR" dirty="0" smtClean="0"/>
              <a:t>Gradovi koji su pratili industrijalizaciju najčešće nisu bili ugodna mjesta za život nego su bili vrlo nezdravi, prljavi, sa stambenim zgradama u kojima pojedine prostorije nisu čak imale niti prozora.</a:t>
            </a:r>
            <a:endParaRPr lang="hr-HR" dirty="0"/>
          </a:p>
        </p:txBody>
      </p:sp>
    </p:spTree>
    <p:extLst>
      <p:ext uri="{BB962C8B-B14F-4D97-AF65-F5344CB8AC3E}">
        <p14:creationId xmlns:p14="http://schemas.microsoft.com/office/powerpoint/2010/main" val="3958416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Radna snaga</a:t>
            </a:r>
            <a:endParaRPr lang="hr-HR" dirty="0"/>
          </a:p>
        </p:txBody>
      </p:sp>
      <p:sp>
        <p:nvSpPr>
          <p:cNvPr id="3" name="Content Placeholder 2"/>
          <p:cNvSpPr>
            <a:spLocks noGrp="1"/>
          </p:cNvSpPr>
          <p:nvPr>
            <p:ph idx="1"/>
          </p:nvPr>
        </p:nvSpPr>
        <p:spPr/>
        <p:txBody>
          <a:bodyPr/>
          <a:lstStyle/>
          <a:p>
            <a:r>
              <a:rPr lang="hr-HR" dirty="0" smtClean="0"/>
              <a:t>Činjenica da je postojao ogroman broj raspoložive radne snage stavljao je poslodavce u takav položaj da su mogli postavljati uvjete neograničeno po svojoj volji.</a:t>
            </a:r>
          </a:p>
          <a:p>
            <a:r>
              <a:rPr lang="hr-HR" dirty="0" smtClean="0"/>
              <a:t>U težem položaju od muškaraca bile su svakako žene i djeca. Oni su vrlo često bili i najpoželjnija radna snaga jer nisu pružali gotovo nikakav otpor.</a:t>
            </a:r>
          </a:p>
          <a:p>
            <a:r>
              <a:rPr lang="hr-HR" dirty="0" smtClean="0"/>
              <a:t>Posljedice takvoga razvoja su bile goleme – osobito pojava bolesti među djecom koja su bila izložena teškim fizičkim naporima. Iako bi se moglo očekivati suprotno, industrijalizacija je povećala nepismenost među djecom jer su mnoga od njih po čitave dane provodila u radničkim pogonima.</a:t>
            </a:r>
            <a:endParaRPr lang="hr-HR" dirty="0"/>
          </a:p>
        </p:txBody>
      </p:sp>
    </p:spTree>
    <p:extLst>
      <p:ext uri="{BB962C8B-B14F-4D97-AF65-F5344CB8AC3E}">
        <p14:creationId xmlns:p14="http://schemas.microsoft.com/office/powerpoint/2010/main" val="75579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Uloga države</a:t>
            </a:r>
            <a:endParaRPr lang="hr-HR" dirty="0"/>
          </a:p>
        </p:txBody>
      </p:sp>
      <p:sp>
        <p:nvSpPr>
          <p:cNvPr id="3" name="Content Placeholder 2"/>
          <p:cNvSpPr>
            <a:spLocks noGrp="1"/>
          </p:cNvSpPr>
          <p:nvPr>
            <p:ph idx="1"/>
          </p:nvPr>
        </p:nvSpPr>
        <p:spPr/>
        <p:txBody>
          <a:bodyPr/>
          <a:lstStyle/>
          <a:p>
            <a:r>
              <a:rPr lang="hr-HR" dirty="0" smtClean="0"/>
              <a:t>Radilo se najčešće cijeli dan, a pojava bilo kakve bolesti koja je pojedinca osudila na život bez rada ili starost doveli su ih na rub egzistencije ukoliko nisu bili zbrinuti unutar šire obitelji.</a:t>
            </a:r>
          </a:p>
          <a:p>
            <a:r>
              <a:rPr lang="hr-HR" dirty="0" smtClean="0"/>
              <a:t>S nestankom ruralnih civilizacija i pojavom industrijaliziranih društava sve se više javljao ovaj problem koje su različite zemlje rješavale na različite načine, ovisno o političkim sustavima i tradicijama.</a:t>
            </a:r>
          </a:p>
          <a:p>
            <a:r>
              <a:rPr lang="hr-HR" dirty="0" smtClean="0"/>
              <a:t>No bila je potrebna intervencija države i njeno zadiranje u radne odnos.</a:t>
            </a:r>
          </a:p>
          <a:p>
            <a:r>
              <a:rPr lang="hr-HR" dirty="0" smtClean="0"/>
              <a:t>S polazišta liberala, državni je intervencionizam trebalo smanjiti na najmanju moguću mjeru jer je tržište – prema njihovim stanovištima – trebalo prepustiti slobodnoj regulaciji.</a:t>
            </a:r>
            <a:endParaRPr lang="hr-HR" dirty="0"/>
          </a:p>
        </p:txBody>
      </p:sp>
    </p:spTree>
    <p:extLst>
      <p:ext uri="{BB962C8B-B14F-4D97-AF65-F5344CB8AC3E}">
        <p14:creationId xmlns:p14="http://schemas.microsoft.com/office/powerpoint/2010/main" val="363283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Predmoderna</a:t>
            </a:r>
            <a:r>
              <a:rPr lang="hr-HR" dirty="0" smtClean="0"/>
              <a:t> društva</a:t>
            </a:r>
            <a:endParaRPr lang="hr-HR" dirty="0"/>
          </a:p>
        </p:txBody>
      </p:sp>
      <p:sp>
        <p:nvSpPr>
          <p:cNvPr id="3" name="Content Placeholder 2"/>
          <p:cNvSpPr>
            <a:spLocks noGrp="1"/>
          </p:cNvSpPr>
          <p:nvPr>
            <p:ph idx="1"/>
          </p:nvPr>
        </p:nvSpPr>
        <p:spPr/>
        <p:txBody>
          <a:bodyPr/>
          <a:lstStyle/>
          <a:p>
            <a:r>
              <a:rPr lang="hr-HR" dirty="0" smtClean="0"/>
              <a:t>U Francuskoj je dugo prevladavalo seljaštvo u ukupnome stanovništvu.</a:t>
            </a:r>
          </a:p>
          <a:p>
            <a:r>
              <a:rPr lang="hr-HR" dirty="0" err="1" smtClean="0"/>
              <a:t>Predmoderne</a:t>
            </a:r>
            <a:r>
              <a:rPr lang="hr-HR" dirty="0" smtClean="0"/>
              <a:t> države su poznavale sustav pomoći siromašnim članovima društva. U karitativnoj djelatnosti prema </a:t>
            </a:r>
            <a:r>
              <a:rPr lang="hr-HR" dirty="0" smtClean="0"/>
              <a:t>osjetljivim </a:t>
            </a:r>
            <a:r>
              <a:rPr lang="hr-HR" dirty="0" smtClean="0"/>
              <a:t>skupinama stanovništva prednjačila je Crkva.</a:t>
            </a:r>
          </a:p>
          <a:p>
            <a:r>
              <a:rPr lang="hr-HR" dirty="0" smtClean="0"/>
              <a:t>U Francuskoj 19. stoljeća se javlja niz problema vezanih za rastuću industrijalizaciju – prije svega osiromašenje seljaka.</a:t>
            </a:r>
          </a:p>
          <a:p>
            <a:r>
              <a:rPr lang="hr-HR" dirty="0" smtClean="0"/>
              <a:t>Ruralna društva su bila iznimno osjetljiva na razne vrste promjena – budući da sve do 19. stoljeća nisu bila usmjerena na stvaranje viškova, svaka lošija godina mogla je predstavljati potencijalnu glad. </a:t>
            </a:r>
            <a:endParaRPr lang="hr-HR" dirty="0"/>
          </a:p>
        </p:txBody>
      </p:sp>
    </p:spTree>
    <p:extLst>
      <p:ext uri="{BB962C8B-B14F-4D97-AF65-F5344CB8AC3E}">
        <p14:creationId xmlns:p14="http://schemas.microsoft.com/office/powerpoint/2010/main" val="44179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Stav Crkve</a:t>
            </a:r>
            <a:endParaRPr lang="hr-HR" dirty="0"/>
          </a:p>
        </p:txBody>
      </p:sp>
      <p:sp>
        <p:nvSpPr>
          <p:cNvPr id="3" name="Content Placeholder 2"/>
          <p:cNvSpPr>
            <a:spLocks noGrp="1"/>
          </p:cNvSpPr>
          <p:nvPr>
            <p:ph idx="1"/>
          </p:nvPr>
        </p:nvSpPr>
        <p:spPr/>
        <p:txBody>
          <a:bodyPr/>
          <a:lstStyle/>
          <a:p>
            <a:r>
              <a:rPr lang="hr-HR" dirty="0" smtClean="0"/>
              <a:t>Godine 1891. papa Lav XIII. Izdaje encikliku </a:t>
            </a:r>
            <a:r>
              <a:rPr lang="hr-HR" dirty="0" err="1" smtClean="0"/>
              <a:t>Rerum</a:t>
            </a:r>
            <a:r>
              <a:rPr lang="hr-HR" dirty="0" smtClean="0"/>
              <a:t> </a:t>
            </a:r>
            <a:r>
              <a:rPr lang="hr-HR" dirty="0" err="1" smtClean="0"/>
              <a:t>novarum</a:t>
            </a:r>
            <a:r>
              <a:rPr lang="hr-HR" dirty="0" smtClean="0"/>
              <a:t> – u kojoj progovara o svim tadašnjim aktualnim pitanjima:</a:t>
            </a:r>
          </a:p>
          <a:p>
            <a:r>
              <a:rPr lang="hr-HR" dirty="0" smtClean="0"/>
              <a:t>U njoj se traži pravedna plaća za radnika (pravedna plaća od koje se može živjeti) i uravnotežen odnos između rada i kapitala</a:t>
            </a:r>
            <a:r>
              <a:rPr lang="hr-HR" dirty="0" smtClean="0"/>
              <a:t>.</a:t>
            </a:r>
          </a:p>
          <a:p>
            <a:r>
              <a:rPr lang="hr-HR" dirty="0" smtClean="0"/>
              <a:t>Sve veći problemi koji se javljaju u svijetu rada zahtijevali su da se u njihovo rješavanje uključi i Crkva sa svojim službenim stavom, iako ona to čini relativno kasno, na samom kraju stoljeća, što je – s druge strane – s obzirom na činjenicu da je tradicionalna institucija – i razumljivo.</a:t>
            </a:r>
            <a:endParaRPr lang="hr-HR" dirty="0"/>
          </a:p>
        </p:txBody>
      </p:sp>
    </p:spTree>
    <p:extLst>
      <p:ext uri="{BB962C8B-B14F-4D97-AF65-F5344CB8AC3E}">
        <p14:creationId xmlns:p14="http://schemas.microsoft.com/office/powerpoint/2010/main" val="601983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„Socijalna država”</a:t>
            </a:r>
            <a:endParaRPr lang="hr-HR" dirty="0"/>
          </a:p>
        </p:txBody>
      </p:sp>
      <p:sp>
        <p:nvSpPr>
          <p:cNvPr id="3" name="Content Placeholder 2"/>
          <p:cNvSpPr>
            <a:spLocks noGrp="1"/>
          </p:cNvSpPr>
          <p:nvPr>
            <p:ph idx="1"/>
          </p:nvPr>
        </p:nvSpPr>
        <p:spPr/>
        <p:txBody>
          <a:bodyPr/>
          <a:lstStyle/>
          <a:p>
            <a:r>
              <a:rPr lang="hr-HR" dirty="0" smtClean="0"/>
              <a:t>Svijet u kojem se živjelo u 19. stoljeću je bio umnogome promijenjen industrijskom revolucijom. </a:t>
            </a:r>
            <a:r>
              <a:rPr lang="hr-HR" dirty="0" smtClean="0"/>
              <a:t>Stoga ona i nosi takav naziv – jer je promjena koju je izazvala na svim društvenim područjima „revolucionarna”, iako s obzirom na njeno trajanje (primjerice prva industrijska revolucija u Velikoj Britaniji koja traje više od pola stoljeća) – ne možemo govoriti o revolucionarnom procesu.</a:t>
            </a:r>
            <a:endParaRPr lang="hr-HR" dirty="0"/>
          </a:p>
          <a:p>
            <a:r>
              <a:rPr lang="hr-HR" dirty="0" smtClean="0"/>
              <a:t>Bitno su promijenjeni odnosi u društvu i trebalo ih je iznova regulirati i urediti</a:t>
            </a:r>
            <a:r>
              <a:rPr lang="hr-HR" dirty="0"/>
              <a:t>. U 19. stoljeću nestalo je tradicionalnih zaštita</a:t>
            </a:r>
            <a:r>
              <a:rPr lang="hr-HR" dirty="0" smtClean="0"/>
              <a:t>.</a:t>
            </a:r>
            <a:endParaRPr lang="hr-HR" dirty="0" smtClean="0"/>
          </a:p>
          <a:p>
            <a:r>
              <a:rPr lang="hr-HR" dirty="0" smtClean="0"/>
              <a:t>U 19. stoljeću javlja se pojam „socijalne države” – koji se, prije svega odnosi na državu koja teži gospodarskom razvoju i osiguravanju egzistencijalne osnove svojih građana kao i harmoniziranju odnosa među građanima. </a:t>
            </a:r>
          </a:p>
        </p:txBody>
      </p:sp>
    </p:spTree>
    <p:extLst>
      <p:ext uri="{BB962C8B-B14F-4D97-AF65-F5344CB8AC3E}">
        <p14:creationId xmlns:p14="http://schemas.microsoft.com/office/powerpoint/2010/main" val="377397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Konkretne mjere</a:t>
            </a:r>
            <a:endParaRPr lang="hr-HR" dirty="0"/>
          </a:p>
        </p:txBody>
      </p:sp>
      <p:sp>
        <p:nvSpPr>
          <p:cNvPr id="3" name="Content Placeholder 2"/>
          <p:cNvSpPr>
            <a:spLocks noGrp="1"/>
          </p:cNvSpPr>
          <p:nvPr>
            <p:ph idx="1"/>
          </p:nvPr>
        </p:nvSpPr>
        <p:spPr/>
        <p:txBody>
          <a:bodyPr/>
          <a:lstStyle/>
          <a:p>
            <a:r>
              <a:rPr lang="hr-HR" dirty="0" smtClean="0"/>
              <a:t>Sam pojam pojavio se prvi puta u Francuskoj za vrijeme vladavine Napoleona III. – isprva su pojam koristili njezini kritičari.</a:t>
            </a:r>
          </a:p>
          <a:p>
            <a:r>
              <a:rPr lang="hr-HR" dirty="0" smtClean="0"/>
              <a:t>U Njemačkoj se također javlja, u pozitivnom smislu te riječi, u vezi s pojavom zakona o socijalnome osiguranju, a u velikoj Britaniji i Sjedinjenim Državama tek u 20. stoljeću.</a:t>
            </a:r>
          </a:p>
          <a:p>
            <a:r>
              <a:rPr lang="hr-HR" dirty="0" smtClean="0"/>
              <a:t>Pod utjecajem Otta von </a:t>
            </a:r>
            <a:r>
              <a:rPr lang="hr-HR" dirty="0" err="1" smtClean="0"/>
              <a:t>Bismarcka</a:t>
            </a:r>
            <a:r>
              <a:rPr lang="hr-HR" dirty="0" smtClean="0"/>
              <a:t> bili su doneseni prvi zakoni koji su bili usmjereni prema socijalnoj </a:t>
            </a:r>
            <a:r>
              <a:rPr lang="hr-HR" dirty="0" smtClean="0"/>
              <a:t>zaštiti.</a:t>
            </a:r>
            <a:endParaRPr lang="hr-HR" dirty="0" smtClean="0"/>
          </a:p>
          <a:p>
            <a:endParaRPr lang="hr-HR" dirty="0"/>
          </a:p>
        </p:txBody>
      </p:sp>
    </p:spTree>
    <p:extLst>
      <p:ext uri="{BB962C8B-B14F-4D97-AF65-F5344CB8AC3E}">
        <p14:creationId xmlns:p14="http://schemas.microsoft.com/office/powerpoint/2010/main" val="2660685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777</TotalTime>
  <Words>912</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Povijest 19. stoljeća</vt:lpstr>
      <vt:lpstr>Rješavanje socijalnoga pitanja i nastanak socijalne države</vt:lpstr>
      <vt:lpstr>Uvjeti života</vt:lpstr>
      <vt:lpstr>Radna snaga</vt:lpstr>
      <vt:lpstr>Uloga države</vt:lpstr>
      <vt:lpstr>Predmoderna društva</vt:lpstr>
      <vt:lpstr>Stav Crkve</vt:lpstr>
      <vt:lpstr>„Socijalna država”</vt:lpstr>
      <vt:lpstr>Konkretne mjere</vt:lpstr>
      <vt:lpstr>Zakonodavna djelatnost</vt:lpstr>
      <vt:lpstr>Epilog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korisnik</dc:creator>
  <cp:lastModifiedBy>korisnik</cp:lastModifiedBy>
  <cp:revision>18</cp:revision>
  <dcterms:created xsi:type="dcterms:W3CDTF">2020-05-12T15:35:15Z</dcterms:created>
  <dcterms:modified xsi:type="dcterms:W3CDTF">2020-05-27T09:02:03Z</dcterms:modified>
</cp:coreProperties>
</file>