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58" r:id="rId5"/>
    <p:sldId id="259" r:id="rId6"/>
    <p:sldId id="261" r:id="rId7"/>
    <p:sldId id="262" r:id="rId8"/>
    <p:sldId id="260"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4/29/2020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4/29/2020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Povijest 19. st.</a:t>
            </a:r>
            <a:endParaRPr lang="hr-HR" dirty="0"/>
          </a:p>
        </p:txBody>
      </p:sp>
      <p:sp>
        <p:nvSpPr>
          <p:cNvPr id="3" name="Subtitle 2"/>
          <p:cNvSpPr>
            <a:spLocks noGrp="1"/>
          </p:cNvSpPr>
          <p:nvPr>
            <p:ph type="subTitle" idx="1"/>
          </p:nvPr>
        </p:nvSpPr>
        <p:spPr/>
        <p:txBody>
          <a:bodyPr/>
          <a:lstStyle/>
          <a:p>
            <a:r>
              <a:rPr lang="hr-HR" dirty="0" smtClean="0"/>
              <a:t>Doc. dr. </a:t>
            </a:r>
            <a:r>
              <a:rPr lang="hr-HR" dirty="0" err="1" smtClean="0"/>
              <a:t>kristina</a:t>
            </a:r>
            <a:r>
              <a:rPr lang="hr-HR" dirty="0" smtClean="0"/>
              <a:t> </a:t>
            </a:r>
            <a:r>
              <a:rPr lang="hr-HR" dirty="0" err="1" smtClean="0"/>
              <a:t>milković</a:t>
            </a:r>
            <a:endParaRPr lang="hr-HR" dirty="0"/>
          </a:p>
        </p:txBody>
      </p:sp>
    </p:spTree>
    <p:extLst>
      <p:ext uri="{BB962C8B-B14F-4D97-AF65-F5344CB8AC3E}">
        <p14:creationId xmlns:p14="http://schemas.microsoft.com/office/powerpoint/2010/main" val="4010482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Žene – pitanje „reprezentativnosti”</a:t>
            </a:r>
            <a:endParaRPr lang="hr-HR" dirty="0"/>
          </a:p>
        </p:txBody>
      </p:sp>
      <p:sp>
        <p:nvSpPr>
          <p:cNvPr id="3" name="Content Placeholder 2"/>
          <p:cNvSpPr>
            <a:spLocks noGrp="1"/>
          </p:cNvSpPr>
          <p:nvPr>
            <p:ph idx="1"/>
          </p:nvPr>
        </p:nvSpPr>
        <p:spPr/>
        <p:txBody>
          <a:bodyPr/>
          <a:lstStyle/>
          <a:p>
            <a:r>
              <a:rPr lang="hr-HR" dirty="0" smtClean="0"/>
              <a:t>U buržoaskim krugovima žena je imala i reprezentativnu funkciju, tj. ona je bila odraz statusa svoga muža, s druge strane imala je važnu ulogu u vođenju domaćinstva koja je dugo bila zadržana i kasnije. Posebno je bila važna uloga žene u odgoju djece čije se značenje u 19. stoljeću sve više povećava.</a:t>
            </a:r>
          </a:p>
          <a:p>
            <a:r>
              <a:rPr lang="hr-HR" dirty="0" smtClean="0"/>
              <a:t>Žene iz siromašnijih slojeva društva također su imale važnu ulogu u obitelji koja se nije zaustavljala na kućenome pragu – osim odgoja djeca, koja su žene najčešće pratila svuda gdje su išle, o čemu zorno svjedoče prikazi iz toga doba, obavljale su niz poslova u kući: nabavljanje namirnica („po najpovoljnijoj cijeni”) priprema hrane, održavanje higijene, briga o odjeći cijele obitelji, a ponekad su i zarađivale izvan doma na sitnim poslovima. </a:t>
            </a:r>
            <a:endParaRPr lang="hr-HR" dirty="0"/>
          </a:p>
        </p:txBody>
      </p:sp>
    </p:spTree>
    <p:extLst>
      <p:ext uri="{BB962C8B-B14F-4D97-AF65-F5344CB8AC3E}">
        <p14:creationId xmlns:p14="http://schemas.microsoft.com/office/powerpoint/2010/main" val="3251922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Pad nataliteta</a:t>
            </a:r>
            <a:endParaRPr lang="hr-HR" dirty="0"/>
          </a:p>
        </p:txBody>
      </p:sp>
      <p:sp>
        <p:nvSpPr>
          <p:cNvPr id="3" name="Content Placeholder 2"/>
          <p:cNvSpPr>
            <a:spLocks noGrp="1"/>
          </p:cNvSpPr>
          <p:nvPr>
            <p:ph idx="1"/>
          </p:nvPr>
        </p:nvSpPr>
        <p:spPr/>
        <p:txBody>
          <a:bodyPr/>
          <a:lstStyle/>
          <a:p>
            <a:r>
              <a:rPr lang="hr-HR" dirty="0" smtClean="0"/>
              <a:t>Za razliku od Engleske, u Francuskoj su radnici (bez ili sa prigovorom) sredinom 19. st. plaću najčešće predavali ženi koja je vodila obiteljsku ekonomiju.</a:t>
            </a:r>
          </a:p>
          <a:p>
            <a:r>
              <a:rPr lang="hr-HR" dirty="0" smtClean="0"/>
              <a:t>Žene su često brinule o „tijelu i duši” članova obitelji, brinući se o njihovom zdravlju.</a:t>
            </a:r>
          </a:p>
          <a:p>
            <a:r>
              <a:rPr lang="hr-HR" dirty="0" smtClean="0"/>
              <a:t>Također, pismenost žena u gradovima sve je više rasla tijekom 19. st..</a:t>
            </a:r>
          </a:p>
          <a:p>
            <a:r>
              <a:rPr lang="hr-HR" dirty="0" smtClean="0"/>
              <a:t>Tijekom 19. stoljeća bitno se mijenjao odnos prema djeci.</a:t>
            </a:r>
          </a:p>
          <a:p>
            <a:r>
              <a:rPr lang="hr-HR" dirty="0" smtClean="0"/>
              <a:t>Podaci pokazuju da je natalitet u ovom stoljeću konstantno padao.</a:t>
            </a:r>
          </a:p>
          <a:p>
            <a:r>
              <a:rPr lang="hr-HR" dirty="0" smtClean="0"/>
              <a:t>Smanjivanje broja djece u obitelji često se postizalo kasnim stupanjem u brak.</a:t>
            </a:r>
            <a:endParaRPr lang="hr-HR" dirty="0"/>
          </a:p>
        </p:txBody>
      </p:sp>
    </p:spTree>
    <p:extLst>
      <p:ext uri="{BB962C8B-B14F-4D97-AF65-F5344CB8AC3E}">
        <p14:creationId xmlns:p14="http://schemas.microsoft.com/office/powerpoint/2010/main" val="1054227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Dijete – „središte obitelji”</a:t>
            </a:r>
            <a:endParaRPr lang="hr-HR" dirty="0"/>
          </a:p>
        </p:txBody>
      </p:sp>
      <p:sp>
        <p:nvSpPr>
          <p:cNvPr id="3" name="Content Placeholder 2"/>
          <p:cNvSpPr>
            <a:spLocks noGrp="1"/>
          </p:cNvSpPr>
          <p:nvPr>
            <p:ph idx="1"/>
          </p:nvPr>
        </p:nvSpPr>
        <p:spPr/>
        <p:txBody>
          <a:bodyPr/>
          <a:lstStyle/>
          <a:p>
            <a:r>
              <a:rPr lang="hr-HR" dirty="0" smtClean="0"/>
              <a:t>Djece je bilo sve manje, no njihova je važnost bila sve veća.</a:t>
            </a:r>
          </a:p>
          <a:p>
            <a:r>
              <a:rPr lang="hr-HR" dirty="0" smtClean="0"/>
              <a:t>U 19. st. dijete dolazi u „središte obitelji”.</a:t>
            </a:r>
          </a:p>
          <a:p>
            <a:r>
              <a:rPr lang="hr-HR" dirty="0" smtClean="0"/>
              <a:t>„Ono je predmet svakovrsnog ulaganja: osjećajnog, svakako, ali također ekonomskog, odgojnog, egzistencijalnog. Kao nasljednik dijete znači budućnost obitelji, njezinu projektiranu i sanjanu predodžbu, njen način borbe protiv vremena i smrti.”</a:t>
            </a:r>
          </a:p>
          <a:p>
            <a:r>
              <a:rPr lang="hr-HR" dirty="0" smtClean="0"/>
              <a:t>Literatura: </a:t>
            </a:r>
            <a:r>
              <a:rPr lang="hr-HR" dirty="0" err="1" smtClean="0"/>
              <a:t>Aries</a:t>
            </a:r>
            <a:r>
              <a:rPr lang="hr-HR" dirty="0" smtClean="0"/>
              <a:t>, </a:t>
            </a:r>
            <a:r>
              <a:rPr lang="hr-HR" dirty="0" err="1" smtClean="0"/>
              <a:t>Philippe</a:t>
            </a:r>
            <a:r>
              <a:rPr lang="hr-HR" dirty="0" smtClean="0"/>
              <a:t> – </a:t>
            </a:r>
            <a:r>
              <a:rPr lang="hr-HR" dirty="0" err="1"/>
              <a:t>D</a:t>
            </a:r>
            <a:r>
              <a:rPr lang="hr-HR" dirty="0" err="1" smtClean="0"/>
              <a:t>uby</a:t>
            </a:r>
            <a:r>
              <a:rPr lang="hr-HR" dirty="0" smtClean="0"/>
              <a:t>, </a:t>
            </a:r>
            <a:r>
              <a:rPr lang="hr-HR" dirty="0" err="1" smtClean="0"/>
              <a:t>Georges</a:t>
            </a:r>
            <a:r>
              <a:rPr lang="hr-HR" dirty="0" smtClean="0"/>
              <a:t> (</a:t>
            </a:r>
            <a:r>
              <a:rPr lang="hr-HR" dirty="0" err="1" smtClean="0"/>
              <a:t>prir</a:t>
            </a:r>
            <a:r>
              <a:rPr lang="hr-HR" dirty="0" smtClean="0"/>
              <a:t>.). </a:t>
            </a:r>
            <a:r>
              <a:rPr lang="hr-HR" i="1" dirty="0" err="1" smtClean="0"/>
              <a:t>Istorija</a:t>
            </a:r>
            <a:r>
              <a:rPr lang="hr-HR" i="1" dirty="0" smtClean="0"/>
              <a:t> privatnog života</a:t>
            </a:r>
            <a:r>
              <a:rPr lang="hr-HR" dirty="0" smtClean="0"/>
              <a:t>, Beograd, 2003.</a:t>
            </a:r>
            <a:endParaRPr lang="hr-HR" dirty="0"/>
          </a:p>
        </p:txBody>
      </p:sp>
    </p:spTree>
    <p:extLst>
      <p:ext uri="{BB962C8B-B14F-4D97-AF65-F5344CB8AC3E}">
        <p14:creationId xmlns:p14="http://schemas.microsoft.com/office/powerpoint/2010/main" val="180589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Svakodnevica</a:t>
            </a:r>
            <a:br>
              <a:rPr lang="hr-HR" dirty="0" smtClean="0"/>
            </a:br>
            <a:r>
              <a:rPr lang="hr-HR" dirty="0" smtClean="0"/>
              <a:t>Primjer Francuske</a:t>
            </a:r>
            <a:br>
              <a:rPr lang="hr-HR" dirty="0" smtClean="0"/>
            </a:br>
            <a:endParaRPr lang="hr-HR" dirty="0"/>
          </a:p>
        </p:txBody>
      </p:sp>
      <p:sp>
        <p:nvSpPr>
          <p:cNvPr id="3" name="Content Placeholder 2"/>
          <p:cNvSpPr>
            <a:spLocks noGrp="1"/>
          </p:cNvSpPr>
          <p:nvPr>
            <p:ph idx="1"/>
          </p:nvPr>
        </p:nvSpPr>
        <p:spPr/>
        <p:txBody>
          <a:bodyPr>
            <a:normAutofit/>
          </a:bodyPr>
          <a:lstStyle/>
          <a:p>
            <a:r>
              <a:rPr lang="hr-HR" dirty="0" smtClean="0"/>
              <a:t>Svakodnevicu u 19. stoljeću je teško cjelovito predstaviti. Za to postoji niz razloga: postojanje velikih razlika među zemljama, a također postojanje razlika unutar iste zemlje ovisno o geografskim, društvenim ili drugim okolnostima. Posebnu temu predstavlja postojanje, odnosno odsustvo izvora koji se odnose na ovu temu.</a:t>
            </a:r>
          </a:p>
          <a:p>
            <a:r>
              <a:rPr lang="hr-HR" dirty="0" smtClean="0"/>
              <a:t>Predmet ovog izlaganja biti će svakodnevica građanske obitelji u Francuskoj u 19. stoljeću koja je ujedno i primjer oblikovanja građanstva čije je političko, društveno i gospodarsko značenje u 19. stoljeću sve veće.</a:t>
            </a:r>
            <a:endParaRPr lang="hr-HR" dirty="0" smtClean="0"/>
          </a:p>
        </p:txBody>
      </p:sp>
    </p:spTree>
    <p:extLst>
      <p:ext uri="{BB962C8B-B14F-4D97-AF65-F5344CB8AC3E}">
        <p14:creationId xmlns:p14="http://schemas.microsoft.com/office/powerpoint/2010/main" val="72795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Građanski zakonik</a:t>
            </a:r>
            <a:endParaRPr lang="hr-HR" dirty="0"/>
          </a:p>
        </p:txBody>
      </p:sp>
      <p:sp>
        <p:nvSpPr>
          <p:cNvPr id="3" name="Content Placeholder 2"/>
          <p:cNvSpPr>
            <a:spLocks noGrp="1"/>
          </p:cNvSpPr>
          <p:nvPr>
            <p:ph idx="1"/>
          </p:nvPr>
        </p:nvSpPr>
        <p:spPr/>
        <p:txBody>
          <a:bodyPr>
            <a:normAutofit lnSpcReduction="10000"/>
          </a:bodyPr>
          <a:lstStyle/>
          <a:p>
            <a:r>
              <a:rPr lang="hr-HR" dirty="0"/>
              <a:t>Prema Građanskom zakoniku svu vlast u obitelji imao je otac obitelji. Udana žena nije imala pravo raspolaganja imovinom, pa čak ni vlastitom zaradom sve do zakona iz 1907. godine. Na isti je način otac obitelji imao puno pravo nad životom djece. Sve do 1896. godine bila je potrebna suglasnost roditelja za stupanje u brak do 25. godine života.</a:t>
            </a:r>
          </a:p>
          <a:p>
            <a:r>
              <a:rPr lang="hr-HR" dirty="0"/>
              <a:t>U Građanskom zakoniku bila su prisutna mnoga tradicionalna stanovišta u pogledu obitelji, iako je u pogledu političkih prava donosio mnoge novosti temeljeći se na Deklaraciji o pravima čovjeka i građanina.</a:t>
            </a:r>
          </a:p>
          <a:p>
            <a:r>
              <a:rPr lang="hr-HR" dirty="0"/>
              <a:t>Primjerice, otac je mogao zatražiti da se dijete uhiti i drži određeno vrijeme u zatvoru; pri tome nisu morale biti ispunjene niti neke posebne formalnosti.</a:t>
            </a:r>
          </a:p>
          <a:p>
            <a:endParaRPr lang="hr-HR" dirty="0"/>
          </a:p>
        </p:txBody>
      </p:sp>
    </p:spTree>
    <p:extLst>
      <p:ext uri="{BB962C8B-B14F-4D97-AF65-F5344CB8AC3E}">
        <p14:creationId xmlns:p14="http://schemas.microsoft.com/office/powerpoint/2010/main" val="333409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Otac – kao neograničeni vladar unutar obitelji</a:t>
            </a:r>
            <a:endParaRPr lang="hr-HR" dirty="0"/>
          </a:p>
        </p:txBody>
      </p:sp>
      <p:sp>
        <p:nvSpPr>
          <p:cNvPr id="3" name="Content Placeholder 2"/>
          <p:cNvSpPr>
            <a:spLocks noGrp="1"/>
          </p:cNvSpPr>
          <p:nvPr>
            <p:ph idx="1"/>
          </p:nvPr>
        </p:nvSpPr>
        <p:spPr/>
        <p:txBody>
          <a:bodyPr>
            <a:normAutofit fontScale="92500" lnSpcReduction="10000"/>
          </a:bodyPr>
          <a:lstStyle/>
          <a:p>
            <a:r>
              <a:rPr lang="hr-HR" dirty="0" smtClean="0"/>
              <a:t>U javnom prostoru muškarac je bio apsolutni gospodar i samo on je imao politička prava. U privatnom, obiteljskom prostoru on je gospodar nad novcem. Otac je također apsolutni gospodar u ekonomskim poslovima. On također odlučuje o pitanjima obrazovanja i brakova djece  jer </a:t>
            </a:r>
            <a:r>
              <a:rPr lang="hr-HR" dirty="0" smtClean="0"/>
              <a:t>se, kako se smatralo, </a:t>
            </a:r>
            <a:r>
              <a:rPr lang="hr-HR" dirty="0" smtClean="0"/>
              <a:t>oslanja na </a:t>
            </a:r>
            <a:r>
              <a:rPr lang="hr-HR" dirty="0" smtClean="0"/>
              <a:t>razum (za razliku od žene koja je, također prema tadašnjem uvriježenom stanovištu, previše podložna osjećajima).</a:t>
            </a:r>
            <a:endParaRPr lang="hr-HR" dirty="0" smtClean="0"/>
          </a:p>
          <a:p>
            <a:r>
              <a:rPr lang="hr-HR" dirty="0" smtClean="0"/>
              <a:t>Otac ima svoje </a:t>
            </a:r>
            <a:r>
              <a:rPr lang="hr-HR" dirty="0" smtClean="0"/>
              <a:t>prostore u kući („očeva kuća”)  </a:t>
            </a:r>
            <a:r>
              <a:rPr lang="hr-HR" dirty="0" smtClean="0"/>
              <a:t>– to su kancelarija i biblioteka.</a:t>
            </a:r>
          </a:p>
          <a:p>
            <a:r>
              <a:rPr lang="hr-HR" dirty="0" smtClean="0"/>
              <a:t>Salon – obavezno mjesto građanskoga društva. Kuća bogatoga muškarca ispunjava se zbirkama.</a:t>
            </a:r>
          </a:p>
          <a:p>
            <a:r>
              <a:rPr lang="hr-HR" dirty="0" smtClean="0"/>
              <a:t>Figura oca koji drži svu vlast i koji svime upravlja – središte je kuće. On je prisutan u građanskim obiteljima, ali isto tako i u puku te je podjednako karakterističan za sve konfesije.</a:t>
            </a:r>
            <a:endParaRPr lang="hr-HR" dirty="0"/>
          </a:p>
        </p:txBody>
      </p:sp>
    </p:spTree>
    <p:extLst>
      <p:ext uri="{BB962C8B-B14F-4D97-AF65-F5344CB8AC3E}">
        <p14:creationId xmlns:p14="http://schemas.microsoft.com/office/powerpoint/2010/main" val="2377989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Proces slabljenja</a:t>
            </a:r>
            <a:endParaRPr lang="hr-HR" dirty="0"/>
          </a:p>
        </p:txBody>
      </p:sp>
      <p:sp>
        <p:nvSpPr>
          <p:cNvPr id="3" name="Content Placeholder 2"/>
          <p:cNvSpPr>
            <a:spLocks noGrp="1"/>
          </p:cNvSpPr>
          <p:nvPr>
            <p:ph idx="1"/>
          </p:nvPr>
        </p:nvSpPr>
        <p:spPr/>
        <p:txBody>
          <a:bodyPr>
            <a:normAutofit/>
          </a:bodyPr>
          <a:lstStyle/>
          <a:p>
            <a:r>
              <a:rPr lang="hr-HR" dirty="0" smtClean="0"/>
              <a:t>Ponekad je samo smrt </a:t>
            </a:r>
            <a:r>
              <a:rPr lang="hr-HR" dirty="0" smtClean="0"/>
              <a:t>oca </a:t>
            </a:r>
            <a:r>
              <a:rPr lang="hr-HR" dirty="0" smtClean="0"/>
              <a:t>oslobađala pojedince njegove vlasti. Devetnaesto stoljeće predstavlja i stoljeće borbe protiv očeve vlasti</a:t>
            </a:r>
            <a:r>
              <a:rPr lang="hr-HR" dirty="0" smtClean="0"/>
              <a:t>.</a:t>
            </a:r>
          </a:p>
          <a:p>
            <a:r>
              <a:rPr lang="hr-HR" dirty="0" smtClean="0"/>
              <a:t>Ubojstvo oca se vrlo oštro kažnjavalo i u 19. stoljeću, ali i ranije, jer je vlast oca u obitelji simbolizirala vlast vladara, pa je napad na oca predstavljao napad na samog kralja.</a:t>
            </a:r>
          </a:p>
          <a:p>
            <a:r>
              <a:rPr lang="hr-HR" dirty="0" smtClean="0"/>
              <a:t>Smrt oca u obitelji uvijek je predstavljala važan događaj – oproštaj, prijenos vlasti …</a:t>
            </a:r>
            <a:endParaRPr lang="hr-HR" dirty="0" smtClean="0"/>
          </a:p>
          <a:p>
            <a:r>
              <a:rPr lang="hr-HR" dirty="0" smtClean="0"/>
              <a:t>Da očinska vlast ipak slabi postupno prema kraju 19. stoljeća vidi se iz nekoliko zakona: 1889. – zakon o gubitku očinskog prava; 1898. zakon protiv lošeg postupanja s djecom te pravo na razvod iz 1867. i zakon o pravu na utvrđivanju očinstva, koji ipak već pripada novom stoljeću – tj. iz 1912</a:t>
            </a:r>
            <a:r>
              <a:rPr lang="hr-HR" dirty="0" smtClean="0"/>
              <a:t>.</a:t>
            </a:r>
            <a:endParaRPr lang="hr-HR" dirty="0" smtClean="0"/>
          </a:p>
        </p:txBody>
      </p:sp>
    </p:spTree>
    <p:extLst>
      <p:ext uri="{BB962C8B-B14F-4D97-AF65-F5344CB8AC3E}">
        <p14:creationId xmlns:p14="http://schemas.microsoft.com/office/powerpoint/2010/main" val="3432381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Bračna politika</a:t>
            </a:r>
            <a:endParaRPr lang="hr-HR" dirty="0"/>
          </a:p>
        </p:txBody>
      </p:sp>
      <p:sp>
        <p:nvSpPr>
          <p:cNvPr id="3" name="Content Placeholder 2"/>
          <p:cNvSpPr>
            <a:spLocks noGrp="1"/>
          </p:cNvSpPr>
          <p:nvPr>
            <p:ph idx="1"/>
          </p:nvPr>
        </p:nvSpPr>
        <p:spPr/>
        <p:txBody>
          <a:bodyPr/>
          <a:lstStyle/>
          <a:p>
            <a:r>
              <a:rPr lang="hr-HR" dirty="0" smtClean="0"/>
              <a:t>Društveno </a:t>
            </a:r>
            <a:r>
              <a:rPr lang="hr-HR" dirty="0"/>
              <a:t>podrijetlo izabranih supružnika također je bilo djelo obiteljske politike.</a:t>
            </a:r>
          </a:p>
          <a:p>
            <a:r>
              <a:rPr lang="hr-HR" dirty="0"/>
              <a:t>Može se navesti primjer i iz Habsburške Monarhije gdje su državni službenici – časnici i činovnici bili međusobno povezani gustom mrežom obiteljskih i prijateljskih veza čineći na taj način poseban „profesionalni stalež.” </a:t>
            </a:r>
            <a:endParaRPr lang="hr-HR" dirty="0" smtClean="0"/>
          </a:p>
          <a:p>
            <a:r>
              <a:rPr lang="hr-HR" dirty="0" smtClean="0"/>
              <a:t>U prvoj polovici 19. st. brak je još većinom bio neka vrsta obiteljske politike, poslovnoga ugovora, no s vremenom se sve više razvija afektivna strana između bračnih partnera, pogotovo u posljednjoj četvrtini 19. st.</a:t>
            </a:r>
            <a:endParaRPr lang="hr-HR" dirty="0"/>
          </a:p>
          <a:p>
            <a:endParaRPr lang="hr-HR" dirty="0"/>
          </a:p>
        </p:txBody>
      </p:sp>
    </p:spTree>
    <p:extLst>
      <p:ext uri="{BB962C8B-B14F-4D97-AF65-F5344CB8AC3E}">
        <p14:creationId xmlns:p14="http://schemas.microsoft.com/office/powerpoint/2010/main" val="9481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Brak kao poslovni ugovor</a:t>
            </a:r>
            <a:endParaRPr lang="hr-HR" dirty="0"/>
          </a:p>
        </p:txBody>
      </p:sp>
      <p:sp>
        <p:nvSpPr>
          <p:cNvPr id="3" name="Content Placeholder 2"/>
          <p:cNvSpPr>
            <a:spLocks noGrp="1"/>
          </p:cNvSpPr>
          <p:nvPr>
            <p:ph idx="1"/>
          </p:nvPr>
        </p:nvSpPr>
        <p:spPr/>
        <p:txBody>
          <a:bodyPr/>
          <a:lstStyle/>
          <a:p>
            <a:r>
              <a:rPr lang="hr-HR" dirty="0" smtClean="0"/>
              <a:t>„Bračna politika postaje sve raznovrsnija i sve složenija. Novac počinje podrazumijevati različite oblike: pokretne i nepokretne vrijednosti, poslove i „očekivanja”. I drugi se činioci razmatraju: ime, ugled, „stanje” (slobodne profesije su na visokoj cijeni), „klasa”, ljepota, sve to čini dio odredbi pri razmjeni.”</a:t>
            </a:r>
          </a:p>
          <a:p>
            <a:r>
              <a:rPr lang="hr-HR" dirty="0"/>
              <a:t>U 19. </a:t>
            </a:r>
            <a:r>
              <a:rPr lang="hr-HR" dirty="0" smtClean="0"/>
              <a:t>st. </a:t>
            </a:r>
            <a:r>
              <a:rPr lang="hr-HR" dirty="0"/>
              <a:t>brakovi su često bili motivirani interesnim razlozima.</a:t>
            </a:r>
          </a:p>
          <a:p>
            <a:r>
              <a:rPr lang="hr-HR" dirty="0"/>
              <a:t>Ponekad su zaposlene žene teško pronalazile bračnog druga: „Svoju nezavisnost žene često plaćaju samoćom.”</a:t>
            </a:r>
          </a:p>
          <a:p>
            <a:endParaRPr lang="hr-HR" dirty="0"/>
          </a:p>
        </p:txBody>
      </p:sp>
    </p:spTree>
    <p:extLst>
      <p:ext uri="{BB962C8B-B14F-4D97-AF65-F5344CB8AC3E}">
        <p14:creationId xmlns:p14="http://schemas.microsoft.com/office/powerpoint/2010/main" val="2914698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Položaj žena</a:t>
            </a:r>
            <a:endParaRPr lang="hr-HR" dirty="0"/>
          </a:p>
        </p:txBody>
      </p:sp>
      <p:sp>
        <p:nvSpPr>
          <p:cNvPr id="3" name="Content Placeholder 2"/>
          <p:cNvSpPr>
            <a:spLocks noGrp="1"/>
          </p:cNvSpPr>
          <p:nvPr>
            <p:ph idx="1"/>
          </p:nvPr>
        </p:nvSpPr>
        <p:spPr/>
        <p:txBody>
          <a:bodyPr/>
          <a:lstStyle/>
          <a:p>
            <a:r>
              <a:rPr lang="hr-HR" dirty="0" smtClean="0"/>
              <a:t>Položaj žena jako se razlikovao od jedne sredine do druge. Razlike su postojale između urbanih i ruralnih sredina, ali također i između jednih i drugih unutar sebe ,ovisno o mjestu. </a:t>
            </a:r>
          </a:p>
          <a:p>
            <a:r>
              <a:rPr lang="hr-HR" dirty="0" smtClean="0"/>
              <a:t>Primjerice, u prvoj polovici 19. stoljeća na sjeveru Francuske gdje se razvijala industrija, žene su bile uključene u poslovni svijet. Njihov se položaj djelomično promijenio nakon 50-ih i 60-ih godina 19. stoljeća vezano uz činjenicu da je ekonomska snaga obitelji rasla te da su se mjesta stanovanja udaljavala od mjesta rada koja su često bila prljava, siva, i neugodna za život.</a:t>
            </a:r>
            <a:endParaRPr lang="hr-HR" dirty="0"/>
          </a:p>
        </p:txBody>
      </p:sp>
    </p:spTree>
    <p:extLst>
      <p:ext uri="{BB962C8B-B14F-4D97-AF65-F5344CB8AC3E}">
        <p14:creationId xmlns:p14="http://schemas.microsoft.com/office/powerpoint/2010/main" val="995586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Žene – pitanje „korisnosti”</a:t>
            </a:r>
            <a:endParaRPr lang="hr-HR" dirty="0"/>
          </a:p>
        </p:txBody>
      </p:sp>
      <p:sp>
        <p:nvSpPr>
          <p:cNvPr id="3" name="Content Placeholder 2"/>
          <p:cNvSpPr>
            <a:spLocks noGrp="1"/>
          </p:cNvSpPr>
          <p:nvPr>
            <p:ph idx="1"/>
          </p:nvPr>
        </p:nvSpPr>
        <p:spPr/>
        <p:txBody>
          <a:bodyPr/>
          <a:lstStyle/>
          <a:p>
            <a:r>
              <a:rPr lang="hr-HR" dirty="0" smtClean="0"/>
              <a:t>Žene su se tada posvećivale djeci i kućama: „Od čistoće i dotjeranosti interijera do pobožnog poštovanja izvjesne tiranske mode neprestane samozaposlenosti […] od sitnog ručnog rada do prave opsjednutosti računima, sve to muči gospodaricu kuće koja se mora snaći s onim što joj muž dopušta da radi, a kome ona podnosi izvještaj: svaka sitnica dobiva smisao u okviru morala čija je osnova više ekonomske nego simboličke prirode.”</a:t>
            </a:r>
          </a:p>
          <a:p>
            <a:r>
              <a:rPr lang="hr-HR" dirty="0" smtClean="0"/>
              <a:t>Žene sa sjevera Francuske u 19. stoljeće ni u kom slučaju nisu bile pasivne u položaju koji su tada imale u društvu i u obitelji.</a:t>
            </a:r>
          </a:p>
          <a:p>
            <a:r>
              <a:rPr lang="hr-HR" dirty="0" smtClean="0"/>
              <a:t>Takav model domaćinstva bio je prisutan u svim slojevima buržoazije.</a:t>
            </a:r>
            <a:endParaRPr lang="hr-HR" dirty="0"/>
          </a:p>
        </p:txBody>
      </p:sp>
    </p:spTree>
    <p:extLst>
      <p:ext uri="{BB962C8B-B14F-4D97-AF65-F5344CB8AC3E}">
        <p14:creationId xmlns:p14="http://schemas.microsoft.com/office/powerpoint/2010/main" val="18662341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768</TotalTime>
  <Words>1252</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Povijest 19. st.</vt:lpstr>
      <vt:lpstr>Svakodnevica Primjer Francuske </vt:lpstr>
      <vt:lpstr>Građanski zakonik</vt:lpstr>
      <vt:lpstr>Otac – kao neograničeni vladar unutar obitelji</vt:lpstr>
      <vt:lpstr>Proces slabljenja</vt:lpstr>
      <vt:lpstr>Bračna politika</vt:lpstr>
      <vt:lpstr>Brak kao poslovni ugovor</vt:lpstr>
      <vt:lpstr>Položaj žena</vt:lpstr>
      <vt:lpstr>Žene – pitanje „korisnosti”</vt:lpstr>
      <vt:lpstr>Žene – pitanje „reprezentativnosti”</vt:lpstr>
      <vt:lpstr>Pad nataliteta</vt:lpstr>
      <vt:lpstr>Dijete – „središte obitelji”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Povijest 19. st.</dc:title>
  <dc:creator>korisnik</dc:creator>
  <cp:lastModifiedBy>korisnik</cp:lastModifiedBy>
  <cp:revision>24</cp:revision>
  <dcterms:created xsi:type="dcterms:W3CDTF">2020-04-28T09:45:25Z</dcterms:created>
  <dcterms:modified xsi:type="dcterms:W3CDTF">2020-04-29T08:52:46Z</dcterms:modified>
</cp:coreProperties>
</file>