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6" autoAdjust="0"/>
    <p:restoredTop sz="86385" autoAdjust="0"/>
  </p:normalViewPr>
  <p:slideViewPr>
    <p:cSldViewPr snapToGrid="0">
      <p:cViewPr varScale="1">
        <p:scale>
          <a:sx n="44" d="100"/>
          <a:sy n="44" d="100"/>
        </p:scale>
        <p:origin x="78" y="630"/>
      </p:cViewPr>
      <p:guideLst/>
    </p:cSldViewPr>
  </p:slideViewPr>
  <p:outlineViewPr>
    <p:cViewPr>
      <p:scale>
        <a:sx n="33" d="100"/>
        <a:sy n="33" d="100"/>
      </p:scale>
      <p:origin x="0" y="-6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5391B-F25C-4169-9835-F16D6CA9E77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5685E-90AC-4DAA-8464-C4741A83C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1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seoske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niže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pučke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točno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kalendar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školske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praznici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prilagođeni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sezonskim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poljskim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radovima</a:t>
            </a:r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5685E-90AC-4DAA-8464-C4741A83C8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4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Predmetni nastavnici u</a:t>
            </a:r>
            <a:r>
              <a:rPr lang="hr-HR" baseline="0" dirty="0"/>
              <a:t> gimnazijama</a:t>
            </a:r>
          </a:p>
          <a:p>
            <a:r>
              <a:rPr lang="hr-HR" baseline="0" dirty="0"/>
              <a:t>Njemački je nastavni u gimnazijama od 1849. do kraja apsolutizma 1859.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5685E-90AC-4DAA-8464-C4741A83C8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2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12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8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96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8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3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4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1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6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0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2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4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6D8905-5F68-40AD-9440-51E3384DBCFB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E0798D-BBCF-48E0-BD63-5CC0569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3629-DB79-4B8C-8E80-4D455F42B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44326" y="146284"/>
            <a:ext cx="10313881" cy="426492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r-HR" sz="5000" i="1" cap="none" noProof="0" dirty="0">
                <a:latin typeface="Palatino Linotype" panose="02040502050505030304" pitchFamily="18" charset="0"/>
              </a:rPr>
              <a:t>Ratio educationis publicae </a:t>
            </a:r>
            <a:br>
              <a:rPr lang="hr-HR" sz="5000" i="1" cap="none" noProof="0" dirty="0">
                <a:latin typeface="Palatino Linotype" panose="02040502050505030304" pitchFamily="18" charset="0"/>
              </a:rPr>
            </a:br>
            <a:r>
              <a:rPr lang="hr-HR" sz="5000" i="1" cap="none" noProof="0" dirty="0">
                <a:latin typeface="Palatino Linotype" panose="02040502050505030304" pitchFamily="18" charset="0"/>
              </a:rPr>
              <a:t>totiusque rei literariae </a:t>
            </a:r>
            <a:br>
              <a:rPr lang="hr-HR" sz="5000" i="1" cap="none" noProof="0" dirty="0">
                <a:latin typeface="Palatino Linotype" panose="02040502050505030304" pitchFamily="18" charset="0"/>
              </a:rPr>
            </a:br>
            <a:r>
              <a:rPr lang="hr-HR" sz="5000" i="1" cap="none" noProof="0" dirty="0">
                <a:latin typeface="Palatino Linotype" panose="02040502050505030304" pitchFamily="18" charset="0"/>
              </a:rPr>
              <a:t>per Regnum Hungariae </a:t>
            </a:r>
            <a:br>
              <a:rPr lang="hr-HR" sz="5000" i="1" cap="none" noProof="0" dirty="0">
                <a:latin typeface="Palatino Linotype" panose="02040502050505030304" pitchFamily="18" charset="0"/>
              </a:rPr>
            </a:br>
            <a:r>
              <a:rPr lang="hr-HR" sz="5000" i="1" cap="none" noProof="0" dirty="0">
                <a:latin typeface="Palatino Linotype" panose="02040502050505030304" pitchFamily="18" charset="0"/>
              </a:rPr>
              <a:t>et provincias eidem adnexas</a:t>
            </a:r>
            <a:endParaRPr lang="hr-HR" sz="5000" cap="non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74A82-2DD0-439A-8328-4B2AA53CA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33390" y="4935193"/>
            <a:ext cx="10484913" cy="1001423"/>
          </a:xfrm>
        </p:spPr>
        <p:txBody>
          <a:bodyPr/>
          <a:lstStyle/>
          <a:p>
            <a:r>
              <a:rPr lang="hr-HR" sz="3600" cap="none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Budim, 1806.</a:t>
            </a:r>
            <a:endParaRPr lang="hr-HR" sz="3600" noProof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29B05-90B9-45EA-9F0F-BE65A545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43468"/>
            <a:ext cx="9618133" cy="844370"/>
          </a:xfrm>
        </p:spPr>
        <p:txBody>
          <a:bodyPr>
            <a:noAutofit/>
          </a:bodyPr>
          <a:lstStyle/>
          <a:p>
            <a:pPr algn="ctr"/>
            <a:r>
              <a:rPr lang="hr-HR" sz="3600" cap="none" noProof="0" dirty="0">
                <a:latin typeface="Palatino Linotype" panose="02040502050505030304" pitchFamily="18" charset="0"/>
              </a:rPr>
              <a:t>Ustroj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3E48-C4DF-4C30-88CD-2DBECE49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87838"/>
            <a:ext cx="10639300" cy="47266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Školski okruzi (vrhovni ravnatelj škola): </a:t>
            </a:r>
          </a:p>
          <a:p>
            <a:pPr lvl="1">
              <a:lnSpc>
                <a:spcPct val="100000"/>
              </a:lnSpc>
            </a:pPr>
            <a:r>
              <a:rPr lang="hr-HR" sz="16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Budim, Bratislava, Košice, Győr, Oradea i Zagreb </a:t>
            </a: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narodne</a:t>
            </a: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škole (nastava na materinskom jeziku; u selima, trgovištima i gradovima)</a:t>
            </a:r>
          </a:p>
          <a:p>
            <a:pPr lvl="1">
              <a:lnSpc>
                <a:spcPct val="100000"/>
              </a:lnSpc>
            </a:pPr>
            <a:r>
              <a:rPr lang="hr-HR" sz="16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stariji i mlađi razred, djeca kreću sa šest godina  i traje dvije i pol godine</a:t>
            </a:r>
          </a:p>
          <a:p>
            <a:pPr lvl="1">
              <a:lnSpc>
                <a:spcPct val="100000"/>
              </a:lnSpc>
            </a:pPr>
            <a:r>
              <a:rPr lang="hr-HR" sz="16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treći razred za one koji se nastavljaju baviti gospodarstvom: osnove geometrije i arhitekture, prirodoslovlje, tehnologiju i zemljopis + trgovina</a:t>
            </a:r>
          </a:p>
          <a:p>
            <a:pPr lvl="1">
              <a:lnSpc>
                <a:spcPct val="100000"/>
              </a:lnSpc>
            </a:pPr>
            <a:r>
              <a:rPr lang="hr-HR" sz="16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primarn</a:t>
            </a:r>
            <a:r>
              <a:rPr lang="hr-HR" sz="16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 narodne škole (</a:t>
            </a:r>
            <a:r>
              <a:rPr lang="hr-HR" sz="16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normalk</a:t>
            </a:r>
            <a:r>
              <a:rPr lang="hr-HR" sz="16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e): + mađarski i njemački te mehaniku, glazbu i domaću povijest = priprema budućih učitelja </a:t>
            </a:r>
            <a:endParaRPr lang="hr-HR" sz="1600" b="1" cap="none" noProof="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gramatičke</a:t>
            </a: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škole</a:t>
            </a: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gimnazije</a:t>
            </a: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liceji</a:t>
            </a: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akademije</a:t>
            </a: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r-HR" sz="1800" b="1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sveučilište</a:t>
            </a:r>
            <a:r>
              <a:rPr lang="hr-HR" sz="1800" cap="none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(s fakultetima)</a:t>
            </a:r>
            <a:endParaRPr lang="hr-HR" sz="1600" cap="none" noProof="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2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E41-4310-4303-8C34-3890C92E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/>
          <a:lstStyle/>
          <a:p>
            <a:pPr algn="ctr"/>
            <a:r>
              <a:rPr lang="hr-HR" sz="4000" cap="none" noProof="0" dirty="0">
                <a:latin typeface="Palatino Linotype" panose="02040502050505030304" pitchFamily="18" charset="0"/>
              </a:rPr>
              <a:t>Novosti</a:t>
            </a:r>
            <a:endParaRPr lang="hr-HR" cap="none" noProof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2206-0584-44EE-9A47-77F7BA2B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76300"/>
            <a:ext cx="11334750" cy="4933949"/>
          </a:xfrm>
        </p:spPr>
        <p:txBody>
          <a:bodyPr>
            <a:normAutofit/>
          </a:bodyPr>
          <a:lstStyle/>
          <a:p>
            <a:r>
              <a:rPr lang="hr-HR" sz="2400" cap="none" noProof="0" dirty="0">
                <a:latin typeface="Palatino Linotype" panose="02040502050505030304" pitchFamily="18" charset="0"/>
              </a:rPr>
              <a:t>Ustroj:</a:t>
            </a:r>
          </a:p>
          <a:p>
            <a:pPr lvl="1"/>
            <a:r>
              <a:rPr lang="hr-HR" sz="2200" cap="none" noProof="0" dirty="0">
                <a:latin typeface="Palatino Linotype" panose="02040502050505030304" pitchFamily="18" charset="0"/>
              </a:rPr>
              <a:t>Latinske škole traju 4 godine, a ne smiju početi prije navršene devete</a:t>
            </a:r>
          </a:p>
          <a:p>
            <a:pPr lvl="1"/>
            <a:r>
              <a:rPr lang="hr-HR" sz="2200" cap="none" noProof="0" dirty="0">
                <a:latin typeface="Palatino Linotype" panose="02040502050505030304" pitchFamily="18" charset="0"/>
              </a:rPr>
              <a:t>Nakon gimnazija (2 razreda nakon gramatičke škole) slijede dvije godine liceja</a:t>
            </a:r>
          </a:p>
          <a:p>
            <a:pPr lvl="1"/>
            <a:r>
              <a:rPr lang="hr-HR" sz="2200" cap="none" noProof="0" dirty="0">
                <a:latin typeface="Palatino Linotype" panose="02040502050505030304" pitchFamily="18" charset="0"/>
              </a:rPr>
              <a:t>Akademija traje četiri godine (filozofija, zatim javno pravo)</a:t>
            </a:r>
          </a:p>
          <a:p>
            <a:r>
              <a:rPr lang="hr-HR" sz="2400" cap="none" noProof="0" dirty="0">
                <a:latin typeface="Palatino Linotype" panose="02040502050505030304" pitchFamily="18" charset="0"/>
              </a:rPr>
              <a:t>Povišice učiteljima ovise o stažu: nakon 10 godina 1/3 plaće, nakon 20 ½, nakon 30 puna</a:t>
            </a:r>
          </a:p>
          <a:p>
            <a:r>
              <a:rPr lang="hr-HR" sz="2400" cap="none" noProof="0" dirty="0">
                <a:latin typeface="Palatino Linotype" panose="02040502050505030304" pitchFamily="18" charset="0"/>
              </a:rPr>
              <a:t>Obaveza učenja mađarskog kao izbornog od narodnih škola</a:t>
            </a:r>
          </a:p>
          <a:p>
            <a:pPr lvl="1"/>
            <a:r>
              <a:rPr lang="hr-HR" sz="2200" cap="none" noProof="0" dirty="0">
                <a:latin typeface="Palatino Linotype" panose="02040502050505030304" pitchFamily="18" charset="0"/>
              </a:rPr>
              <a:t>obavezan u gimnazijama od 1833. &gt; otpor mađarizaciji</a:t>
            </a:r>
          </a:p>
          <a:p>
            <a:pPr lvl="1"/>
            <a:r>
              <a:rPr lang="hr-HR" sz="2200" cap="none" noProof="0" dirty="0">
                <a:latin typeface="Palatino Linotype" panose="02040502050505030304" pitchFamily="18" charset="0"/>
              </a:rPr>
              <a:t>Na snazi do 1845. &gt; </a:t>
            </a:r>
            <a:r>
              <a:rPr lang="hr-HR" sz="2200" i="1" cap="none" noProof="0" dirty="0">
                <a:latin typeface="Palatino Linotype" panose="02040502050505030304" pitchFamily="18" charset="0"/>
              </a:rPr>
              <a:t>Systema scholarum elementarium in Hungaria </a:t>
            </a:r>
            <a:r>
              <a:rPr lang="hr-HR" sz="2200" cap="none" noProof="0" dirty="0">
                <a:latin typeface="Palatino Linotype" panose="02040502050505030304" pitchFamily="18" charset="0"/>
              </a:rPr>
              <a:t>(Sustav početnih škola u Ugarskoj)</a:t>
            </a:r>
            <a:endParaRPr lang="hr-HR" sz="2200" i="1" cap="none" noProof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7FD5-6BC0-4F47-AEE0-C7DE4847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6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hr-HR" sz="3600" cap="none" noProof="0" dirty="0">
                <a:latin typeface="Palatino Linotype" panose="02040502050505030304" pitchFamily="18" charset="0"/>
              </a:rPr>
              <a:t>Obrazovanje žena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0867-2675-4FC9-88C8-AC08E561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1151966"/>
            <a:ext cx="11189777" cy="4365432"/>
          </a:xfrm>
        </p:spPr>
        <p:txBody>
          <a:bodyPr>
            <a:noAutofit/>
          </a:bodyPr>
          <a:lstStyle/>
          <a:p>
            <a:r>
              <a:rPr lang="hr-HR" sz="2400" cap="none" noProof="0" dirty="0">
                <a:latin typeface="Palatino Linotype" panose="02040502050505030304" pitchFamily="18" charset="0"/>
              </a:rPr>
              <a:t>Prvi put propisuje i obrazovanje djevojčica</a:t>
            </a:r>
          </a:p>
          <a:p>
            <a:pPr lvl="1"/>
            <a:r>
              <a:rPr lang="hr-HR" sz="2000" cap="none" noProof="0" dirty="0">
                <a:latin typeface="Palatino Linotype" panose="02040502050505030304" pitchFamily="18" charset="0"/>
              </a:rPr>
              <a:t>gdje je moguće, odvojeno od dječaka </a:t>
            </a:r>
          </a:p>
          <a:p>
            <a:pPr lvl="1"/>
            <a:r>
              <a:rPr lang="hr-HR" sz="2000" cap="none" noProof="0" dirty="0">
                <a:latin typeface="Palatino Linotype" panose="02040502050505030304" pitchFamily="18" charset="0"/>
              </a:rPr>
              <a:t>iz radničkih obitelji uče (na narodnom jeziku) vjeronauk, čitanje, pisanje, računanje i ručni rad</a:t>
            </a:r>
          </a:p>
          <a:p>
            <a:pPr lvl="1"/>
            <a:r>
              <a:rPr lang="hr-HR" sz="2000" cap="none" noProof="0" dirty="0">
                <a:latin typeface="Palatino Linotype" panose="02040502050505030304" pitchFamily="18" charset="0"/>
              </a:rPr>
              <a:t>iz građanskih obitelji: + domaćinstvo te poznavanje Ugarske </a:t>
            </a:r>
          </a:p>
          <a:p>
            <a:pPr lvl="1"/>
            <a:r>
              <a:rPr lang="hr-HR" sz="2000" cap="none" noProof="0" dirty="0">
                <a:latin typeface="Palatino Linotype" panose="02040502050505030304" pitchFamily="18" charset="0"/>
              </a:rPr>
              <a:t>plemkinje: + mađarski, njemački i francuski (poznati pisci), biblijsku povijest i zemljopis Ugarske</a:t>
            </a:r>
          </a:p>
          <a:p>
            <a:r>
              <a:rPr lang="hr-HR" sz="2400" cap="none" noProof="0" dirty="0">
                <a:latin typeface="Palatino Linotype" panose="02040502050505030304" pitchFamily="18" charset="0"/>
              </a:rPr>
              <a:t> Javne djevojačke škole vode ženske redovničke zajednice </a:t>
            </a:r>
          </a:p>
          <a:p>
            <a:r>
              <a:rPr lang="hr-HR" sz="2400" cap="none" noProof="0" dirty="0">
                <a:latin typeface="Palatino Linotype" panose="02040502050505030304" pitchFamily="18" charset="0"/>
              </a:rPr>
              <a:t>Učiteljice (iz javnih ustanova pri kraljevskim akademijama) moraju znati mađarski</a:t>
            </a:r>
          </a:p>
        </p:txBody>
      </p:sp>
    </p:spTree>
    <p:extLst>
      <p:ext uri="{BB962C8B-B14F-4D97-AF65-F5344CB8AC3E}">
        <p14:creationId xmlns:p14="http://schemas.microsoft.com/office/powerpoint/2010/main" val="128430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6BAD-A672-4D08-B868-9E9796C3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hr-HR" sz="3600" i="1" cap="none" noProof="0" dirty="0">
                <a:latin typeface="Palatino Linotype" panose="02040502050505030304" pitchFamily="18" charset="0"/>
              </a:rPr>
              <a:t>Systema scholarum elementarium, </a:t>
            </a:r>
            <a:r>
              <a:rPr lang="hr-HR" sz="3600" cap="none" noProof="0" dirty="0">
                <a:latin typeface="Palatino Linotype" panose="02040502050505030304" pitchFamily="18" charset="0"/>
              </a:rPr>
              <a:t>1845. </a:t>
            </a:r>
            <a:endParaRPr lang="hr-HR" sz="36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8275-C8AA-41D5-8C90-872B91AC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7"/>
            <a:ext cx="11620500" cy="4205283"/>
          </a:xfrm>
        </p:spPr>
        <p:txBody>
          <a:bodyPr>
            <a:normAutofit lnSpcReduction="10000"/>
          </a:bodyPr>
          <a:lstStyle/>
          <a:p>
            <a:r>
              <a:rPr lang="hr-HR" sz="2800" cap="none" noProof="0" dirty="0">
                <a:latin typeface="Palatino Linotype" panose="02040502050505030304" pitchFamily="18" charset="0"/>
              </a:rPr>
              <a:t>Zaživjela 1848. pa opet 1861. i vrijedi do 1874.</a:t>
            </a:r>
          </a:p>
          <a:p>
            <a:r>
              <a:rPr lang="hr-HR" sz="2800" cap="none" noProof="0" dirty="0">
                <a:latin typeface="Palatino Linotype" panose="02040502050505030304" pitchFamily="18" charset="0"/>
              </a:rPr>
              <a:t>Osnovne škole: </a:t>
            </a:r>
            <a:r>
              <a:rPr lang="hr-HR" sz="2800" b="1" cap="none" noProof="0" dirty="0">
                <a:latin typeface="Palatino Linotype" panose="02040502050505030304" pitchFamily="18" charset="0"/>
              </a:rPr>
              <a:t>niže</a:t>
            </a:r>
            <a:r>
              <a:rPr lang="hr-HR" sz="2800" cap="none" noProof="0" dirty="0">
                <a:latin typeface="Palatino Linotype" panose="02040502050505030304" pitchFamily="18" charset="0"/>
              </a:rPr>
              <a:t> (1. i 2. razred) i </a:t>
            </a:r>
            <a:r>
              <a:rPr lang="hr-HR" sz="2800" b="1" cap="none" noProof="0" dirty="0">
                <a:latin typeface="Palatino Linotype" panose="02040502050505030304" pitchFamily="18" charset="0"/>
              </a:rPr>
              <a:t>više</a:t>
            </a:r>
            <a:r>
              <a:rPr lang="hr-HR" sz="2800" cap="none" noProof="0" dirty="0">
                <a:latin typeface="Palatino Linotype" panose="02040502050505030304" pitchFamily="18" charset="0"/>
              </a:rPr>
              <a:t> pučke škole (3. i 4. razred) 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obavezno od šeste ili sedme do dvanaeste godine </a:t>
            </a:r>
          </a:p>
          <a:p>
            <a:pPr lvl="1"/>
            <a:r>
              <a:rPr lang="hr-HR" sz="2400" cap="none" noProof="0" dirty="0">
                <a:latin typeface="Palatino Linotype" panose="02040502050505030304" pitchFamily="18" charset="0"/>
              </a:rPr>
              <a:t>različiti predmeti u muškim i ženskim školama</a:t>
            </a:r>
          </a:p>
          <a:p>
            <a:pPr lvl="1"/>
            <a:r>
              <a:rPr lang="hr-HR" sz="2400" cap="none" dirty="0">
                <a:latin typeface="Palatino Linotype" panose="02040502050505030304" pitchFamily="18" charset="0"/>
              </a:rPr>
              <a:t>vjeronauk, čitanje, pisanje (materinski, u gradu i mađarski), matematika (novci, mjere, knjigovodstvo), pjevanje crkvenih pjesama /+ sastavci, gradnja, geometrija, geografija, crtanje, osnove prirodne znanosti</a:t>
            </a:r>
          </a:p>
          <a:p>
            <a:pPr lvl="2"/>
            <a:r>
              <a:rPr lang="hr-HR" sz="2200" cap="none" dirty="0">
                <a:latin typeface="Palatino Linotype" panose="02040502050505030304" pitchFamily="18" charset="0"/>
              </a:rPr>
              <a:t>djevojčice: vjeronauk, čitanje i pisanje, pjevanje, ručni rad, domaćinstvo + mađarski, njemački i francuski za plemkinje u višim razredima</a:t>
            </a:r>
            <a:endParaRPr lang="hr-HR" sz="2400" cap="none" noProof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4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9145-49D9-42DC-A7D7-399F1030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45464"/>
            <a:ext cx="10396882" cy="912479"/>
          </a:xfrm>
        </p:spPr>
        <p:txBody>
          <a:bodyPr>
            <a:normAutofit/>
          </a:bodyPr>
          <a:lstStyle/>
          <a:p>
            <a:pPr algn="ctr"/>
            <a:r>
              <a:rPr lang="hr-HR" sz="4000" b="0" i="0" kern="1200" cap="none" baseline="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Nakon 1848.</a:t>
            </a:r>
            <a:r>
              <a:rPr lang="hr-HR" sz="4000" cap="none" dirty="0">
                <a:latin typeface="Palatino Linotype" panose="02040502050505030304" pitchFamily="18" charset="0"/>
              </a:rPr>
              <a:t> - neoapsolutizam</a:t>
            </a:r>
            <a:endParaRPr lang="en-GB" sz="4000" cap="none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E1E9-D186-4022-83B3-37A71C7F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240971"/>
            <a:ext cx="11386457" cy="5312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cap="none" dirty="0">
                <a:latin typeface="Palatino Linotype" panose="02040502050505030304" pitchFamily="18" charset="0"/>
              </a:rPr>
              <a:t>Pitanje akademskih sloboda: </a:t>
            </a:r>
          </a:p>
          <a:p>
            <a:pPr lvl="1">
              <a:lnSpc>
                <a:spcPct val="100000"/>
              </a:lnSpc>
            </a:pPr>
            <a:r>
              <a:rPr lang="hr-HR" sz="2200" cap="none" dirty="0">
                <a:latin typeface="Palatino Linotype" panose="02040502050505030304" pitchFamily="18" charset="0"/>
              </a:rPr>
              <a:t>sloboda učenja: studenti sami biraju kolegije i profesore (prije nastavnih planova i obaveznih kolegija) </a:t>
            </a:r>
          </a:p>
          <a:p>
            <a:pPr lvl="1">
              <a:lnSpc>
                <a:spcPct val="100000"/>
              </a:lnSpc>
            </a:pPr>
            <a:r>
              <a:rPr lang="hr-HR" sz="2200" cap="none" dirty="0">
                <a:latin typeface="Palatino Linotype" panose="02040502050505030304" pitchFamily="18" charset="0"/>
              </a:rPr>
              <a:t>i poučavanja: bez propisanih udžbenika i odobrenih skripta; za mogućnost povezivanja istraživanja i poučavanja bilo koje znanosti (argumentirana razmjena mišljenja)</a:t>
            </a:r>
            <a:endParaRPr lang="en-GB" sz="2200" cap="none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400" cap="none" dirty="0" err="1">
                <a:latin typeface="Palatino Linotype" panose="02040502050505030304" pitchFamily="18" charset="0"/>
              </a:rPr>
              <a:t>Podizanje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stručnih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kvalifikacija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učitelja</a:t>
            </a:r>
            <a:r>
              <a:rPr lang="hr-HR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shvaćeno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kao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preduvjet</a:t>
            </a:r>
            <a:r>
              <a:rPr lang="en-GB" sz="2400" cap="none" dirty="0">
                <a:latin typeface="Palatino Linotype" panose="02040502050505030304" pitchFamily="18" charset="0"/>
              </a:rPr>
              <a:t> za</a:t>
            </a:r>
            <a:r>
              <a:rPr lang="hr-HR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podizanje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kvalitete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škola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na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svim</a:t>
            </a:r>
            <a:r>
              <a:rPr lang="en-GB" sz="2400" cap="none" dirty="0">
                <a:latin typeface="Palatino Linotype" panose="02040502050505030304" pitchFamily="18" charset="0"/>
              </a:rPr>
              <a:t> </a:t>
            </a:r>
            <a:r>
              <a:rPr lang="en-GB" sz="2400" cap="none" dirty="0" err="1">
                <a:latin typeface="Palatino Linotype" panose="02040502050505030304" pitchFamily="18" charset="0"/>
              </a:rPr>
              <a:t>razinama</a:t>
            </a:r>
            <a:endParaRPr lang="hr-HR" sz="2400" cap="none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cap="none" dirty="0">
                <a:latin typeface="Palatino Linotype" panose="02040502050505030304" pitchFamily="18" charset="0"/>
              </a:rPr>
              <a:t>Gimnazije spojene s pripremnim tečajem filozofije = 8 godina + matura</a:t>
            </a:r>
          </a:p>
          <a:p>
            <a:pPr lvl="1">
              <a:lnSpc>
                <a:spcPct val="100000"/>
              </a:lnSpc>
            </a:pPr>
            <a:r>
              <a:rPr lang="hr-HR" sz="2200" cap="none" dirty="0">
                <a:latin typeface="Palatino Linotype" panose="02040502050505030304" pitchFamily="18" charset="0"/>
              </a:rPr>
              <a:t>Važna uloga materinskog jezika, smanjenje broja sati latinskog, njemački obavezni</a:t>
            </a:r>
          </a:p>
        </p:txBody>
      </p:sp>
    </p:spTree>
    <p:extLst>
      <p:ext uri="{BB962C8B-B14F-4D97-AF65-F5344CB8AC3E}">
        <p14:creationId xmlns:p14="http://schemas.microsoft.com/office/powerpoint/2010/main" val="329578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D1F4-ECB9-49F3-ABD9-92527397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1450"/>
            <a:ext cx="10396882" cy="45719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3222-3802-4E36-B468-D7B7E14E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5658"/>
            <a:ext cx="10396883" cy="4198928"/>
          </a:xfrm>
        </p:spPr>
        <p:txBody>
          <a:bodyPr>
            <a:normAutofit/>
          </a:bodyPr>
          <a:lstStyle/>
          <a:p>
            <a:r>
              <a:rPr lang="hr-HR" sz="2800" cap="none" dirty="0">
                <a:latin typeface="Palatino Linotype" panose="02040502050505030304" pitchFamily="18" charset="0"/>
              </a:rPr>
              <a:t>1869. osnovano (a 1874. otvoreno) Sveučilište Franje Josipa I. u Zagrebu, na temelju Kraljevske akademije u Zagrebu (iz 1669.)</a:t>
            </a:r>
          </a:p>
          <a:p>
            <a:r>
              <a:rPr lang="en-GB" sz="2800" cap="none" dirty="0">
                <a:latin typeface="Palatino Linotype" panose="02040502050505030304" pitchFamily="18" charset="0"/>
              </a:rPr>
              <a:t>Ban </a:t>
            </a:r>
            <a:r>
              <a:rPr lang="hr-HR" sz="2800" cap="none" dirty="0">
                <a:latin typeface="Palatino Linotype" panose="02040502050505030304" pitchFamily="18" charset="0"/>
              </a:rPr>
              <a:t>I</a:t>
            </a:r>
            <a:r>
              <a:rPr lang="en-GB" sz="2800" cap="none" dirty="0">
                <a:latin typeface="Palatino Linotype" panose="02040502050505030304" pitchFamily="18" charset="0"/>
              </a:rPr>
              <a:t>van</a:t>
            </a:r>
            <a:r>
              <a:rPr lang="hr-HR" sz="2800" cap="none" dirty="0">
                <a:latin typeface="Palatino Linotype" panose="02040502050505030304" pitchFamily="18" charset="0"/>
              </a:rPr>
              <a:t> M</a:t>
            </a:r>
            <a:r>
              <a:rPr lang="en-GB" sz="2800" cap="none" dirty="0" err="1">
                <a:latin typeface="Palatino Linotype" panose="02040502050505030304" pitchFamily="18" charset="0"/>
              </a:rPr>
              <a:t>ažuranić</a:t>
            </a:r>
            <a:r>
              <a:rPr lang="hr-HR" sz="2800" cap="none" dirty="0">
                <a:latin typeface="Palatino Linotype" panose="02040502050505030304" pitchFamily="18" charset="0"/>
              </a:rPr>
              <a:t>, </a:t>
            </a:r>
            <a:r>
              <a:rPr lang="en-GB" sz="2800" cap="none" dirty="0">
                <a:latin typeface="Palatino Linotype" panose="02040502050505030304" pitchFamily="18" charset="0"/>
              </a:rPr>
              <a:t>1874.</a:t>
            </a:r>
            <a:r>
              <a:rPr lang="hr-HR" sz="2800" cap="none" dirty="0">
                <a:latin typeface="Palatino Linotype" panose="02040502050505030304" pitchFamily="18" charset="0"/>
              </a:rPr>
              <a:t>: </a:t>
            </a:r>
            <a:r>
              <a:rPr lang="hr-HR" sz="2800" i="1" cap="none" dirty="0">
                <a:latin typeface="Palatino Linotype" panose="02040502050505030304" pitchFamily="18" charset="0"/>
              </a:rPr>
              <a:t>Zakon o</a:t>
            </a:r>
            <a:r>
              <a:rPr lang="en-GB" sz="2800" i="1" cap="none" dirty="0">
                <a:latin typeface="Palatino Linotype" panose="02040502050505030304" pitchFamily="18" charset="0"/>
              </a:rPr>
              <a:t>b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ustroju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pučkih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škola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i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preparandijah</a:t>
            </a:r>
            <a:r>
              <a:rPr lang="en-GB" sz="2800" i="1" cap="none" dirty="0">
                <a:latin typeface="Palatino Linotype" panose="02040502050505030304" pitchFamily="18" charset="0"/>
              </a:rPr>
              <a:t> za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pučko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učiteljstvo</a:t>
            </a:r>
            <a:r>
              <a:rPr lang="en-GB" sz="2800" i="1" cap="none" dirty="0">
                <a:latin typeface="Palatino Linotype" panose="02040502050505030304" pitchFamily="18" charset="0"/>
              </a:rPr>
              <a:t> u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kraljevinah</a:t>
            </a:r>
            <a:r>
              <a:rPr lang="hr-HR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Hrvatskoj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i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hr-HR" sz="2800" i="1" cap="none" dirty="0">
                <a:latin typeface="Palatino Linotype" panose="02040502050505030304" pitchFamily="18" charset="0"/>
              </a:rPr>
              <a:t>S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lavoniji</a:t>
            </a:r>
            <a:r>
              <a:rPr lang="hr-HR" sz="2800" i="1" cap="none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hr-HR" sz="2400" cap="none" dirty="0">
                <a:latin typeface="Palatino Linotype" panose="02040502050505030304" pitchFamily="18" charset="0"/>
              </a:rPr>
              <a:t>obavezno i besplatno osnovno školstvo (5 godina) za sve od 7. godine</a:t>
            </a:r>
          </a:p>
          <a:p>
            <a:pPr lvl="1"/>
            <a:r>
              <a:rPr lang="hr-HR" sz="2400" cap="none" dirty="0">
                <a:latin typeface="Palatino Linotype" panose="02040502050505030304" pitchFamily="18" charset="0"/>
              </a:rPr>
              <a:t>ravnopravnost učitelja i učiteljica u materijalnim pravima</a:t>
            </a:r>
          </a:p>
          <a:p>
            <a:pPr lvl="1"/>
            <a:r>
              <a:rPr lang="hr-HR" sz="2400" cap="none" dirty="0">
                <a:latin typeface="Palatino Linotype" panose="02040502050505030304" pitchFamily="18" charset="0"/>
              </a:rPr>
              <a:t>nastavni jezik je hrvatski (obavezan tamo gdje puk govori nekim drugim)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17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hred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442</TotalTime>
  <Words>630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Palatino Linotype</vt:lpstr>
      <vt:lpstr>Main Event</vt:lpstr>
      <vt:lpstr>Ratio educationis publicae  totiusque rei literariae  per Regnum Hungariae  et provincias eidem adnexas</vt:lpstr>
      <vt:lpstr>Ustroj</vt:lpstr>
      <vt:lpstr>Novosti</vt:lpstr>
      <vt:lpstr>Obrazovanje žena</vt:lpstr>
      <vt:lpstr>Systema scholarum elementarium, 1845. </vt:lpstr>
      <vt:lpstr>Nakon 1848. - neoapsolutizam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mrmat</dc:creator>
  <cp:lastModifiedBy>mrmat</cp:lastModifiedBy>
  <cp:revision>31</cp:revision>
  <dcterms:created xsi:type="dcterms:W3CDTF">2021-03-30T14:31:17Z</dcterms:created>
  <dcterms:modified xsi:type="dcterms:W3CDTF">2021-05-18T21:17:39Z</dcterms:modified>
</cp:coreProperties>
</file>