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5" r:id="rId5"/>
    <p:sldId id="264" r:id="rId6"/>
    <p:sldId id="262" r:id="rId7"/>
    <p:sldId id="263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377" autoAdjust="0"/>
  </p:normalViewPr>
  <p:slideViewPr>
    <p:cSldViewPr snapToGrid="0">
      <p:cViewPr varScale="1">
        <p:scale>
          <a:sx n="55" d="100"/>
          <a:sy n="55" d="100"/>
        </p:scale>
        <p:origin x="114" y="468"/>
      </p:cViewPr>
      <p:guideLst/>
    </p:cSldViewPr>
  </p:slideViewPr>
  <p:outlineViewPr>
    <p:cViewPr>
      <p:scale>
        <a:sx n="33" d="100"/>
        <a:sy n="33" d="100"/>
      </p:scale>
      <p:origin x="0" y="-59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A530A-AD7D-469C-97A4-3C075EF24129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695FF-D67F-4F16-9645-866F4BF212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78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Felicior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Augusto,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melior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Traiano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r-H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Eutropius</a:t>
            </a:r>
            <a:r>
              <a:rPr lang="hr-H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hr-HR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Breviarium</a:t>
            </a:r>
            <a:r>
              <a:rPr lang="hr-HR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 of the fourth century revitalization of Trajan's memory, it is interesting to see him connected--like a book end to Augustus.  His forum was literally connected to Augustus's, by a passageway, a reminder to visitors that he was to be considered in that tradition.  It's all the more interesting that Suetonius refused to do so.  But also interesting that Augustus is only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lucky (a slightly complicated nickname given its associations with Sulla); while Trajan is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--a nod to his title 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Optimus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Princeps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95FF-D67F-4F16-9645-866F4BF2124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627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 spd="med">
    <p:comb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.eu/image/213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6267" y="0"/>
            <a:ext cx="9748345" cy="2262781"/>
          </a:xfrm>
        </p:spPr>
        <p:txBody>
          <a:bodyPr>
            <a:normAutofit/>
          </a:bodyPr>
          <a:lstStyle/>
          <a:p>
            <a:r>
              <a:rPr lang="hr-HR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Pregled rimske književnosti 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083696"/>
            <a:ext cx="8915399" cy="1126283"/>
          </a:xfrm>
        </p:spPr>
        <p:txBody>
          <a:bodyPr>
            <a:noAutofit/>
          </a:bodyPr>
          <a:lstStyle/>
          <a:p>
            <a:r>
              <a:rPr lang="hr-HR" sz="7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„Srebrni” </a:t>
            </a:r>
            <a:r>
              <a:rPr lang="hr-HR" sz="7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vijek</a:t>
            </a:r>
            <a:endParaRPr lang="hr-HR" sz="7200" dirty="0">
              <a:solidFill>
                <a:schemeClr val="bg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4577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Palatino Linotype" panose="02040502050505030304" pitchFamily="18" charset="0"/>
              </a:rPr>
              <a:t>Literatura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656" y="1509485"/>
            <a:ext cx="10763344" cy="5001674"/>
          </a:xfrm>
        </p:spPr>
        <p:txBody>
          <a:bodyPr>
            <a:normAutofit fontScale="92500"/>
          </a:bodyPr>
          <a:lstStyle/>
          <a:p>
            <a:r>
              <a:rPr lang="hr-HR" altLang="en-US" sz="2400" dirty="0" err="1" smtClean="0">
                <a:latin typeface="Palatino Linotype" panose="02040502050505030304" pitchFamily="18" charset="0"/>
              </a:rPr>
              <a:t>Boardman</a:t>
            </a:r>
            <a:r>
              <a:rPr lang="hr-HR" altLang="en-US" sz="2400" dirty="0" smtClean="0">
                <a:latin typeface="Palatino Linotype" panose="02040502050505030304" pitchFamily="18" charset="0"/>
              </a:rPr>
              <a:t> </a:t>
            </a:r>
            <a:r>
              <a:rPr lang="hr-HR" altLang="en-US" sz="2400" dirty="0">
                <a:latin typeface="Palatino Linotype" panose="02040502050505030304" pitchFamily="18" charset="0"/>
              </a:rPr>
              <a:t>– </a:t>
            </a:r>
            <a:r>
              <a:rPr lang="hr-HR" altLang="en-US" sz="2400" dirty="0" err="1">
                <a:latin typeface="Palatino Linotype" panose="02040502050505030304" pitchFamily="18" charset="0"/>
              </a:rPr>
              <a:t>Griffin</a:t>
            </a:r>
            <a:r>
              <a:rPr lang="hr-HR" altLang="en-US" sz="2400" dirty="0">
                <a:latin typeface="Palatino Linotype" panose="02040502050505030304" pitchFamily="18" charset="0"/>
              </a:rPr>
              <a:t> </a:t>
            </a:r>
            <a:r>
              <a:rPr lang="hr-HR" altLang="en-US" sz="2400" dirty="0" smtClean="0">
                <a:latin typeface="Palatino Linotype" panose="02040502050505030304" pitchFamily="18" charset="0"/>
              </a:rPr>
              <a:t>– Murray (</a:t>
            </a:r>
            <a:r>
              <a:rPr lang="hr-HR" altLang="en-US" sz="2400" dirty="0" err="1" smtClean="0">
                <a:latin typeface="Palatino Linotype" panose="02040502050505030304" pitchFamily="18" charset="0"/>
              </a:rPr>
              <a:t>eds</a:t>
            </a:r>
            <a:r>
              <a:rPr lang="hr-HR" altLang="en-US" sz="2400" dirty="0" smtClean="0">
                <a:latin typeface="Palatino Linotype" panose="02040502050505030304" pitchFamily="18" charset="0"/>
              </a:rPr>
              <a:t>.): </a:t>
            </a:r>
            <a:r>
              <a:rPr lang="hr-HR" altLang="en-US" sz="2400" i="1" dirty="0" err="1" smtClean="0">
                <a:latin typeface="Palatino Linotype" panose="02040502050505030304" pitchFamily="18" charset="0"/>
              </a:rPr>
              <a:t>The</a:t>
            </a:r>
            <a:r>
              <a:rPr lang="hr-HR" altLang="en-US" sz="2400" i="1" dirty="0" smtClean="0">
                <a:latin typeface="Palatino Linotype" panose="02040502050505030304" pitchFamily="18" charset="0"/>
              </a:rPr>
              <a:t>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Oxford</a:t>
            </a:r>
            <a:r>
              <a:rPr lang="hr-HR" altLang="en-US" sz="2400" i="1" dirty="0">
                <a:latin typeface="Palatino Linotype" panose="02040502050505030304" pitchFamily="18" charset="0"/>
              </a:rPr>
              <a:t>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Illustrated</a:t>
            </a:r>
            <a:r>
              <a:rPr lang="hr-HR" altLang="en-US" sz="2400" i="1" dirty="0">
                <a:latin typeface="Palatino Linotype" panose="02040502050505030304" pitchFamily="18" charset="0"/>
              </a:rPr>
              <a:t>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History</a:t>
            </a:r>
            <a:r>
              <a:rPr lang="hr-HR" altLang="en-US" sz="2400" i="1" dirty="0">
                <a:latin typeface="Palatino Linotype" panose="02040502050505030304" pitchFamily="18" charset="0"/>
              </a:rPr>
              <a:t>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of</a:t>
            </a:r>
            <a:r>
              <a:rPr lang="hr-HR" altLang="en-US" sz="2400" i="1" dirty="0">
                <a:latin typeface="Palatino Linotype" panose="02040502050505030304" pitchFamily="18" charset="0"/>
              </a:rPr>
              <a:t>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the</a:t>
            </a:r>
            <a:r>
              <a:rPr lang="hr-HR" altLang="en-US" sz="2400" i="1" dirty="0">
                <a:latin typeface="Palatino Linotype" panose="02040502050505030304" pitchFamily="18" charset="0"/>
              </a:rPr>
              <a:t> Roman </a:t>
            </a:r>
            <a:r>
              <a:rPr lang="hr-HR" altLang="en-US" sz="2400" i="1" dirty="0" smtClean="0">
                <a:latin typeface="Palatino Linotype" panose="02040502050505030304" pitchFamily="18" charset="0"/>
              </a:rPr>
              <a:t>World</a:t>
            </a:r>
            <a:r>
              <a:rPr lang="hr-HR" altLang="en-US" sz="2400" dirty="0" smtClean="0">
                <a:latin typeface="Palatino Linotype" panose="02040502050505030304" pitchFamily="18" charset="0"/>
              </a:rPr>
              <a:t>, </a:t>
            </a:r>
            <a:r>
              <a:rPr lang="hr-HR" altLang="en-US" sz="2400" dirty="0" err="1">
                <a:latin typeface="Palatino Linotype" panose="02040502050505030304" pitchFamily="18" charset="0"/>
              </a:rPr>
              <a:t>Oxford</a:t>
            </a:r>
            <a:r>
              <a:rPr lang="hr-HR" altLang="en-US" sz="2400" dirty="0">
                <a:latin typeface="Palatino Linotype" panose="02040502050505030304" pitchFamily="18" charset="0"/>
              </a:rPr>
              <a:t> University </a:t>
            </a:r>
            <a:r>
              <a:rPr lang="hr-HR" altLang="en-US" sz="2400" dirty="0" smtClean="0">
                <a:latin typeface="Palatino Linotype" panose="02040502050505030304" pitchFamily="18" charset="0"/>
              </a:rPr>
              <a:t>Press (1988)</a:t>
            </a:r>
          </a:p>
          <a:p>
            <a:r>
              <a:rPr lang="hr-HR" altLang="en-US" sz="2400" dirty="0" smtClean="0">
                <a:latin typeface="Palatino Linotype" panose="02040502050505030304" pitchFamily="18" charset="0"/>
              </a:rPr>
              <a:t>Budimir</a:t>
            </a:r>
            <a:r>
              <a:rPr lang="hr-HR" altLang="en-US" sz="2400" dirty="0">
                <a:latin typeface="Palatino Linotype" panose="02040502050505030304" pitchFamily="18" charset="0"/>
              </a:rPr>
              <a:t>, M. </a:t>
            </a:r>
            <a:r>
              <a:rPr lang="hr-HR" altLang="en-US" sz="2400" dirty="0" smtClean="0">
                <a:latin typeface="Palatino Linotype" panose="02040502050505030304" pitchFamily="18" charset="0"/>
              </a:rPr>
              <a:t>- </a:t>
            </a:r>
            <a:r>
              <a:rPr lang="hr-HR" altLang="en-US" sz="2400" dirty="0" err="1" smtClean="0">
                <a:latin typeface="Palatino Linotype" panose="02040502050505030304" pitchFamily="18" charset="0"/>
              </a:rPr>
              <a:t>Flašar</a:t>
            </a:r>
            <a:r>
              <a:rPr lang="hr-HR" altLang="en-US" sz="2400" dirty="0">
                <a:latin typeface="Palatino Linotype" panose="02040502050505030304" pitchFamily="18" charset="0"/>
              </a:rPr>
              <a:t>, </a:t>
            </a:r>
            <a:r>
              <a:rPr lang="hr-HR" altLang="en-US" sz="2400" dirty="0" smtClean="0">
                <a:latin typeface="Palatino Linotype" panose="02040502050505030304" pitchFamily="18" charset="0"/>
              </a:rPr>
              <a:t>M.: </a:t>
            </a:r>
            <a:r>
              <a:rPr lang="hr-HR" altLang="en-US" sz="2400" i="1" dirty="0" smtClean="0">
                <a:latin typeface="Palatino Linotype" panose="02040502050505030304" pitchFamily="18" charset="0"/>
              </a:rPr>
              <a:t>Pregled </a:t>
            </a:r>
            <a:r>
              <a:rPr lang="hr-HR" altLang="en-US" sz="2400" i="1" dirty="0">
                <a:latin typeface="Palatino Linotype" panose="02040502050505030304" pitchFamily="18" charset="0"/>
              </a:rPr>
              <a:t>rimske književnosti – De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auctoribus</a:t>
            </a:r>
            <a:r>
              <a:rPr lang="hr-HR" altLang="en-US" sz="2400" i="1" dirty="0">
                <a:latin typeface="Palatino Linotype" panose="02040502050505030304" pitchFamily="18" charset="0"/>
              </a:rPr>
              <a:t> </a:t>
            </a:r>
            <a:r>
              <a:rPr lang="hr-HR" altLang="en-US" sz="2400" i="1" dirty="0" err="1">
                <a:latin typeface="Palatino Linotype" panose="02040502050505030304" pitchFamily="18" charset="0"/>
              </a:rPr>
              <a:t>Romanis</a:t>
            </a:r>
            <a:r>
              <a:rPr lang="hr-HR" altLang="en-US" sz="2400" dirty="0">
                <a:latin typeface="Palatino Linotype" panose="02040502050505030304" pitchFamily="18" charset="0"/>
              </a:rPr>
              <a:t>, </a:t>
            </a:r>
            <a:r>
              <a:rPr lang="hr-HR" altLang="en-US" sz="2400" dirty="0" smtClean="0">
                <a:latin typeface="Palatino Linotype" panose="02040502050505030304" pitchFamily="18" charset="0"/>
              </a:rPr>
              <a:t>Beograd (1986)</a:t>
            </a:r>
          </a:p>
          <a:p>
            <a:r>
              <a:rPr lang="hr-HR" sz="2400" dirty="0" err="1" smtClean="0">
                <a:latin typeface="Palatino Linotype" panose="02040502050505030304" pitchFamily="18" charset="0"/>
              </a:rPr>
              <a:t>Conte</a:t>
            </a:r>
            <a:r>
              <a:rPr lang="hr-HR" sz="2400" dirty="0" smtClean="0">
                <a:latin typeface="Palatino Linotype" panose="02040502050505030304" pitchFamily="18" charset="0"/>
              </a:rPr>
              <a:t>, </a:t>
            </a:r>
            <a:r>
              <a:rPr lang="hr-HR" sz="2400" dirty="0" err="1" smtClean="0">
                <a:latin typeface="Palatino Linotype" panose="02040502050505030304" pitchFamily="18" charset="0"/>
              </a:rPr>
              <a:t>Gian</a:t>
            </a:r>
            <a:r>
              <a:rPr lang="hr-HR" sz="2400" dirty="0" smtClean="0">
                <a:latin typeface="Palatino Linotype" panose="02040502050505030304" pitchFamily="18" charset="0"/>
              </a:rPr>
              <a:t> </a:t>
            </a:r>
            <a:r>
              <a:rPr lang="hr-HR" sz="2400" dirty="0" err="1" smtClean="0">
                <a:latin typeface="Palatino Linotype" panose="02040502050505030304" pitchFamily="18" charset="0"/>
              </a:rPr>
              <a:t>Biagio</a:t>
            </a:r>
            <a:r>
              <a:rPr lang="hr-HR" sz="2400" dirty="0" smtClean="0">
                <a:latin typeface="Palatino Linotype" panose="02040502050505030304" pitchFamily="18" charset="0"/>
              </a:rPr>
              <a:t>: </a:t>
            </a:r>
            <a:r>
              <a:rPr lang="hr-HR" sz="2400" i="1" dirty="0" smtClean="0">
                <a:latin typeface="Palatino Linotype" panose="02040502050505030304" pitchFamily="18" charset="0"/>
              </a:rPr>
              <a:t>Povijest rimske književnosti </a:t>
            </a:r>
            <a:r>
              <a:rPr lang="hr-HR" sz="2400" dirty="0" smtClean="0">
                <a:latin typeface="Palatino Linotype" panose="02040502050505030304" pitchFamily="18" charset="0"/>
              </a:rPr>
              <a:t>(bilo koje izdanje: talijansko, englesko,…)</a:t>
            </a:r>
          </a:p>
          <a:p>
            <a:r>
              <a:rPr lang="it-IT" sz="2400" dirty="0">
                <a:latin typeface="Palatino Linotype" panose="02040502050505030304" pitchFamily="18" charset="0"/>
              </a:rPr>
              <a:t>Paratore, Ettore; </a:t>
            </a:r>
            <a:r>
              <a:rPr lang="it-IT" sz="2400" i="1" dirty="0">
                <a:latin typeface="Palatino Linotype" panose="02040502050505030304" pitchFamily="18" charset="0"/>
              </a:rPr>
              <a:t>La letteratura latina </a:t>
            </a:r>
            <a:r>
              <a:rPr lang="it-IT" sz="2400" i="1" dirty="0" smtClean="0">
                <a:latin typeface="Palatino Linotype" panose="02040502050505030304" pitchFamily="18" charset="0"/>
              </a:rPr>
              <a:t>dell</a:t>
            </a:r>
            <a:r>
              <a:rPr lang="hr-HR" sz="2400" i="1" dirty="0" smtClean="0">
                <a:latin typeface="Palatino Linotype" panose="02040502050505030304" pitchFamily="18" charset="0"/>
              </a:rPr>
              <a:t>’</a:t>
            </a:r>
            <a:r>
              <a:rPr lang="it-IT" sz="2400" i="1" dirty="0" smtClean="0">
                <a:latin typeface="Palatino Linotype" panose="02040502050505030304" pitchFamily="18" charset="0"/>
              </a:rPr>
              <a:t>età </a:t>
            </a:r>
            <a:r>
              <a:rPr lang="it-IT" sz="2400" i="1" dirty="0">
                <a:latin typeface="Palatino Linotype" panose="02040502050505030304" pitchFamily="18" charset="0"/>
              </a:rPr>
              <a:t>repubblicana e augustea</a:t>
            </a:r>
            <a:r>
              <a:rPr lang="it-IT" sz="2400" dirty="0">
                <a:latin typeface="Palatino Linotype" panose="02040502050505030304" pitchFamily="18" charset="0"/>
              </a:rPr>
              <a:t>; Sansoni, </a:t>
            </a:r>
            <a:r>
              <a:rPr lang="it-IT" sz="2400" dirty="0" smtClean="0">
                <a:latin typeface="Palatino Linotype" panose="02040502050505030304" pitchFamily="18" charset="0"/>
              </a:rPr>
              <a:t>Firenze</a:t>
            </a:r>
            <a:r>
              <a:rPr lang="hr-HR" sz="2400" dirty="0" smtClean="0">
                <a:latin typeface="Palatino Linotype" panose="02040502050505030304" pitchFamily="18" charset="0"/>
              </a:rPr>
              <a:t> (1969)</a:t>
            </a:r>
          </a:p>
          <a:p>
            <a:r>
              <a:rPr lang="hr-HR" sz="2400" b="1" dirty="0" err="1" smtClean="0">
                <a:latin typeface="Palatino Linotype" panose="02040502050505030304" pitchFamily="18" charset="0"/>
              </a:rPr>
              <a:t>Škiljan</a:t>
            </a:r>
            <a:r>
              <a:rPr lang="hr-HR" sz="2400" b="1" dirty="0" smtClean="0">
                <a:latin typeface="Palatino Linotype" panose="02040502050505030304" pitchFamily="18" charset="0"/>
              </a:rPr>
              <a:t> Dubravko (</a:t>
            </a:r>
            <a:r>
              <a:rPr lang="hr-HR" sz="2400" b="1" dirty="0" err="1" smtClean="0">
                <a:latin typeface="Palatino Linotype" panose="02040502050505030304" pitchFamily="18" charset="0"/>
              </a:rPr>
              <a:t>ur</a:t>
            </a:r>
            <a:r>
              <a:rPr lang="hr-HR" sz="2400" b="1" dirty="0" smtClean="0">
                <a:latin typeface="Palatino Linotype" panose="02040502050505030304" pitchFamily="18" charset="0"/>
              </a:rPr>
              <a:t>.); </a:t>
            </a:r>
            <a:r>
              <a:rPr lang="hr-HR" sz="2400" b="1" i="1" dirty="0" smtClean="0">
                <a:latin typeface="Palatino Linotype" panose="02040502050505030304" pitchFamily="18" charset="0"/>
              </a:rPr>
              <a:t>Leksikon antičkih autora</a:t>
            </a:r>
            <a:r>
              <a:rPr lang="hr-HR" sz="2400" b="1" dirty="0" smtClean="0">
                <a:latin typeface="Palatino Linotype" panose="02040502050505030304" pitchFamily="18" charset="0"/>
              </a:rPr>
              <a:t>; Latina </a:t>
            </a:r>
            <a:r>
              <a:rPr lang="hr-HR" sz="2400" b="1" dirty="0" err="1" smtClean="0">
                <a:latin typeface="Palatino Linotype" panose="02040502050505030304" pitchFamily="18" charset="0"/>
              </a:rPr>
              <a:t>et</a:t>
            </a:r>
            <a:r>
              <a:rPr lang="hr-HR" sz="2400" b="1" dirty="0" smtClean="0">
                <a:latin typeface="Palatino Linotype" panose="02040502050505030304" pitchFamily="18" charset="0"/>
              </a:rPr>
              <a:t> </a:t>
            </a:r>
            <a:r>
              <a:rPr lang="hr-HR" sz="2400" b="1" dirty="0" err="1" smtClean="0">
                <a:latin typeface="Palatino Linotype" panose="02040502050505030304" pitchFamily="18" charset="0"/>
              </a:rPr>
              <a:t>Graeca</a:t>
            </a:r>
            <a:r>
              <a:rPr lang="hr-HR" sz="2400" b="1" dirty="0" smtClean="0">
                <a:latin typeface="Palatino Linotype" panose="02040502050505030304" pitchFamily="18" charset="0"/>
              </a:rPr>
              <a:t> - Matica hrvatska (1996)</a:t>
            </a:r>
          </a:p>
          <a:p>
            <a:r>
              <a:rPr lang="hr-HR" sz="2400" dirty="0" err="1" smtClean="0">
                <a:latin typeface="Palatino Linotype" panose="02040502050505030304" pitchFamily="18" charset="0"/>
              </a:rPr>
              <a:t>Taplin</a:t>
            </a:r>
            <a:r>
              <a:rPr lang="hr-HR" sz="2400" dirty="0" smtClean="0">
                <a:latin typeface="Palatino Linotype" panose="02040502050505030304" pitchFamily="18" charset="0"/>
              </a:rPr>
              <a:t>, Oliver (</a:t>
            </a:r>
            <a:r>
              <a:rPr lang="hr-HR" sz="2400" dirty="0" err="1" smtClean="0">
                <a:latin typeface="Palatino Linotype" panose="02040502050505030304" pitchFamily="18" charset="0"/>
              </a:rPr>
              <a:t>ed</a:t>
            </a:r>
            <a:r>
              <a:rPr lang="hr-HR" sz="2400" dirty="0" smtClean="0">
                <a:latin typeface="Palatino Linotype" panose="02040502050505030304" pitchFamily="18" charset="0"/>
              </a:rPr>
              <a:t>.): </a:t>
            </a:r>
            <a:r>
              <a:rPr lang="hr-HR" sz="2400" i="1" dirty="0" smtClean="0">
                <a:latin typeface="Palatino Linotype" panose="02040502050505030304" pitchFamily="18" charset="0"/>
              </a:rPr>
              <a:t>Literature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in</a:t>
            </a:r>
            <a:r>
              <a:rPr lang="hr-HR" sz="2400" i="1" dirty="0" smtClean="0"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latin typeface="Palatino Linotype" panose="02040502050505030304" pitchFamily="18" charset="0"/>
              </a:rPr>
              <a:t>the</a:t>
            </a:r>
            <a:r>
              <a:rPr lang="hr-HR" sz="2400" i="1" dirty="0" smtClean="0">
                <a:latin typeface="Palatino Linotype" panose="02040502050505030304" pitchFamily="18" charset="0"/>
              </a:rPr>
              <a:t> Roman World</a:t>
            </a:r>
            <a:r>
              <a:rPr lang="hr-HR" sz="2400" dirty="0" smtClean="0">
                <a:latin typeface="Palatino Linotype" panose="02040502050505030304" pitchFamily="18" charset="0"/>
              </a:rPr>
              <a:t>, </a:t>
            </a:r>
            <a:r>
              <a:rPr lang="hr-HR" sz="2400" dirty="0" err="1" smtClean="0">
                <a:latin typeface="Palatino Linotype" panose="02040502050505030304" pitchFamily="18" charset="0"/>
              </a:rPr>
              <a:t>Oxford</a:t>
            </a:r>
            <a:r>
              <a:rPr lang="hr-HR" sz="2400" dirty="0" smtClean="0">
                <a:latin typeface="Palatino Linotype" panose="02040502050505030304" pitchFamily="18" charset="0"/>
              </a:rPr>
              <a:t> University Press (2000)</a:t>
            </a:r>
          </a:p>
          <a:p>
            <a:r>
              <a:rPr lang="hr-HR" sz="2400" b="1" dirty="0" err="1" smtClean="0">
                <a:latin typeface="Palatino Linotype" panose="02040502050505030304" pitchFamily="18" charset="0"/>
              </a:rPr>
              <a:t>Vratović</a:t>
            </a:r>
            <a:r>
              <a:rPr lang="hr-HR" sz="2400" b="1" dirty="0" smtClean="0">
                <a:latin typeface="Palatino Linotype" panose="02040502050505030304" pitchFamily="18" charset="0"/>
              </a:rPr>
              <a:t>, Vladimir; </a:t>
            </a:r>
            <a:r>
              <a:rPr lang="hr-HR" sz="2400" b="1" i="1" dirty="0" smtClean="0">
                <a:latin typeface="Palatino Linotype" panose="02040502050505030304" pitchFamily="18" charset="0"/>
              </a:rPr>
              <a:t>Rimska književnost</a:t>
            </a:r>
            <a:r>
              <a:rPr lang="hr-HR" sz="2400" b="1" dirty="0" smtClean="0">
                <a:latin typeface="Palatino Linotype" panose="02040502050505030304" pitchFamily="18" charset="0"/>
              </a:rPr>
              <a:t>; </a:t>
            </a:r>
            <a:r>
              <a:rPr lang="hr-HR" sz="2400" b="1" dirty="0" err="1" smtClean="0">
                <a:latin typeface="Palatino Linotype" panose="02040502050505030304" pitchFamily="18" charset="0"/>
              </a:rPr>
              <a:t>Biakova</a:t>
            </a:r>
            <a:r>
              <a:rPr lang="hr-HR" sz="2400" b="1" dirty="0" smtClean="0">
                <a:latin typeface="Palatino Linotype" panose="02040502050505030304" pitchFamily="18" charset="0"/>
              </a:rPr>
              <a:t>, Zagreb (2008)</a:t>
            </a:r>
          </a:p>
        </p:txBody>
      </p:sp>
    </p:spTree>
    <p:extLst>
      <p:ext uri="{BB962C8B-B14F-4D97-AF65-F5344CB8AC3E}">
        <p14:creationId xmlns:p14="http://schemas.microsoft.com/office/powerpoint/2010/main" val="7240026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195262"/>
            <a:ext cx="2580290" cy="34188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9904412" cy="1280890"/>
          </a:xfrm>
        </p:spPr>
        <p:txBody>
          <a:bodyPr>
            <a:normAutofit/>
          </a:bodyPr>
          <a:lstStyle/>
          <a:p>
            <a:r>
              <a:rPr lang="hr-H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Od </a:t>
            </a:r>
            <a:r>
              <a:rPr lang="hr-H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Augusta do </a:t>
            </a:r>
            <a:r>
              <a:rPr lang="hr-H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Hadrijana</a:t>
            </a:r>
            <a:endParaRPr lang="hr-H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5" y="1905000"/>
            <a:ext cx="11253235" cy="4634345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Palatino Linotype" panose="02040502050505030304" pitchFamily="18" charset="0"/>
              </a:rPr>
              <a:t>14. g. n. e. </a:t>
            </a:r>
            <a:r>
              <a:rPr lang="hr-HR" sz="2800" dirty="0">
                <a:latin typeface="Palatino Linotype" panose="02040502050505030304" pitchFamily="18" charset="0"/>
              </a:rPr>
              <a:t>umire </a:t>
            </a:r>
            <a:r>
              <a:rPr lang="hr-HR" sz="2800" dirty="0" smtClean="0">
                <a:latin typeface="Palatino Linotype" panose="02040502050505030304" pitchFamily="18" charset="0"/>
              </a:rPr>
              <a:t>August</a:t>
            </a:r>
          </a:p>
          <a:p>
            <a:r>
              <a:rPr lang="hr-HR" sz="2800" dirty="0" err="1" smtClean="0">
                <a:latin typeface="Palatino Linotype" panose="02040502050505030304" pitchFamily="18" charset="0"/>
              </a:rPr>
              <a:t>Julijevsko-klaudijevska</a:t>
            </a:r>
            <a:r>
              <a:rPr lang="hr-HR" sz="2800" dirty="0" smtClean="0">
                <a:latin typeface="Palatino Linotype" panose="02040502050505030304" pitchFamily="18" charset="0"/>
              </a:rPr>
              <a:t> dinastija do Neronove smrti 68.g.</a:t>
            </a:r>
          </a:p>
          <a:p>
            <a:r>
              <a:rPr lang="hr-HR" sz="2800" dirty="0" err="1" smtClean="0">
                <a:latin typeface="Palatino Linotype" panose="02040502050505030304" pitchFamily="18" charset="0"/>
              </a:rPr>
              <a:t>Galba</a:t>
            </a:r>
            <a:r>
              <a:rPr lang="hr-HR" sz="2800" dirty="0" smtClean="0">
                <a:latin typeface="Palatino Linotype" panose="02040502050505030304" pitchFamily="18" charset="0"/>
              </a:rPr>
              <a:t>-Oton-</a:t>
            </a:r>
            <a:r>
              <a:rPr lang="hr-HR" sz="2800" dirty="0" err="1" smtClean="0">
                <a:latin typeface="Palatino Linotype" panose="02040502050505030304" pitchFamily="18" charset="0"/>
              </a:rPr>
              <a:t>Vitelije</a:t>
            </a:r>
            <a:r>
              <a:rPr lang="hr-HR" sz="2800" dirty="0" smtClean="0">
                <a:latin typeface="Palatino Linotype" panose="02040502050505030304" pitchFamily="18" charset="0"/>
              </a:rPr>
              <a:t> (69.g.)</a:t>
            </a:r>
          </a:p>
          <a:p>
            <a:r>
              <a:rPr lang="hr-HR" sz="2800" dirty="0" err="1" smtClean="0">
                <a:latin typeface="Palatino Linotype" panose="02040502050505030304" pitchFamily="18" charset="0"/>
              </a:rPr>
              <a:t>Flavijevska</a:t>
            </a:r>
            <a:r>
              <a:rPr lang="hr-HR" sz="2800" dirty="0" smtClean="0">
                <a:latin typeface="Palatino Linotype" panose="02040502050505030304" pitchFamily="18" charset="0"/>
              </a:rPr>
              <a:t> dinastija od </a:t>
            </a:r>
            <a:r>
              <a:rPr lang="hr-HR" sz="2800" dirty="0" err="1" smtClean="0">
                <a:latin typeface="Palatino Linotype" panose="02040502050505030304" pitchFamily="18" charset="0"/>
              </a:rPr>
              <a:t>Vespazijana</a:t>
            </a:r>
            <a:r>
              <a:rPr lang="hr-HR" sz="2800" dirty="0" smtClean="0">
                <a:latin typeface="Palatino Linotype" panose="02040502050505030304" pitchFamily="18" charset="0"/>
              </a:rPr>
              <a:t> do </a:t>
            </a:r>
            <a:r>
              <a:rPr lang="hr-HR" sz="2800" dirty="0" err="1" smtClean="0">
                <a:latin typeface="Palatino Linotype" panose="02040502050505030304" pitchFamily="18" charset="0"/>
              </a:rPr>
              <a:t>Trajana</a:t>
            </a:r>
            <a:endParaRPr lang="hr-HR" sz="2800" dirty="0" smtClean="0">
              <a:latin typeface="Palatino Linotype" panose="02040502050505030304" pitchFamily="18" charset="0"/>
            </a:endParaRPr>
          </a:p>
          <a:p>
            <a:r>
              <a:rPr lang="hr-HR" sz="2800" dirty="0" err="1" smtClean="0">
                <a:latin typeface="Palatino Linotype" panose="02040502050505030304" pitchFamily="18" charset="0"/>
              </a:rPr>
              <a:t>Hadrijan</a:t>
            </a:r>
            <a:r>
              <a:rPr lang="hr-HR" sz="2800" dirty="0" smtClean="0">
                <a:latin typeface="Palatino Linotype" panose="02040502050505030304" pitchFamily="18" charset="0"/>
              </a:rPr>
              <a:t> stupa na prijestolje 117.g.</a:t>
            </a:r>
          </a:p>
          <a:p>
            <a:endParaRPr lang="hr-HR" sz="2800" dirty="0">
              <a:latin typeface="Palatino Linotype" panose="02040502050505030304" pitchFamily="18" charset="0"/>
            </a:endParaRPr>
          </a:p>
          <a:p>
            <a:r>
              <a:rPr lang="hr-HR" sz="2800" dirty="0" smtClean="0">
                <a:latin typeface="Palatino Linotype" panose="02040502050505030304" pitchFamily="18" charset="0"/>
              </a:rPr>
              <a:t>Književnost se širi izvan Italije (</a:t>
            </a:r>
            <a:r>
              <a:rPr lang="hr-HR" sz="2800" dirty="0" err="1" smtClean="0">
                <a:latin typeface="Palatino Linotype" panose="02040502050505030304" pitchFamily="18" charset="0"/>
              </a:rPr>
              <a:t>Hispanija</a:t>
            </a:r>
            <a:r>
              <a:rPr lang="hr-HR" sz="2800" dirty="0" smtClean="0">
                <a:latin typeface="Palatino Linotype" panose="02040502050505030304" pitchFamily="18" charset="0"/>
              </a:rPr>
              <a:t>, npr.)</a:t>
            </a:r>
            <a:endParaRPr lang="hr-HR" sz="20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979" y="3561995"/>
            <a:ext cx="3125932" cy="352377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6110671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6" y="415635"/>
            <a:ext cx="9782936" cy="83127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Palatino Linotype" panose="02040502050505030304" pitchFamily="18" charset="0"/>
              </a:rPr>
              <a:t>Doba Julio-</a:t>
            </a:r>
            <a:r>
              <a:rPr lang="hr-HR" dirty="0" err="1" smtClean="0">
                <a:latin typeface="Palatino Linotype" panose="02040502050505030304" pitchFamily="18" charset="0"/>
              </a:rPr>
              <a:t>Klaudijevaca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492" y="1246909"/>
            <a:ext cx="9227126" cy="5611091"/>
          </a:xfrm>
        </p:spPr>
        <p:txBody>
          <a:bodyPr>
            <a:normAutofit fontScale="92500" lnSpcReduction="10000"/>
          </a:bodyPr>
          <a:lstStyle/>
          <a:p>
            <a:r>
              <a:rPr lang="hr-HR" sz="3600" dirty="0" err="1" smtClean="0">
                <a:latin typeface="Palatino Linotype" panose="02040502050505030304" pitchFamily="18" charset="0"/>
              </a:rPr>
              <a:t>Tiberije</a:t>
            </a:r>
            <a:r>
              <a:rPr lang="hr-HR" sz="3600" dirty="0">
                <a:latin typeface="Palatino Linotype" panose="02040502050505030304" pitchFamily="18" charset="0"/>
              </a:rPr>
              <a:t> (</a:t>
            </a:r>
            <a:r>
              <a:rPr lang="hr-HR" sz="3600" i="1" dirty="0" err="1">
                <a:latin typeface="Palatino Linotype" panose="02040502050505030304" pitchFamily="18" charset="0"/>
              </a:rPr>
              <a:t>Tiberius</a:t>
            </a:r>
            <a:r>
              <a:rPr lang="hr-HR" sz="3600" i="1" dirty="0">
                <a:latin typeface="Palatino Linotype" panose="02040502050505030304" pitchFamily="18" charset="0"/>
              </a:rPr>
              <a:t> </a:t>
            </a:r>
            <a:r>
              <a:rPr lang="hr-HR" sz="3600" i="1" dirty="0" err="1">
                <a:latin typeface="Palatino Linotype" panose="02040502050505030304" pitchFamily="18" charset="0"/>
              </a:rPr>
              <a:t>Claudius</a:t>
            </a:r>
            <a:r>
              <a:rPr lang="hr-HR" sz="3600" i="1" dirty="0">
                <a:latin typeface="Palatino Linotype" panose="02040502050505030304" pitchFamily="18" charset="0"/>
              </a:rPr>
              <a:t> </a:t>
            </a:r>
            <a:r>
              <a:rPr lang="hr-HR" sz="3600" i="1" dirty="0" smtClean="0">
                <a:latin typeface="Palatino Linotype" panose="02040502050505030304" pitchFamily="18" charset="0"/>
              </a:rPr>
              <a:t>Nero</a:t>
            </a:r>
            <a:r>
              <a:rPr lang="hr-HR" sz="3600" dirty="0" smtClean="0">
                <a:latin typeface="Palatino Linotype" panose="02040502050505030304" pitchFamily="18" charset="0"/>
              </a:rPr>
              <a:t>, 14.-37.)</a:t>
            </a:r>
          </a:p>
          <a:p>
            <a:pPr lvl="1"/>
            <a:r>
              <a:rPr lang="hr-HR" sz="3400" dirty="0" smtClean="0">
                <a:latin typeface="Palatino Linotype" panose="02040502050505030304" pitchFamily="18" charset="0"/>
              </a:rPr>
              <a:t>31. smaknut </a:t>
            </a:r>
            <a:r>
              <a:rPr lang="hr-HR" sz="3400" dirty="0" err="1" smtClean="0">
                <a:latin typeface="Palatino Linotype" panose="02040502050505030304" pitchFamily="18" charset="0"/>
              </a:rPr>
              <a:t>Sejan</a:t>
            </a:r>
            <a:r>
              <a:rPr lang="hr-HR" sz="3400" dirty="0" smtClean="0">
                <a:latin typeface="Palatino Linotype" panose="02040502050505030304" pitchFamily="18" charset="0"/>
              </a:rPr>
              <a:t>, vođa pretorijanaca</a:t>
            </a:r>
          </a:p>
          <a:p>
            <a:r>
              <a:rPr lang="hr-HR" sz="3600" dirty="0" err="1" smtClean="0">
                <a:latin typeface="Palatino Linotype" panose="02040502050505030304" pitchFamily="18" charset="0"/>
              </a:rPr>
              <a:t>Kaligula</a:t>
            </a:r>
            <a:r>
              <a:rPr lang="hr-HR" sz="3600" dirty="0">
                <a:latin typeface="Palatino Linotype" panose="02040502050505030304" pitchFamily="18" charset="0"/>
              </a:rPr>
              <a:t> (</a:t>
            </a:r>
            <a:r>
              <a:rPr lang="hr-HR" sz="3600" i="1" dirty="0" err="1">
                <a:latin typeface="Palatino Linotype" panose="02040502050505030304" pitchFamily="18" charset="0"/>
              </a:rPr>
              <a:t>Gaius</a:t>
            </a:r>
            <a:r>
              <a:rPr lang="hr-HR" sz="3600" i="1" dirty="0">
                <a:latin typeface="Palatino Linotype" panose="02040502050505030304" pitchFamily="18" charset="0"/>
              </a:rPr>
              <a:t> </a:t>
            </a:r>
            <a:r>
              <a:rPr lang="hr-HR" sz="3600" i="1" dirty="0" err="1">
                <a:latin typeface="Palatino Linotype" panose="02040502050505030304" pitchFamily="18" charset="0"/>
              </a:rPr>
              <a:t>Julius</a:t>
            </a:r>
            <a:r>
              <a:rPr lang="hr-HR" sz="3600" i="1" dirty="0">
                <a:latin typeface="Palatino Linotype" panose="02040502050505030304" pitchFamily="18" charset="0"/>
              </a:rPr>
              <a:t> </a:t>
            </a:r>
            <a:r>
              <a:rPr lang="hr-HR" sz="3600" i="1" dirty="0" err="1">
                <a:latin typeface="Palatino Linotype" panose="02040502050505030304" pitchFamily="18" charset="0"/>
              </a:rPr>
              <a:t>Caesar</a:t>
            </a:r>
            <a:r>
              <a:rPr lang="hr-HR" sz="3600" i="1" dirty="0">
                <a:latin typeface="Palatino Linotype" panose="02040502050505030304" pitchFamily="18" charset="0"/>
              </a:rPr>
              <a:t> </a:t>
            </a:r>
            <a:r>
              <a:rPr lang="hr-HR" sz="3600" i="1" dirty="0" err="1" smtClean="0">
                <a:latin typeface="Palatino Linotype" panose="02040502050505030304" pitchFamily="18" charset="0"/>
              </a:rPr>
              <a:t>Germanicus</a:t>
            </a:r>
            <a:r>
              <a:rPr lang="hr-HR" sz="3600" dirty="0" smtClean="0">
                <a:latin typeface="Palatino Linotype" panose="02040502050505030304" pitchFamily="18" charset="0"/>
              </a:rPr>
              <a:t>, 37.-41.) – napredan i/li lud</a:t>
            </a:r>
          </a:p>
          <a:p>
            <a:pPr lvl="1"/>
            <a:r>
              <a:rPr lang="hr-HR" sz="3400" dirty="0" smtClean="0">
                <a:latin typeface="Palatino Linotype" panose="02040502050505030304" pitchFamily="18" charset="0"/>
              </a:rPr>
              <a:t>ubio ga centurion </a:t>
            </a:r>
            <a:r>
              <a:rPr lang="hr-HR" sz="3400" dirty="0" err="1" smtClean="0">
                <a:latin typeface="Palatino Linotype" panose="02040502050505030304" pitchFamily="18" charset="0"/>
              </a:rPr>
              <a:t>Kasije</a:t>
            </a:r>
            <a:r>
              <a:rPr lang="hr-HR" sz="3400" dirty="0" smtClean="0">
                <a:latin typeface="Palatino Linotype" panose="02040502050505030304" pitchFamily="18" charset="0"/>
              </a:rPr>
              <a:t> </a:t>
            </a:r>
            <a:r>
              <a:rPr lang="hr-HR" sz="3400" dirty="0" err="1" smtClean="0">
                <a:latin typeface="Palatino Linotype" panose="02040502050505030304" pitchFamily="18" charset="0"/>
              </a:rPr>
              <a:t>Hereja</a:t>
            </a:r>
            <a:endParaRPr lang="hr-HR" sz="3400" dirty="0" smtClean="0">
              <a:latin typeface="Palatino Linotype" panose="02040502050505030304" pitchFamily="18" charset="0"/>
            </a:endParaRPr>
          </a:p>
          <a:p>
            <a:r>
              <a:rPr lang="hr-HR" sz="3600" dirty="0">
                <a:latin typeface="Palatino Linotype" panose="02040502050505030304" pitchFamily="18" charset="0"/>
              </a:rPr>
              <a:t>Klaudije (</a:t>
            </a:r>
            <a:r>
              <a:rPr lang="hr-HR" sz="3600" i="1" dirty="0" err="1">
                <a:latin typeface="Palatino Linotype" panose="02040502050505030304" pitchFamily="18" charset="0"/>
              </a:rPr>
              <a:t>Tiberius</a:t>
            </a:r>
            <a:r>
              <a:rPr lang="hr-HR" sz="3600" i="1" dirty="0">
                <a:latin typeface="Palatino Linotype" panose="02040502050505030304" pitchFamily="18" charset="0"/>
              </a:rPr>
              <a:t> </a:t>
            </a:r>
            <a:r>
              <a:rPr lang="hr-HR" sz="3600" i="1" dirty="0" err="1">
                <a:latin typeface="Palatino Linotype" panose="02040502050505030304" pitchFamily="18" charset="0"/>
              </a:rPr>
              <a:t>Claudius</a:t>
            </a:r>
            <a:r>
              <a:rPr lang="hr-HR" sz="3600" i="1" dirty="0">
                <a:latin typeface="Palatino Linotype" panose="02040502050505030304" pitchFamily="18" charset="0"/>
              </a:rPr>
              <a:t> </a:t>
            </a:r>
            <a:r>
              <a:rPr lang="hr-HR" sz="3600" i="1" dirty="0" err="1" smtClean="0">
                <a:latin typeface="Palatino Linotype" panose="02040502050505030304" pitchFamily="18" charset="0"/>
              </a:rPr>
              <a:t>Drusus</a:t>
            </a:r>
            <a:r>
              <a:rPr lang="hr-HR" sz="3600" dirty="0" smtClean="0">
                <a:latin typeface="Palatino Linotype" panose="02040502050505030304" pitchFamily="18" charset="0"/>
              </a:rPr>
              <a:t>, 41.-54.)</a:t>
            </a:r>
          </a:p>
          <a:p>
            <a:pPr lvl="1"/>
            <a:r>
              <a:rPr lang="hr-HR" sz="3400" dirty="0" smtClean="0">
                <a:latin typeface="Palatino Linotype" panose="02040502050505030304" pitchFamily="18" charset="0"/>
              </a:rPr>
              <a:t>Car znanstvenik</a:t>
            </a:r>
          </a:p>
          <a:p>
            <a:pPr lvl="1"/>
            <a:r>
              <a:rPr lang="hr-HR" sz="3400" dirty="0" smtClean="0">
                <a:latin typeface="Palatino Linotype" panose="02040502050505030304" pitchFamily="18" charset="0"/>
              </a:rPr>
              <a:t>43. započinje osvajanje Britanije</a:t>
            </a:r>
          </a:p>
          <a:p>
            <a:pPr lvl="1"/>
            <a:r>
              <a:rPr lang="hr-HR" sz="3400" dirty="0" smtClean="0">
                <a:latin typeface="Palatino Linotype" panose="02040502050505030304" pitchFamily="18" charset="0"/>
              </a:rPr>
              <a:t>48. smaknuta </a:t>
            </a:r>
            <a:r>
              <a:rPr lang="hr-HR" sz="3400" dirty="0" err="1" smtClean="0">
                <a:latin typeface="Palatino Linotype" panose="02040502050505030304" pitchFamily="18" charset="0"/>
              </a:rPr>
              <a:t>Mesalina</a:t>
            </a:r>
            <a:r>
              <a:rPr lang="hr-HR" sz="3400" dirty="0" smtClean="0">
                <a:latin typeface="Palatino Linotype" panose="02040502050505030304" pitchFamily="18" charset="0"/>
              </a:rPr>
              <a:t> zbog izdaje</a:t>
            </a:r>
          </a:p>
          <a:p>
            <a:pPr lvl="1"/>
            <a:r>
              <a:rPr lang="hr-HR" sz="3400" dirty="0" smtClean="0">
                <a:latin typeface="Palatino Linotype" panose="02040502050505030304" pitchFamily="18" charset="0"/>
              </a:rPr>
              <a:t>55. otrovan </a:t>
            </a:r>
            <a:r>
              <a:rPr lang="hr-HR" sz="3400" dirty="0" err="1" smtClean="0">
                <a:latin typeface="Palatino Linotype" panose="02040502050505030304" pitchFamily="18" charset="0"/>
              </a:rPr>
              <a:t>Britanik</a:t>
            </a:r>
            <a:endParaRPr lang="hr-HR" sz="3400" dirty="0" smtClean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438" y="0"/>
            <a:ext cx="2095500" cy="27908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3206460"/>
            <a:ext cx="2095500" cy="28670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1477342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0" y="-383"/>
            <a:ext cx="8742362" cy="6858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456" y="0"/>
            <a:ext cx="3410744" cy="21336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Obiteljsko stablo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julijevsko-klaudijevske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dinastije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181" y="5588422"/>
            <a:ext cx="3439319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http://www.ancient.eu/image/2131</a:t>
            </a:r>
            <a:r>
              <a:rPr lang="hr-HR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hr-HR" sz="1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r-HR" sz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05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05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ased</a:t>
            </a: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Wikipedia content that has been reviewed, edited, and republished. Original image by </a:t>
            </a:r>
            <a:r>
              <a:rPr lang="en-US" sz="105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Rursus</a:t>
            </a:r>
            <a:r>
              <a:rPr lang="en-US" sz="105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Uploaded by Jan van der </a:t>
            </a:r>
            <a:r>
              <a:rPr lang="en-US" sz="105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Crabben</a:t>
            </a:r>
            <a:r>
              <a:rPr lang="en-US" sz="105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published on 29 October 2013 under the following license: Creative Commons: Attribution-</a:t>
            </a:r>
            <a:r>
              <a:rPr lang="en-US" sz="105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NonCommercial</a:t>
            </a:r>
            <a:r>
              <a:rPr lang="en-US" sz="105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5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ShareAlike</a:t>
            </a:r>
            <a:endParaRPr lang="hr-HR" sz="105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7673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005" y="27709"/>
            <a:ext cx="7015739" cy="1280890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cjh1452000 - Own work, CC BY-SA 3.0, https://commons.wikimedia.org/w/index.php?curid=6983878</a:t>
            </a:r>
            <a:endParaRPr lang="hr-HR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291" y="831273"/>
            <a:ext cx="5624945" cy="5708072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Palatino Linotype" panose="02040502050505030304" pitchFamily="18" charset="0"/>
              </a:rPr>
              <a:t>Neron (</a:t>
            </a:r>
            <a:r>
              <a:rPr lang="hr-HR" sz="2800" i="1" dirty="0" err="1">
                <a:latin typeface="Palatino Linotype" panose="02040502050505030304" pitchFamily="18" charset="0"/>
              </a:rPr>
              <a:t>Lucius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Domitius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Ahenobarbus</a:t>
            </a:r>
            <a:r>
              <a:rPr lang="hr-HR" sz="2800" dirty="0" smtClean="0">
                <a:latin typeface="Palatino Linotype" panose="02040502050505030304" pitchFamily="18" charset="0"/>
              </a:rPr>
              <a:t>, 54.-68.</a:t>
            </a:r>
            <a:r>
              <a:rPr lang="hr-HR" sz="2600" dirty="0" smtClean="0">
                <a:latin typeface="Palatino Linotype" panose="02040502050505030304" pitchFamily="18" charset="0"/>
              </a:rPr>
              <a:t>)</a:t>
            </a:r>
          </a:p>
          <a:p>
            <a:pPr lvl="1"/>
            <a:r>
              <a:rPr lang="hr-HR" sz="2400" dirty="0" smtClean="0">
                <a:latin typeface="Palatino Linotype" panose="02040502050505030304" pitchFamily="18" charset="0"/>
              </a:rPr>
              <a:t>59. ubijena </a:t>
            </a:r>
            <a:r>
              <a:rPr lang="hr-HR" sz="2400" dirty="0" err="1" smtClean="0">
                <a:latin typeface="Palatino Linotype" panose="02040502050505030304" pitchFamily="18" charset="0"/>
              </a:rPr>
              <a:t>Agripina</a:t>
            </a:r>
            <a:r>
              <a:rPr lang="hr-HR" sz="2400" dirty="0" smtClean="0">
                <a:latin typeface="Palatino Linotype" panose="02040502050505030304" pitchFamily="18" charset="0"/>
              </a:rPr>
              <a:t> Mlađa</a:t>
            </a:r>
          </a:p>
          <a:p>
            <a:pPr lvl="1"/>
            <a:r>
              <a:rPr lang="hr-HR" sz="2400" dirty="0" smtClean="0">
                <a:latin typeface="Palatino Linotype" panose="02040502050505030304" pitchFamily="18" charset="0"/>
              </a:rPr>
              <a:t>62. ubijena </a:t>
            </a:r>
            <a:r>
              <a:rPr lang="hr-HR" sz="2400" dirty="0" err="1" smtClean="0">
                <a:latin typeface="Palatino Linotype" panose="02040502050505030304" pitchFamily="18" charset="0"/>
              </a:rPr>
              <a:t>Oktavija</a:t>
            </a:r>
            <a:endParaRPr lang="hr-HR" sz="2400" dirty="0" smtClean="0">
              <a:latin typeface="Palatino Linotype" panose="02040502050505030304" pitchFamily="18" charset="0"/>
            </a:endParaRPr>
          </a:p>
          <a:p>
            <a:pPr lvl="1"/>
            <a:r>
              <a:rPr lang="hr-HR" sz="2400" dirty="0" smtClean="0">
                <a:latin typeface="Palatino Linotype" panose="02040502050505030304" pitchFamily="18" charset="0"/>
              </a:rPr>
              <a:t>64. požar Rima</a:t>
            </a:r>
          </a:p>
          <a:p>
            <a:pPr lvl="1"/>
            <a:r>
              <a:rPr lang="hr-HR" sz="2400" dirty="0" smtClean="0">
                <a:latin typeface="Palatino Linotype" panose="02040502050505030304" pitchFamily="18" charset="0"/>
              </a:rPr>
              <a:t>65. </a:t>
            </a:r>
            <a:r>
              <a:rPr lang="hr-HR" sz="2400" dirty="0" err="1" smtClean="0">
                <a:latin typeface="Palatino Linotype" panose="02040502050505030304" pitchFamily="18" charset="0"/>
              </a:rPr>
              <a:t>Pizonova</a:t>
            </a:r>
            <a:r>
              <a:rPr lang="hr-HR" sz="2400" dirty="0" smtClean="0">
                <a:latin typeface="Palatino Linotype" panose="02040502050505030304" pitchFamily="18" charset="0"/>
              </a:rPr>
              <a:t> urota</a:t>
            </a:r>
            <a:endParaRPr lang="hr-HR" sz="2400" dirty="0">
              <a:latin typeface="Palatino Linotype" panose="02040502050505030304" pitchFamily="18" charset="0"/>
            </a:endParaRPr>
          </a:p>
          <a:p>
            <a:r>
              <a:rPr lang="hr-HR" sz="2600" dirty="0" smtClean="0">
                <a:latin typeface="Palatino Linotype" panose="02040502050505030304" pitchFamily="18" charset="0"/>
              </a:rPr>
              <a:t>69. godina četvorice careva</a:t>
            </a:r>
          </a:p>
          <a:p>
            <a:pPr lvl="1"/>
            <a:r>
              <a:rPr lang="hr-HR" sz="2400" dirty="0" err="1" smtClean="0">
                <a:latin typeface="Palatino Linotype" panose="02040502050505030304" pitchFamily="18" charset="0"/>
              </a:rPr>
              <a:t>Galbu</a:t>
            </a:r>
            <a:r>
              <a:rPr lang="hr-HR" sz="2400" dirty="0" smtClean="0">
                <a:latin typeface="Palatino Linotype" panose="02040502050505030304" pitchFamily="18" charset="0"/>
              </a:rPr>
              <a:t> ubili pretorijanci</a:t>
            </a:r>
          </a:p>
          <a:p>
            <a:pPr lvl="1"/>
            <a:r>
              <a:rPr lang="hr-HR" sz="2400" dirty="0" smtClean="0">
                <a:latin typeface="Palatino Linotype" panose="02040502050505030304" pitchFamily="18" charset="0"/>
              </a:rPr>
              <a:t>Oton počinio samoubojstvo nakon poraza</a:t>
            </a:r>
          </a:p>
          <a:p>
            <a:pPr lvl="1"/>
            <a:r>
              <a:rPr lang="hr-HR" sz="2400" dirty="0" err="1" smtClean="0">
                <a:latin typeface="Palatino Linotype" panose="02040502050505030304" pitchFamily="18" charset="0"/>
              </a:rPr>
              <a:t>Vitelija</a:t>
            </a:r>
            <a:r>
              <a:rPr lang="hr-HR" sz="2400" dirty="0" smtClean="0">
                <a:latin typeface="Palatino Linotype" panose="02040502050505030304" pitchFamily="18" charset="0"/>
              </a:rPr>
              <a:t> ubila </a:t>
            </a:r>
            <a:r>
              <a:rPr lang="hr-HR" sz="2400" dirty="0" err="1" smtClean="0">
                <a:latin typeface="Palatino Linotype" panose="02040502050505030304" pitchFamily="18" charset="0"/>
              </a:rPr>
              <a:t>Vespazijanova</a:t>
            </a:r>
            <a:r>
              <a:rPr lang="hr-HR" sz="2400" dirty="0" smtClean="0">
                <a:latin typeface="Palatino Linotype" panose="02040502050505030304" pitchFamily="18" charset="0"/>
              </a:rPr>
              <a:t> vojska (spaljen Jupiterov hram)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673" y="-83127"/>
            <a:ext cx="3422071" cy="456418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145" y="831273"/>
            <a:ext cx="2248692" cy="34629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014" y="3683323"/>
            <a:ext cx="2641318" cy="32400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298" y="3664616"/>
            <a:ext cx="2036702" cy="325872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7309843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93" y="4790083"/>
            <a:ext cx="1711521" cy="19411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046" y="3380001"/>
            <a:ext cx="2498822" cy="32257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815" y="0"/>
            <a:ext cx="2544185" cy="32226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7" y="0"/>
            <a:ext cx="8911687" cy="1280890"/>
          </a:xfrm>
        </p:spPr>
        <p:txBody>
          <a:bodyPr/>
          <a:lstStyle/>
          <a:p>
            <a:r>
              <a:rPr lang="hr-HR" dirty="0" smtClean="0">
                <a:latin typeface="Palatino Linotype" panose="02040502050505030304" pitchFamily="18" charset="0"/>
              </a:rPr>
              <a:t>Doba </a:t>
            </a:r>
            <a:r>
              <a:rPr lang="hr-HR" dirty="0" err="1" smtClean="0">
                <a:latin typeface="Palatino Linotype" panose="02040502050505030304" pitchFamily="18" charset="0"/>
              </a:rPr>
              <a:t>Flavijevaca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6" y="1143001"/>
            <a:ext cx="11399043" cy="5462752"/>
          </a:xfrm>
        </p:spPr>
        <p:txBody>
          <a:bodyPr>
            <a:normAutofit fontScale="77500" lnSpcReduction="20000"/>
          </a:bodyPr>
          <a:lstStyle/>
          <a:p>
            <a:r>
              <a:rPr lang="hr-HR" sz="2800" dirty="0" err="1" smtClean="0">
                <a:latin typeface="Palatino Linotype" panose="02040502050505030304" pitchFamily="18" charset="0"/>
              </a:rPr>
              <a:t>Vespazijan</a:t>
            </a:r>
            <a:r>
              <a:rPr lang="hr-HR" sz="2800" dirty="0" smtClean="0">
                <a:latin typeface="Palatino Linotype" panose="02040502050505030304" pitchFamily="18" charset="0"/>
              </a:rPr>
              <a:t> (</a:t>
            </a:r>
            <a:r>
              <a:rPr lang="hr-HR" sz="2800" i="1" dirty="0" err="1">
                <a:latin typeface="Palatino Linotype" panose="02040502050505030304" pitchFamily="18" charset="0"/>
              </a:rPr>
              <a:t>Titus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Flavius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Vespasianus</a:t>
            </a:r>
            <a:r>
              <a:rPr lang="hr-HR" sz="2800" i="1" dirty="0" smtClean="0">
                <a:latin typeface="Palatino Linotype" panose="02040502050505030304" pitchFamily="18" charset="0"/>
              </a:rPr>
              <a:t>, </a:t>
            </a:r>
            <a:r>
              <a:rPr lang="hr-HR" sz="2800" dirty="0" smtClean="0">
                <a:latin typeface="Palatino Linotype" panose="02040502050505030304" pitchFamily="18" charset="0"/>
              </a:rPr>
              <a:t>69.-79.) – uređenje financija i vojske</a:t>
            </a:r>
          </a:p>
          <a:p>
            <a:pPr lvl="1"/>
            <a:r>
              <a:rPr lang="hr-HR" sz="2600" dirty="0" smtClean="0">
                <a:latin typeface="Palatino Linotype" panose="02040502050505030304" pitchFamily="18" charset="0"/>
              </a:rPr>
              <a:t>66.-73. rat sa Židovima u Judeji</a:t>
            </a:r>
          </a:p>
          <a:p>
            <a:pPr lvl="2"/>
            <a:r>
              <a:rPr lang="hr-HR" sz="2400" dirty="0" smtClean="0">
                <a:latin typeface="Palatino Linotype" panose="02040502050505030304" pitchFamily="18" charset="0"/>
              </a:rPr>
              <a:t>70. Jeruzalemski hram razoren pod zapovjedništvom Tita</a:t>
            </a:r>
          </a:p>
          <a:p>
            <a:pPr lvl="1"/>
            <a:r>
              <a:rPr lang="hr-HR" sz="2600" dirty="0" smtClean="0">
                <a:latin typeface="Palatino Linotype" panose="02040502050505030304" pitchFamily="18" charset="0"/>
              </a:rPr>
              <a:t>72.-80. izgradnja </a:t>
            </a:r>
            <a:r>
              <a:rPr lang="hr-HR" sz="2600" dirty="0" err="1" smtClean="0">
                <a:latin typeface="Palatino Linotype" panose="02040502050505030304" pitchFamily="18" charset="0"/>
              </a:rPr>
              <a:t>Koloseja</a:t>
            </a:r>
            <a:endParaRPr lang="hr-HR" sz="2600" dirty="0" smtClean="0">
              <a:latin typeface="Palatino Linotype" panose="02040502050505030304" pitchFamily="18" charset="0"/>
            </a:endParaRPr>
          </a:p>
          <a:p>
            <a:pPr lvl="1"/>
            <a:r>
              <a:rPr lang="hr-HR" sz="2600" dirty="0" smtClean="0">
                <a:latin typeface="Palatino Linotype" panose="02040502050505030304" pitchFamily="18" charset="0"/>
              </a:rPr>
              <a:t>77. </a:t>
            </a:r>
            <a:r>
              <a:rPr lang="hr-HR" sz="2600" dirty="0" err="1" smtClean="0">
                <a:latin typeface="Palatino Linotype" panose="02040502050505030304" pitchFamily="18" charset="0"/>
              </a:rPr>
              <a:t>Agrikola</a:t>
            </a:r>
            <a:r>
              <a:rPr lang="hr-HR" sz="2600" dirty="0" smtClean="0">
                <a:latin typeface="Palatino Linotype" panose="02040502050505030304" pitchFamily="18" charset="0"/>
              </a:rPr>
              <a:t> postaje namjesnik Britanije</a:t>
            </a:r>
          </a:p>
          <a:p>
            <a:r>
              <a:rPr lang="hr-HR" sz="2800" dirty="0" err="1" smtClean="0">
                <a:latin typeface="Palatino Linotype" panose="02040502050505030304" pitchFamily="18" charset="0"/>
              </a:rPr>
              <a:t>Tit</a:t>
            </a:r>
            <a:r>
              <a:rPr lang="hr-HR" sz="2800" dirty="0">
                <a:latin typeface="Palatino Linotype" panose="02040502050505030304" pitchFamily="18" charset="0"/>
              </a:rPr>
              <a:t> </a:t>
            </a:r>
            <a:r>
              <a:rPr lang="hr-HR" sz="2800" dirty="0" smtClean="0">
                <a:latin typeface="Palatino Linotype" panose="02040502050505030304" pitchFamily="18" charset="0"/>
              </a:rPr>
              <a:t>(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Titus</a:t>
            </a:r>
            <a:r>
              <a:rPr lang="hr-HR" sz="2800" i="1" dirty="0" smtClean="0"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Flavius</a:t>
            </a:r>
            <a:r>
              <a:rPr lang="hr-HR" sz="2800" i="1" dirty="0" smtClean="0"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Vespasianus</a:t>
            </a:r>
            <a:r>
              <a:rPr lang="hr-HR" sz="2800" i="1" dirty="0" smtClean="0">
                <a:latin typeface="Palatino Linotype" panose="02040502050505030304" pitchFamily="18" charset="0"/>
              </a:rPr>
              <a:t>, </a:t>
            </a:r>
            <a:r>
              <a:rPr lang="hr-HR" sz="2800" dirty="0" smtClean="0">
                <a:latin typeface="Palatino Linotype" panose="02040502050505030304" pitchFamily="18" charset="0"/>
              </a:rPr>
              <a:t>79.-81.)</a:t>
            </a:r>
          </a:p>
          <a:p>
            <a:pPr lvl="1"/>
            <a:r>
              <a:rPr lang="hr-HR" sz="2600" dirty="0" smtClean="0">
                <a:latin typeface="Palatino Linotype" panose="02040502050505030304" pitchFamily="18" charset="0"/>
              </a:rPr>
              <a:t>79. erupcija Vezuva</a:t>
            </a:r>
          </a:p>
          <a:p>
            <a:r>
              <a:rPr lang="hr-HR" sz="2800" dirty="0" err="1" smtClean="0">
                <a:latin typeface="Palatino Linotype" panose="02040502050505030304" pitchFamily="18" charset="0"/>
              </a:rPr>
              <a:t>Domicijan</a:t>
            </a:r>
            <a:r>
              <a:rPr lang="hr-HR" sz="2800" dirty="0">
                <a:latin typeface="Palatino Linotype" panose="02040502050505030304" pitchFamily="18" charset="0"/>
              </a:rPr>
              <a:t> (</a:t>
            </a:r>
            <a:r>
              <a:rPr lang="hr-HR" sz="2800" i="1" dirty="0" err="1">
                <a:latin typeface="Palatino Linotype" panose="02040502050505030304" pitchFamily="18" charset="0"/>
              </a:rPr>
              <a:t>Titus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Flavius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Domitianus</a:t>
            </a:r>
            <a:r>
              <a:rPr lang="hr-HR" sz="2800" i="1" dirty="0" smtClean="0">
                <a:latin typeface="Palatino Linotype" panose="02040502050505030304" pitchFamily="18" charset="0"/>
              </a:rPr>
              <a:t>,</a:t>
            </a:r>
            <a:r>
              <a:rPr lang="hr-HR" sz="2800" dirty="0" smtClean="0">
                <a:latin typeface="Palatino Linotype" panose="02040502050505030304" pitchFamily="18" charset="0"/>
              </a:rPr>
              <a:t> </a:t>
            </a:r>
            <a:r>
              <a:rPr lang="hr-HR" sz="2800" dirty="0">
                <a:latin typeface="Palatino Linotype" panose="02040502050505030304" pitchFamily="18" charset="0"/>
              </a:rPr>
              <a:t>81</a:t>
            </a:r>
            <a:r>
              <a:rPr lang="hr-HR" sz="2800" dirty="0" smtClean="0">
                <a:latin typeface="Palatino Linotype" panose="02040502050505030304" pitchFamily="18" charset="0"/>
              </a:rPr>
              <a:t>.-96.)</a:t>
            </a:r>
          </a:p>
          <a:p>
            <a:pPr lvl="1"/>
            <a:r>
              <a:rPr lang="hr-HR" sz="2600" dirty="0" smtClean="0">
                <a:latin typeface="Palatino Linotype" panose="02040502050505030304" pitchFamily="18" charset="0"/>
              </a:rPr>
              <a:t>Tiranija, </a:t>
            </a:r>
            <a:r>
              <a:rPr lang="hr-HR" sz="2600" i="1" dirty="0" err="1" smtClean="0">
                <a:latin typeface="Palatino Linotype" panose="02040502050505030304" pitchFamily="18" charset="0"/>
              </a:rPr>
              <a:t>damnatio</a:t>
            </a:r>
            <a:r>
              <a:rPr lang="hr-HR" sz="2600" i="1" baseline="0" dirty="0" smtClean="0">
                <a:latin typeface="Palatino Linotype" panose="02040502050505030304" pitchFamily="18" charset="0"/>
              </a:rPr>
              <a:t> </a:t>
            </a:r>
            <a:r>
              <a:rPr lang="hr-HR" sz="2600" i="1" baseline="0" dirty="0" err="1" smtClean="0">
                <a:latin typeface="Palatino Linotype" panose="02040502050505030304" pitchFamily="18" charset="0"/>
              </a:rPr>
              <a:t>memoriae</a:t>
            </a:r>
            <a:endParaRPr lang="hr-HR" sz="2600" dirty="0" smtClean="0">
              <a:latin typeface="Palatino Linotype" panose="02040502050505030304" pitchFamily="18" charset="0"/>
            </a:endParaRPr>
          </a:p>
          <a:p>
            <a:r>
              <a:rPr lang="hr-HR" sz="2800" dirty="0">
                <a:latin typeface="Palatino Linotype" panose="02040502050505030304" pitchFamily="18" charset="0"/>
              </a:rPr>
              <a:t>Nerva (</a:t>
            </a:r>
            <a:r>
              <a:rPr lang="hr-HR" sz="2800" i="1" dirty="0" err="1">
                <a:latin typeface="Palatino Linotype" panose="02040502050505030304" pitchFamily="18" charset="0"/>
              </a:rPr>
              <a:t>Marcus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Cocceius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smtClean="0">
                <a:latin typeface="Palatino Linotype" panose="02040502050505030304" pitchFamily="18" charset="0"/>
              </a:rPr>
              <a:t>Nerva, </a:t>
            </a:r>
            <a:r>
              <a:rPr lang="hr-HR" sz="2800" dirty="0" smtClean="0">
                <a:latin typeface="Palatino Linotype" panose="02040502050505030304" pitchFamily="18" charset="0"/>
              </a:rPr>
              <a:t>96.-98.)</a:t>
            </a:r>
          </a:p>
          <a:p>
            <a:pPr lvl="1"/>
            <a:r>
              <a:rPr lang="hr-HR" sz="2600" dirty="0" smtClean="0">
                <a:latin typeface="Palatino Linotype" panose="02040502050505030304" pitchFamily="18" charset="0"/>
              </a:rPr>
              <a:t>Izabrao ga senat</a:t>
            </a:r>
          </a:p>
          <a:p>
            <a:r>
              <a:rPr lang="hr-HR" sz="2800" dirty="0">
                <a:latin typeface="Palatino Linotype" panose="02040502050505030304" pitchFamily="18" charset="0"/>
              </a:rPr>
              <a:t>Trajan (</a:t>
            </a:r>
            <a:r>
              <a:rPr lang="hr-HR" sz="2800" i="1" dirty="0" err="1">
                <a:latin typeface="Palatino Linotype" panose="02040502050505030304" pitchFamily="18" charset="0"/>
              </a:rPr>
              <a:t>Marcus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>
                <a:latin typeface="Palatino Linotype" panose="02040502050505030304" pitchFamily="18" charset="0"/>
              </a:rPr>
              <a:t>Ulpius</a:t>
            </a:r>
            <a:r>
              <a:rPr lang="hr-HR" sz="2800" i="1" dirty="0">
                <a:latin typeface="Palatino Linotype" panose="02040502050505030304" pitchFamily="18" charset="0"/>
              </a:rPr>
              <a:t> </a:t>
            </a:r>
            <a:r>
              <a:rPr lang="hr-HR" sz="2800" i="1" dirty="0" err="1" smtClean="0">
                <a:latin typeface="Palatino Linotype" panose="02040502050505030304" pitchFamily="18" charset="0"/>
              </a:rPr>
              <a:t>Traianus</a:t>
            </a:r>
            <a:r>
              <a:rPr lang="hr-HR" sz="2800" dirty="0" smtClean="0">
                <a:latin typeface="Palatino Linotype" panose="02040502050505030304" pitchFamily="18" charset="0"/>
              </a:rPr>
              <a:t>, 98.-117.)</a:t>
            </a:r>
          </a:p>
          <a:p>
            <a:pPr lvl="1"/>
            <a:r>
              <a:rPr lang="hr-HR" sz="2600" dirty="0" smtClean="0">
                <a:latin typeface="Palatino Linotype" panose="02040502050505030304" pitchFamily="18" charset="0"/>
              </a:rPr>
              <a:t>107. provincija </a:t>
            </a:r>
            <a:r>
              <a:rPr lang="hr-HR" sz="2600" dirty="0" err="1" smtClean="0">
                <a:latin typeface="Palatino Linotype" panose="02040502050505030304" pitchFamily="18" charset="0"/>
              </a:rPr>
              <a:t>Dacija</a:t>
            </a:r>
            <a:endParaRPr lang="hr-HR" sz="2600" dirty="0" smtClean="0">
              <a:latin typeface="Palatino Linotype" panose="02040502050505030304" pitchFamily="18" charset="0"/>
            </a:endParaRPr>
          </a:p>
          <a:p>
            <a:pPr lvl="1"/>
            <a:r>
              <a:rPr lang="hr-HR" sz="2600" dirty="0" smtClean="0">
                <a:latin typeface="Palatino Linotype" panose="02040502050505030304" pitchFamily="18" charset="0"/>
              </a:rPr>
              <a:t>Simbol mira i pravde („</a:t>
            </a:r>
            <a:r>
              <a:rPr lang="hr-HR" sz="2600" i="1" dirty="0" err="1" smtClean="0">
                <a:latin typeface="Palatino Linotype" panose="02040502050505030304" pitchFamily="18" charset="0"/>
              </a:rPr>
              <a:t>optimus</a:t>
            </a:r>
            <a:r>
              <a:rPr lang="hr-HR" sz="2600" i="1" dirty="0" smtClean="0">
                <a:latin typeface="Palatino Linotype" panose="02040502050505030304" pitchFamily="18" charset="0"/>
              </a:rPr>
              <a:t> </a:t>
            </a:r>
            <a:r>
              <a:rPr lang="hr-HR" sz="2600" i="1" dirty="0" err="1" smtClean="0">
                <a:latin typeface="Palatino Linotype" panose="02040502050505030304" pitchFamily="18" charset="0"/>
              </a:rPr>
              <a:t>princeps</a:t>
            </a:r>
            <a:r>
              <a:rPr lang="hr-HR" sz="2600" i="1" dirty="0" smtClean="0">
                <a:latin typeface="Palatino Linotype" panose="02040502050505030304" pitchFamily="18" charset="0"/>
              </a:rPr>
              <a:t>”</a:t>
            </a:r>
            <a:r>
              <a:rPr lang="hr-HR" sz="2600" dirty="0" smtClean="0">
                <a:latin typeface="Palatino Linotype" panose="02040502050505030304" pitchFamily="18" charset="0"/>
              </a:rPr>
              <a:t>)</a:t>
            </a:r>
            <a:endParaRPr lang="hr-HR" sz="26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500" y="3846744"/>
            <a:ext cx="2095500" cy="30099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1119" y="1492440"/>
            <a:ext cx="2629470" cy="30296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7473259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225"/>
            <a:ext cx="12192000" cy="741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43" y="6250059"/>
            <a:ext cx="8911687" cy="128089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Rimsko Carstvo u doba </a:t>
            </a:r>
            <a:r>
              <a:rPr lang="hr-HR" sz="32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Trajana</a:t>
            </a:r>
            <a:endParaRPr lang="hr-HR" sz="3200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8873" y="-248516"/>
            <a:ext cx="7703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Tataryn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Own work, CC BY-SA 3.0, https://commons.wikimedia.org/w/index.php?curid=19625326</a:t>
            </a:r>
            <a:endParaRPr lang="hr-HR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5694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093" y="1504950"/>
            <a:ext cx="3854907" cy="415030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331" y="647700"/>
            <a:ext cx="9390062" cy="66675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Palatino Linotype" panose="02040502050505030304" pitchFamily="18" charset="0"/>
              </a:rPr>
              <a:t>Pod budnim okom cara</a:t>
            </a:r>
            <a:endParaRPr lang="hr-H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1" y="1504950"/>
            <a:ext cx="10534649" cy="5353049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Palatino Linotype" panose="02040502050505030304" pitchFamily="18" charset="0"/>
              </a:rPr>
              <a:t>Uspostava odnosa s prethodnim razdobljem</a:t>
            </a:r>
          </a:p>
          <a:p>
            <a:r>
              <a:rPr lang="hr-HR" sz="2800" dirty="0" smtClean="0">
                <a:latin typeface="Palatino Linotype" panose="02040502050505030304" pitchFamily="18" charset="0"/>
              </a:rPr>
              <a:t>Individualizam i realizam, relativiziranje</a:t>
            </a:r>
          </a:p>
          <a:p>
            <a:r>
              <a:rPr lang="hr-HR" sz="2800" dirty="0" smtClean="0">
                <a:latin typeface="Palatino Linotype" panose="02040502050505030304" pitchFamily="18" charset="0"/>
              </a:rPr>
              <a:t>Miješanje književnih vrsta i rodova</a:t>
            </a:r>
          </a:p>
          <a:p>
            <a:r>
              <a:rPr lang="hr-HR" sz="2800" dirty="0" smtClean="0">
                <a:latin typeface="Palatino Linotype" panose="02040502050505030304" pitchFamily="18" charset="0"/>
              </a:rPr>
              <a:t>Nove književne vrste („rubne”):</a:t>
            </a:r>
          </a:p>
          <a:p>
            <a:pPr lvl="1"/>
            <a:r>
              <a:rPr lang="hr-HR" sz="2400" dirty="0" smtClean="0">
                <a:latin typeface="Palatino Linotype" panose="02040502050505030304" pitchFamily="18" charset="0"/>
              </a:rPr>
              <a:t>Basna</a:t>
            </a:r>
          </a:p>
          <a:p>
            <a:pPr lvl="1"/>
            <a:r>
              <a:rPr lang="hr-HR" sz="2400" dirty="0" smtClean="0">
                <a:latin typeface="Palatino Linotype" panose="02040502050505030304" pitchFamily="18" charset="0"/>
              </a:rPr>
              <a:t>Roman</a:t>
            </a:r>
          </a:p>
          <a:p>
            <a:r>
              <a:rPr lang="hr-HR" sz="2800" dirty="0" smtClean="0">
                <a:latin typeface="Palatino Linotype" panose="02040502050505030304" pitchFamily="18" charset="0"/>
              </a:rPr>
              <a:t>Zlatno doba epigrama, satire i znanosti</a:t>
            </a:r>
          </a:p>
          <a:p>
            <a:r>
              <a:rPr lang="hr-HR" sz="2800" dirty="0" smtClean="0">
                <a:latin typeface="Palatino Linotype" panose="02040502050505030304" pitchFamily="18" charset="0"/>
              </a:rPr>
              <a:t>Cvate retorika (bez politike), </a:t>
            </a:r>
            <a:r>
              <a:rPr lang="hr-HR" sz="2800" dirty="0">
                <a:latin typeface="Palatino Linotype" panose="02040502050505030304" pitchFamily="18" charset="0"/>
              </a:rPr>
              <a:t>i </a:t>
            </a:r>
            <a:r>
              <a:rPr lang="hr-HR" sz="2800" dirty="0" smtClean="0">
                <a:latin typeface="Palatino Linotype" panose="02040502050505030304" pitchFamily="18" charset="0"/>
              </a:rPr>
              <a:t>filozofija (stoici)</a:t>
            </a:r>
          </a:p>
          <a:p>
            <a:pPr lvl="1"/>
            <a:r>
              <a:rPr lang="hr-HR" sz="2400" dirty="0" smtClean="0">
                <a:latin typeface="Palatino Linotype" panose="02040502050505030304" pitchFamily="18" charset="0"/>
              </a:rPr>
              <a:t>Utjecaj Cicerona nasuprot </a:t>
            </a:r>
            <a:r>
              <a:rPr lang="hr-HR" sz="2400" b="1" dirty="0" smtClean="0">
                <a:latin typeface="Palatino Linotype" panose="02040502050505030304" pitchFamily="18" charset="0"/>
              </a:rPr>
              <a:t>„novog” stila</a:t>
            </a:r>
            <a:endParaRPr lang="hr-H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873" y="0"/>
            <a:ext cx="617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Joachim Schäfer - &lt;a href="www.heiligenlexikon.de"&gt;Ökumenisches Heiligenlexikon&lt;/a</a:t>
            </a: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hr-HR" sz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r-HR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https://www.heiligenlexikon.de/BiographienP/Paulus.htm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9818" y="647700"/>
            <a:ext cx="333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Mozaik iz 5.st., Nadbiskupska kapelica (Sv. Andrije), 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Ravenna</a:t>
            </a:r>
            <a:endParaRPr lang="hr-HR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9863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414" y="0"/>
            <a:ext cx="8911687" cy="1280890"/>
          </a:xfrm>
        </p:spPr>
        <p:txBody>
          <a:bodyPr/>
          <a:lstStyle/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Lektira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083" y="1371601"/>
            <a:ext cx="10452537" cy="5312978"/>
          </a:xfrm>
        </p:spPr>
        <p:txBody>
          <a:bodyPr>
            <a:normAutofit fontScale="92500" lnSpcReduction="20000"/>
          </a:bodyPr>
          <a:lstStyle/>
          <a:p>
            <a:r>
              <a:rPr lang="hr-HR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Latinska</a:t>
            </a:r>
          </a:p>
          <a:p>
            <a:pPr lvl="1"/>
            <a:r>
              <a:rPr lang="hr-HR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Phaedri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Fabulae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Aesopiae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I, 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3 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Graculus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superbus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pavo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8 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Lupus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gruis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12 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Cervus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ad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fontem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21 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(Leo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senex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aper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taurus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asinus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;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II, 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5 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Tiberius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Caes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. ad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atriensem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;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IV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9 (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Vulpis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et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caper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), 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17 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(De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fortunis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hominum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),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22 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(De </a:t>
            </a:r>
            <a:r>
              <a:rPr lang="hr-HR" sz="2400" i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Simonide)</a:t>
            </a:r>
            <a:r>
              <a:rPr lang="hr-HR" sz="240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hr-HR" sz="2400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lvl="1"/>
            <a:r>
              <a:rPr lang="hr-HR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Senecae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Minoris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De vita beata 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c. 4–7</a:t>
            </a:r>
          </a:p>
          <a:p>
            <a:pPr lvl="1"/>
            <a:r>
              <a:rPr lang="hr-HR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Plinii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Minoris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Epistulae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III, 3; III, 7; VIII, 8</a:t>
            </a:r>
          </a:p>
          <a:p>
            <a:pPr lvl="1"/>
            <a:r>
              <a:rPr lang="hr-HR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Statii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Silvae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II, 4 (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Psittacus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Pollii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Felicis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</a:p>
          <a:p>
            <a:pPr lvl="1"/>
            <a:endParaRPr lang="hr-HR" sz="2400" dirty="0" smtClean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hr-HR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Hrvatska</a:t>
            </a:r>
          </a:p>
          <a:p>
            <a:pPr lvl="1"/>
            <a:r>
              <a:rPr lang="hr-HR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Petronije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Satire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(</a:t>
            </a:r>
            <a:r>
              <a:rPr lang="hr-HR" sz="2400" i="1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Satyricon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  <a:endParaRPr lang="hr-HR" sz="2400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lvl="1"/>
            <a:r>
              <a:rPr lang="hr-HR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Juvenal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Satira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400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VI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  <a:endParaRPr lang="hr-HR" sz="2400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lvl="1"/>
            <a:r>
              <a:rPr lang="hr-HR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Tacit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O životu i karakteru Julija </a:t>
            </a:r>
            <a:r>
              <a:rPr lang="hr-HR" sz="2400" b="1" i="1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Agrikole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hr-HR" sz="2400" i="1" dirty="0" smtClean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	ili </a:t>
            </a:r>
            <a:r>
              <a:rPr lang="hr-HR" sz="2400" i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O porijeklu, položaju, običajima i narodima </a:t>
            </a:r>
            <a:r>
              <a:rPr lang="hr-HR" sz="2400" b="1" i="1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Germanije</a:t>
            </a:r>
            <a:endParaRPr lang="hr-HR" sz="2400" b="1" i="1" dirty="0">
              <a:solidFill>
                <a:schemeClr val="accent4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9860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2477</TotalTime>
  <Words>701</Words>
  <Application>Microsoft Office PowerPoint</Application>
  <PresentationFormat>Widescreen</PresentationFormat>
  <Paragraphs>86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Palatino Linotype</vt:lpstr>
      <vt:lpstr>Times New Roman</vt:lpstr>
      <vt:lpstr>Wingdings 3</vt:lpstr>
      <vt:lpstr>Wisp</vt:lpstr>
      <vt:lpstr>Pregled rimske književnosti </vt:lpstr>
      <vt:lpstr>Od Augusta do Hadrijana</vt:lpstr>
      <vt:lpstr>Doba Julio-Klaudijevaca</vt:lpstr>
      <vt:lpstr>Obiteljsko stablo julijevsko-klaudijevske dinastije</vt:lpstr>
      <vt:lpstr>By cjh1452000 - Own work, CC BY-SA 3.0, https://commons.wikimedia.org/w/index.php?curid=6983878</vt:lpstr>
      <vt:lpstr>Doba Flavijevaca</vt:lpstr>
      <vt:lpstr>Rimsko Carstvo u doba Trajana</vt:lpstr>
      <vt:lpstr>Pod budnim okom cara</vt:lpstr>
      <vt:lpstr>Lektira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Pregled rimske književnosti</dc:title>
  <dc:creator>Maja</dc:creator>
  <cp:lastModifiedBy>Maja</cp:lastModifiedBy>
  <cp:revision>49</cp:revision>
  <dcterms:created xsi:type="dcterms:W3CDTF">2017-03-01T18:47:12Z</dcterms:created>
  <dcterms:modified xsi:type="dcterms:W3CDTF">2018-05-02T10:41:07Z</dcterms:modified>
</cp:coreProperties>
</file>