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6" d="100"/>
          <a:sy n="56" d="100"/>
        </p:scale>
        <p:origin x="102" y="492"/>
      </p:cViewPr>
      <p:guideLst/>
    </p:cSldViewPr>
  </p:slideViewPr>
  <p:outlineViewPr>
    <p:cViewPr>
      <p:scale>
        <a:sx n="33" d="100"/>
        <a:sy n="33" d="100"/>
      </p:scale>
      <p:origin x="0" y="-32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11648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88733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60961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310126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03459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08622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85771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4083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92022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63591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1792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23136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7781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39518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61287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27769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8C98-686F-4DB2-BE50-60C58CF684CB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213CA7-45B6-443A-9E02-277C9EC340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37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Pregled rimske književnosti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257" y="470234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Zlatni vijek</a:t>
            </a:r>
          </a:p>
        </p:txBody>
      </p:sp>
    </p:spTree>
    <p:extLst>
      <p:ext uri="{BB962C8B-B14F-4D97-AF65-F5344CB8AC3E}">
        <p14:creationId xmlns:p14="http://schemas.microsoft.com/office/powerpoint/2010/main" val="59043655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0" y="-41276"/>
            <a:ext cx="4591050" cy="688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Od Cicerona do Augusta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94" y="1930400"/>
            <a:ext cx="3756408" cy="50085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70" y="3106680"/>
            <a:ext cx="2345109" cy="37926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6743700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Palatino Linotype" panose="02040502050505030304" pitchFamily="18" charset="0"/>
              </a:rPr>
              <a:t>80. g. pr. Kr. govor </a:t>
            </a:r>
            <a:r>
              <a:rPr lang="hr-HR" sz="2400" i="1" dirty="0">
                <a:latin typeface="Palatino Linotype" panose="02040502050505030304" pitchFamily="18" charset="0"/>
              </a:rPr>
              <a:t>Pro </a:t>
            </a:r>
            <a:r>
              <a:rPr lang="hr-HR" sz="2400" i="1" dirty="0" err="1">
                <a:latin typeface="Palatino Linotype" panose="02040502050505030304" pitchFamily="18" charset="0"/>
              </a:rPr>
              <a:t>Sexto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Roscio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Amerino</a:t>
            </a:r>
            <a:endParaRPr lang="hr-HR" sz="2400" i="1" dirty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hr-HR" sz="1800" dirty="0">
                <a:latin typeface="Palatino Linotype" panose="02040502050505030304" pitchFamily="18" charset="0"/>
              </a:rPr>
              <a:t>43. g. pr. Kr. ubijen Ciceron</a:t>
            </a:r>
          </a:p>
          <a:p>
            <a:pPr lvl="1">
              <a:lnSpc>
                <a:spcPct val="150000"/>
              </a:lnSpc>
            </a:pPr>
            <a:r>
              <a:rPr lang="hr-HR" sz="1800" dirty="0">
                <a:latin typeface="Palatino Linotype" panose="02040502050505030304" pitchFamily="18" charset="0"/>
              </a:rPr>
              <a:t>30. g. pr. Kr. Egipat postaje rimska provincija</a:t>
            </a:r>
            <a:endParaRPr lang="hr-HR" sz="240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Palatino Linotype" panose="02040502050505030304" pitchFamily="18" charset="0"/>
              </a:rPr>
              <a:t>14. g. n. e. umire </a:t>
            </a:r>
          </a:p>
          <a:p>
            <a:pPr marL="0" indent="0">
              <a:buNone/>
            </a:pPr>
            <a:r>
              <a:rPr lang="hr-HR" sz="2400" dirty="0">
                <a:latin typeface="Palatino Linotype" panose="02040502050505030304" pitchFamily="18" charset="0"/>
              </a:rPr>
              <a:t>	August</a:t>
            </a:r>
          </a:p>
        </p:txBody>
      </p:sp>
    </p:spTree>
    <p:extLst>
      <p:ext uri="{BB962C8B-B14F-4D97-AF65-F5344CB8AC3E}">
        <p14:creationId xmlns:p14="http://schemas.microsoft.com/office/powerpoint/2010/main" val="321922627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09" y="231553"/>
            <a:ext cx="8596668" cy="132080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Palatino Linotype" panose="02040502050505030304" pitchFamily="18" charset="0"/>
              </a:rPr>
              <a:t>Političko-povijesne prilike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5" y="1041991"/>
            <a:ext cx="11717079" cy="581601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88.g.pr.Kr. završava Saveznički rat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88./7.g.pr.Kr. – građanski rat </a:t>
            </a:r>
            <a:r>
              <a:rPr lang="hr-HR" sz="2800" dirty="0" err="1">
                <a:latin typeface="Palatino Linotype" panose="02040502050505030304" pitchFamily="18" charset="0"/>
              </a:rPr>
              <a:t>Sule</a:t>
            </a:r>
            <a:r>
              <a:rPr lang="hr-HR" sz="2800" dirty="0">
                <a:latin typeface="Palatino Linotype" panose="02040502050505030304" pitchFamily="18" charset="0"/>
              </a:rPr>
              <a:t> i Marija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86.g.pr.Kr. osvojena Atena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83.-81. drugi građanski rat </a:t>
            </a:r>
            <a:r>
              <a:rPr lang="hr-HR" sz="2800" dirty="0" err="1">
                <a:latin typeface="Palatino Linotype" panose="02040502050505030304" pitchFamily="18" charset="0"/>
              </a:rPr>
              <a:t>Sule</a:t>
            </a:r>
            <a:r>
              <a:rPr lang="hr-HR" sz="2800" dirty="0">
                <a:latin typeface="Palatino Linotype" panose="02040502050505030304" pitchFamily="18" charset="0"/>
              </a:rPr>
              <a:t> i Marija završava </a:t>
            </a:r>
            <a:r>
              <a:rPr lang="hr-HR" sz="2800" dirty="0" err="1">
                <a:latin typeface="Palatino Linotype" panose="02040502050505030304" pitchFamily="18" charset="0"/>
              </a:rPr>
              <a:t>Sulinom</a:t>
            </a:r>
            <a:r>
              <a:rPr lang="hr-HR" sz="2800" dirty="0">
                <a:latin typeface="Palatino Linotype" panose="02040502050505030304" pitchFamily="18" charset="0"/>
              </a:rPr>
              <a:t> diktaturom</a:t>
            </a:r>
            <a:endParaRPr lang="hr-HR" sz="2400" dirty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73.g.pr.Kr. Spartak diže ustanak robova (ugušen 71.)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63.g.pr.Kr. završava Treći rat protiv </a:t>
            </a:r>
            <a:r>
              <a:rPr lang="hr-HR" sz="2800" dirty="0" err="1">
                <a:latin typeface="Palatino Linotype" panose="02040502050505030304" pitchFamily="18" charset="0"/>
              </a:rPr>
              <a:t>Mitridata</a:t>
            </a:r>
            <a:r>
              <a:rPr lang="hr-HR" sz="2800" dirty="0">
                <a:latin typeface="Palatino Linotype" panose="02040502050505030304" pitchFamily="18" charset="0"/>
              </a:rPr>
              <a:t> (Pompej); 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konzul Ciceron otkriva </a:t>
            </a:r>
            <a:r>
              <a:rPr lang="hr-HR" sz="2800" dirty="0" err="1">
                <a:latin typeface="Palatino Linotype" panose="02040502050505030304" pitchFamily="18" charset="0"/>
              </a:rPr>
              <a:t>Katilininu</a:t>
            </a:r>
            <a:r>
              <a:rPr lang="hr-HR" sz="2800" dirty="0">
                <a:latin typeface="Palatino Linotype" panose="02040502050505030304" pitchFamily="18" charset="0"/>
              </a:rPr>
              <a:t> urotu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60.g.pr.Kr. – Prvi trijumvirat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58.g.pr.Kr. Ciceron odlazi u progonstvo, Cezar u Galiju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53.g.pr.Kr. ubijen je </a:t>
            </a:r>
            <a:r>
              <a:rPr lang="hr-HR" sz="2800" dirty="0" err="1">
                <a:latin typeface="Palatino Linotype" panose="02040502050505030304" pitchFamily="18" charset="0"/>
              </a:rPr>
              <a:t>Klodije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err="1">
                <a:latin typeface="Palatino Linotype" panose="02040502050505030304" pitchFamily="18" charset="0"/>
              </a:rPr>
              <a:t>Pulher</a:t>
            </a:r>
            <a:r>
              <a:rPr lang="hr-HR" sz="2800" dirty="0">
                <a:latin typeface="Palatino Linotype" panose="02040502050505030304" pitchFamily="18" charset="0"/>
              </a:rPr>
              <a:t>, Kras poginuo u bitci s </a:t>
            </a:r>
            <a:r>
              <a:rPr lang="hr-HR" sz="2800" dirty="0" err="1">
                <a:latin typeface="Palatino Linotype" panose="02040502050505030304" pitchFamily="18" charset="0"/>
              </a:rPr>
              <a:t>Partima</a:t>
            </a:r>
            <a:endParaRPr lang="hr-HR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745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61" y="0"/>
            <a:ext cx="10805829" cy="198474"/>
          </a:xfrm>
        </p:spPr>
        <p:txBody>
          <a:bodyPr>
            <a:normAutofit fontScale="90000"/>
          </a:bodyPr>
          <a:lstStyle/>
          <a:p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198474"/>
            <a:ext cx="10994064" cy="6659525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49.g.pr.Kr. Cezar prelazi </a:t>
            </a:r>
            <a:r>
              <a:rPr lang="hr-HR" sz="2800" dirty="0" err="1">
                <a:latin typeface="Palatino Linotype" panose="02040502050505030304" pitchFamily="18" charset="0"/>
              </a:rPr>
              <a:t>Rubikon</a:t>
            </a:r>
            <a:r>
              <a:rPr lang="hr-HR" sz="2800" dirty="0">
                <a:latin typeface="Palatino Linotype" panose="02040502050505030304" pitchFamily="18" charset="0"/>
              </a:rPr>
              <a:t>; 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Pompej poražen 48. kod </a:t>
            </a:r>
            <a:r>
              <a:rPr lang="hr-HR" sz="2400" dirty="0" err="1">
                <a:latin typeface="Palatino Linotype" panose="02040502050505030304" pitchFamily="18" charset="0"/>
              </a:rPr>
              <a:t>Farsala</a:t>
            </a:r>
            <a:r>
              <a:rPr lang="hr-HR" sz="2400" dirty="0">
                <a:latin typeface="Palatino Linotype" panose="02040502050505030304" pitchFamily="18" charset="0"/>
              </a:rPr>
              <a:t>, rat do 45.g.pr.Kr.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44.g.pr.Kr. diktator Cezar ubijen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43.g.pr.Kr. – Drugi trijumvirat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42. pobijedili </a:t>
            </a:r>
            <a:r>
              <a:rPr lang="hr-HR" sz="2400" dirty="0" err="1">
                <a:latin typeface="Palatino Linotype" panose="02040502050505030304" pitchFamily="18" charset="0"/>
              </a:rPr>
              <a:t>Bruta</a:t>
            </a:r>
            <a:r>
              <a:rPr lang="hr-HR" sz="2400" dirty="0">
                <a:latin typeface="Palatino Linotype" panose="02040502050505030304" pitchFamily="18" charset="0"/>
              </a:rPr>
              <a:t> i </a:t>
            </a:r>
            <a:r>
              <a:rPr lang="hr-HR" sz="2400" dirty="0" err="1">
                <a:latin typeface="Palatino Linotype" panose="02040502050505030304" pitchFamily="18" charset="0"/>
              </a:rPr>
              <a:t>Kasija</a:t>
            </a:r>
            <a:r>
              <a:rPr lang="hr-HR" sz="2400" dirty="0">
                <a:latin typeface="Palatino Linotype" panose="02040502050505030304" pitchFamily="18" charset="0"/>
              </a:rPr>
              <a:t> u bitci kod Filipa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31.g.pr.Kr. </a:t>
            </a:r>
            <a:r>
              <a:rPr lang="hr-HR" sz="2800" dirty="0" err="1">
                <a:latin typeface="Palatino Linotype" panose="02040502050505030304" pitchFamily="18" charset="0"/>
              </a:rPr>
              <a:t>Oktavijan</a:t>
            </a:r>
            <a:r>
              <a:rPr lang="hr-HR" sz="2800" dirty="0">
                <a:latin typeface="Palatino Linotype" panose="02040502050505030304" pitchFamily="18" charset="0"/>
              </a:rPr>
              <a:t> pobjeđuje Marka Antonija i Kleopatru kod Akcija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27.g.pr.Kr. završava razdoblje rimske republike i počinje principat (</a:t>
            </a:r>
            <a:r>
              <a:rPr lang="hr-HR" sz="2800" i="1" dirty="0">
                <a:latin typeface="Palatino Linotype" panose="02040502050505030304" pitchFamily="18" charset="0"/>
              </a:rPr>
              <a:t>Pax Augusta</a:t>
            </a:r>
            <a:r>
              <a:rPr lang="hr-HR" sz="2800" dirty="0">
                <a:latin typeface="Palatino Linotype" panose="02040502050505030304" pitchFamily="18" charset="0"/>
              </a:rPr>
              <a:t>)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20.-1.g.pr.Kr. Rim dovršava osvajanje </a:t>
            </a:r>
            <a:r>
              <a:rPr lang="hr-HR" sz="2800" dirty="0" err="1">
                <a:latin typeface="Palatino Linotype" panose="02040502050505030304" pitchFamily="18" charset="0"/>
              </a:rPr>
              <a:t>Hispanije</a:t>
            </a:r>
            <a:r>
              <a:rPr lang="hr-HR" sz="2800" dirty="0">
                <a:latin typeface="Palatino Linotype" panose="02040502050505030304" pitchFamily="18" charset="0"/>
              </a:rPr>
              <a:t>, Panonije, Judeje i uspostavlja </a:t>
            </a:r>
            <a:r>
              <a:rPr lang="hr-HR" sz="2800" i="1" dirty="0">
                <a:latin typeface="Palatino Linotype" panose="02040502050505030304" pitchFamily="18" charset="0"/>
              </a:rPr>
              <a:t>limes</a:t>
            </a:r>
            <a:r>
              <a:rPr lang="hr-HR" sz="2800" dirty="0">
                <a:latin typeface="Palatino Linotype" panose="02040502050505030304" pitchFamily="18" charset="0"/>
              </a:rPr>
              <a:t> na Rajni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C. 3.g.pr.Kr. rođen je Isus Krist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9.g.n.e. </a:t>
            </a:r>
            <a:r>
              <a:rPr lang="hr-HR" sz="2800" dirty="0" err="1">
                <a:latin typeface="Palatino Linotype" panose="02040502050505030304" pitchFamily="18" charset="0"/>
              </a:rPr>
              <a:t>Arminije</a:t>
            </a:r>
            <a:r>
              <a:rPr lang="hr-HR" sz="2800" dirty="0">
                <a:latin typeface="Palatino Linotype" panose="02040502050505030304" pitchFamily="18" charset="0"/>
              </a:rPr>
              <a:t> uništava tri rimske legije u </a:t>
            </a:r>
            <a:r>
              <a:rPr lang="hr-HR" sz="2800" dirty="0" err="1">
                <a:latin typeface="Palatino Linotype" panose="02040502050505030304" pitchFamily="18" charset="0"/>
              </a:rPr>
              <a:t>Teutoburškoj</a:t>
            </a:r>
            <a:r>
              <a:rPr lang="hr-HR" sz="2800" dirty="0">
                <a:latin typeface="Palatino Linotype" panose="02040502050505030304" pitchFamily="18" charset="0"/>
              </a:rPr>
              <a:t> šumi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14.g.n.e. </a:t>
            </a:r>
            <a:r>
              <a:rPr lang="hr-HR" sz="2800" dirty="0" err="1">
                <a:latin typeface="Palatino Linotype" panose="02040502050505030304" pitchFamily="18" charset="0"/>
              </a:rPr>
              <a:t>Tiberije</a:t>
            </a:r>
            <a:r>
              <a:rPr lang="hr-HR" sz="2800" dirty="0">
                <a:latin typeface="Palatino Linotype" panose="02040502050505030304" pitchFamily="18" charset="0"/>
              </a:rPr>
              <a:t> preuzima vlast nakon </a:t>
            </a:r>
            <a:r>
              <a:rPr lang="hr-HR" sz="2800" dirty="0" err="1">
                <a:latin typeface="Palatino Linotype" panose="02040502050505030304" pitchFamily="18" charset="0"/>
              </a:rPr>
              <a:t>Augustove</a:t>
            </a:r>
            <a:r>
              <a:rPr lang="hr-HR" sz="2800" dirty="0">
                <a:latin typeface="Palatino Linotype" panose="02040502050505030304" pitchFamily="18" charset="0"/>
              </a:rPr>
              <a:t> smrti</a:t>
            </a:r>
          </a:p>
        </p:txBody>
      </p:sp>
    </p:spTree>
    <p:extLst>
      <p:ext uri="{BB962C8B-B14F-4D97-AF65-F5344CB8AC3E}">
        <p14:creationId xmlns:p14="http://schemas.microsoft.com/office/powerpoint/2010/main" val="52002689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29" y="-88048"/>
            <a:ext cx="10022071" cy="694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51"/>
            <a:ext cx="11915553" cy="1320800"/>
          </a:xfrm>
        </p:spPr>
        <p:txBody>
          <a:bodyPr>
            <a:normAutofit/>
          </a:bodyPr>
          <a:lstStyle/>
          <a:p>
            <a:pPr marL="0" indent="0"/>
            <a:r>
              <a:rPr lang="hr-HR" sz="18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https://upload.wikimedia.org/wikipedia/commons/7/76/Augusto_30aC_-_6dC_55%25CS_jpg.JPG</a:t>
            </a:r>
            <a:endParaRPr lang="hr-HR" sz="3200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2169929" cy="388077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Rim u doba Augusta</a:t>
            </a:r>
          </a:p>
        </p:txBody>
      </p:sp>
    </p:spTree>
    <p:extLst>
      <p:ext uri="{BB962C8B-B14F-4D97-AF65-F5344CB8AC3E}">
        <p14:creationId xmlns:p14="http://schemas.microsoft.com/office/powerpoint/2010/main" val="333135950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Izgradnja novog svijeta</a:t>
            </a:r>
            <a:br>
              <a:rPr lang="hr-HR" dirty="0">
                <a:latin typeface="Palatino Linotype" panose="02040502050505030304" pitchFamily="18" charset="0"/>
              </a:rPr>
            </a:b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9685866" cy="451394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Najpotvrđenije razdoblje rimske povijesti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Višeslojna tumačenja književnih djela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Procvat proze i pjesništva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Sve književne</a:t>
            </a:r>
            <a:r>
              <a:rPr lang="hr-HR" sz="2600" baseline="0" dirty="0">
                <a:latin typeface="Palatino Linotype" panose="02040502050505030304" pitchFamily="18" charset="0"/>
              </a:rPr>
              <a:t> vrste</a:t>
            </a:r>
            <a:endParaRPr lang="hr-HR" sz="2600" dirty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Grčki uzori usavršeni i nadograđeni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Utjecaj filozofije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Doba političkih govora / pohvala caru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Odnos s adresatima / pokroviteljima ~ publikom</a:t>
            </a:r>
          </a:p>
          <a:p>
            <a:endParaRPr lang="hr-HR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6684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920" y="241540"/>
            <a:ext cx="6305413" cy="1079260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Lektira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83411"/>
            <a:ext cx="9550044" cy="5874589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alatino Linotype" panose="02040502050505030304" pitchFamily="18" charset="0"/>
              </a:rPr>
              <a:t>Latinska</a:t>
            </a: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Ciceronis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Laelius</a:t>
            </a:r>
            <a:r>
              <a:rPr lang="hr-HR" sz="2400" i="1" dirty="0">
                <a:latin typeface="Palatino Linotype" panose="02040502050505030304" pitchFamily="18" charset="0"/>
              </a:rPr>
              <a:t> de </a:t>
            </a:r>
            <a:r>
              <a:rPr lang="hr-HR" sz="2400" i="1" dirty="0" err="1">
                <a:latin typeface="Palatino Linotype" panose="02040502050505030304" pitchFamily="18" charset="0"/>
              </a:rPr>
              <a:t>amicitia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dirty="0">
                <a:latin typeface="Palatino Linotype" panose="02040502050505030304" pitchFamily="18" charset="0"/>
              </a:rPr>
              <a:t>c. 6–7, 20–34</a:t>
            </a: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Vergilii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Ecloga</a:t>
            </a:r>
            <a:r>
              <a:rPr lang="hr-HR" sz="2400" dirty="0">
                <a:latin typeface="Palatino Linotype" panose="02040502050505030304" pitchFamily="18" charset="0"/>
              </a:rPr>
              <a:t> IX</a:t>
            </a: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Catulli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Carmina</a:t>
            </a:r>
            <a:r>
              <a:rPr lang="hr-HR" sz="2400" dirty="0">
                <a:latin typeface="Palatino Linotype" panose="02040502050505030304" pitchFamily="18" charset="0"/>
              </a:rPr>
              <a:t> I, II, III, V, VIII, XXXVI, XLIII, LI, LXX, LXXII, LXXV, LXXXIII, LXXXV, XCIII, XCV</a:t>
            </a: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Lucretii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>
                <a:latin typeface="Palatino Linotype" panose="02040502050505030304" pitchFamily="18" charset="0"/>
              </a:rPr>
              <a:t>De </a:t>
            </a:r>
            <a:r>
              <a:rPr lang="hr-HR" sz="2400" i="1" dirty="0" err="1">
                <a:latin typeface="Palatino Linotype" panose="02040502050505030304" pitchFamily="18" charset="0"/>
              </a:rPr>
              <a:t>rerum</a:t>
            </a:r>
            <a:r>
              <a:rPr lang="hr-HR" sz="2400" i="1" dirty="0">
                <a:latin typeface="Palatino Linotype" panose="02040502050505030304" pitchFamily="18" charset="0"/>
              </a:rPr>
              <a:t> natura </a:t>
            </a:r>
            <a:r>
              <a:rPr lang="hr-HR" sz="2400" dirty="0">
                <a:latin typeface="Palatino Linotype" panose="02040502050505030304" pitchFamily="18" charset="0"/>
              </a:rPr>
              <a:t>V, 925–987, 1028–1061; VI, 1138–1286</a:t>
            </a:r>
            <a:r>
              <a:rPr lang="hr-HR" sz="2000" dirty="0">
                <a:latin typeface="Palatino Linotype" panose="02040502050505030304" pitchFamily="18" charset="0"/>
              </a:rPr>
              <a:t> 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Hrvatska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Ciceron, </a:t>
            </a:r>
            <a:r>
              <a:rPr lang="hr-HR" sz="2400" i="1" dirty="0">
                <a:latin typeface="Palatino Linotype" panose="02040502050505030304" pitchFamily="18" charset="0"/>
              </a:rPr>
              <a:t>Govor za S. </a:t>
            </a:r>
            <a:r>
              <a:rPr lang="hr-HR" sz="2400" i="1" dirty="0" err="1">
                <a:latin typeface="Palatino Linotype" panose="02040502050505030304" pitchFamily="18" charset="0"/>
              </a:rPr>
              <a:t>Roscija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Amerinca</a:t>
            </a:r>
            <a:r>
              <a:rPr lang="hr-HR" sz="2400" i="1" dirty="0">
                <a:latin typeface="Palatino Linotype" panose="02040502050505030304" pitchFamily="18" charset="0"/>
              </a:rPr>
              <a:t>, Govor za svoju kuću</a:t>
            </a:r>
            <a:r>
              <a:rPr lang="hr-HR" sz="2400" dirty="0">
                <a:latin typeface="Palatino Linotype" panose="02040502050505030304" pitchFamily="18" charset="0"/>
              </a:rPr>
              <a:t>	</a:t>
            </a: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Vergilije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latin typeface="Palatino Linotype" panose="02040502050505030304" pitchFamily="18" charset="0"/>
              </a:rPr>
              <a:t>Eneida</a:t>
            </a:r>
            <a:endParaRPr lang="hr-HR" sz="24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Ovidije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hr-HR" sz="2400" i="1" dirty="0">
                <a:latin typeface="Palatino Linotype" panose="02040502050505030304" pitchFamily="18" charset="0"/>
              </a:rPr>
              <a:t>Metamorfoze</a:t>
            </a:r>
          </a:p>
          <a:p>
            <a:pPr lvl="1"/>
            <a:r>
              <a:rPr lang="hr-HR" sz="2400" dirty="0" err="1">
                <a:latin typeface="Palatino Linotype" panose="02040502050505030304" pitchFamily="18" charset="0"/>
              </a:rPr>
              <a:t>Salustije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latin typeface="Palatino Linotype" panose="02040502050505030304" pitchFamily="18" charset="0"/>
              </a:rPr>
              <a:t>Katilinin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>
                <a:latin typeface="Palatino Linotype" panose="02040502050505030304" pitchFamily="18" charset="0"/>
              </a:rPr>
              <a:t>rat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5868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509485"/>
            <a:ext cx="9423821" cy="4785664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400" dirty="0" err="1">
                <a:latin typeface="Palatino Linotype" panose="02040502050505030304" pitchFamily="18" charset="0"/>
              </a:rPr>
              <a:t>Boardman</a:t>
            </a:r>
            <a:r>
              <a:rPr lang="hr-HR" altLang="en-US" sz="2400" dirty="0">
                <a:latin typeface="Palatino Linotype" panose="02040502050505030304" pitchFamily="18" charset="0"/>
              </a:rPr>
              <a:t> – </a:t>
            </a:r>
            <a:r>
              <a:rPr lang="hr-HR" altLang="en-US" sz="2400" dirty="0" err="1">
                <a:latin typeface="Palatino Linotype" panose="02040502050505030304" pitchFamily="18" charset="0"/>
              </a:rPr>
              <a:t>Griffin</a:t>
            </a:r>
            <a:r>
              <a:rPr lang="hr-HR" altLang="en-US" sz="2400" dirty="0">
                <a:latin typeface="Palatino Linotype" panose="02040502050505030304" pitchFamily="18" charset="0"/>
              </a:rPr>
              <a:t> – Murray (</a:t>
            </a:r>
            <a:r>
              <a:rPr lang="hr-HR" altLang="en-US" sz="2400" dirty="0" err="1">
                <a:latin typeface="Palatino Linotype" panose="02040502050505030304" pitchFamily="18" charset="0"/>
              </a:rPr>
              <a:t>eds</a:t>
            </a:r>
            <a:r>
              <a:rPr lang="hr-HR" altLang="en-US" sz="2400" dirty="0">
                <a:latin typeface="Palatino Linotype" panose="02040502050505030304" pitchFamily="18" charset="0"/>
              </a:rPr>
              <a:t>.):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The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Oxford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Illustrated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History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of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the</a:t>
            </a:r>
            <a:r>
              <a:rPr lang="hr-HR" altLang="en-US" sz="2400" i="1" dirty="0">
                <a:latin typeface="Palatino Linotype" panose="02040502050505030304" pitchFamily="18" charset="0"/>
              </a:rPr>
              <a:t> Roman World</a:t>
            </a:r>
            <a:r>
              <a:rPr lang="hr-HR" altLang="en-US" sz="2400" dirty="0">
                <a:latin typeface="Palatino Linotype" panose="02040502050505030304" pitchFamily="18" charset="0"/>
              </a:rPr>
              <a:t>, </a:t>
            </a:r>
            <a:r>
              <a:rPr lang="hr-HR" altLang="en-US" sz="2400" dirty="0" err="1">
                <a:latin typeface="Palatino Linotype" panose="02040502050505030304" pitchFamily="18" charset="0"/>
              </a:rPr>
              <a:t>Oxford</a:t>
            </a:r>
            <a:r>
              <a:rPr lang="hr-HR" altLang="en-US" sz="2400" dirty="0">
                <a:latin typeface="Palatino Linotype" panose="02040502050505030304" pitchFamily="18" charset="0"/>
              </a:rPr>
              <a:t> University Press (1988)</a:t>
            </a:r>
          </a:p>
          <a:p>
            <a:r>
              <a:rPr lang="hr-HR" altLang="en-US" sz="2400" dirty="0">
                <a:latin typeface="Palatino Linotype" panose="02040502050505030304" pitchFamily="18" charset="0"/>
              </a:rPr>
              <a:t>Budimir, M. - </a:t>
            </a:r>
            <a:r>
              <a:rPr lang="hr-HR" altLang="en-US" sz="2400" dirty="0" err="1">
                <a:latin typeface="Palatino Linotype" panose="02040502050505030304" pitchFamily="18" charset="0"/>
              </a:rPr>
              <a:t>Flašar</a:t>
            </a:r>
            <a:r>
              <a:rPr lang="hr-HR" altLang="en-US" sz="2400" dirty="0">
                <a:latin typeface="Palatino Linotype" panose="02040502050505030304" pitchFamily="18" charset="0"/>
              </a:rPr>
              <a:t>, M.: </a:t>
            </a:r>
            <a:r>
              <a:rPr lang="hr-HR" altLang="en-US" sz="2400" i="1" dirty="0">
                <a:latin typeface="Palatino Linotype" panose="02040502050505030304" pitchFamily="18" charset="0"/>
              </a:rPr>
              <a:t>Pregled rimske književnosti – De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auctoribus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Romanis</a:t>
            </a:r>
            <a:r>
              <a:rPr lang="hr-HR" altLang="en-US" sz="2400" dirty="0">
                <a:latin typeface="Palatino Linotype" panose="02040502050505030304" pitchFamily="18" charset="0"/>
              </a:rPr>
              <a:t>, Beograd (1986)</a:t>
            </a:r>
          </a:p>
          <a:p>
            <a:r>
              <a:rPr lang="hr-HR" sz="2400" dirty="0" err="1">
                <a:latin typeface="Palatino Linotype" panose="02040502050505030304" pitchFamily="18" charset="0"/>
              </a:rPr>
              <a:t>Conte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hr-HR" sz="2400" dirty="0" err="1">
                <a:latin typeface="Palatino Linotype" panose="02040502050505030304" pitchFamily="18" charset="0"/>
              </a:rPr>
              <a:t>Gian</a:t>
            </a: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err="1">
                <a:latin typeface="Palatino Linotype" panose="02040502050505030304" pitchFamily="18" charset="0"/>
              </a:rPr>
              <a:t>Biagio</a:t>
            </a:r>
            <a:r>
              <a:rPr lang="hr-HR" sz="2400" dirty="0">
                <a:latin typeface="Palatino Linotype" panose="02040502050505030304" pitchFamily="18" charset="0"/>
              </a:rPr>
              <a:t>: </a:t>
            </a:r>
            <a:r>
              <a:rPr lang="hr-HR" sz="2400" i="1" dirty="0">
                <a:latin typeface="Palatino Linotype" panose="02040502050505030304" pitchFamily="18" charset="0"/>
              </a:rPr>
              <a:t>Povijest rimske književnosti </a:t>
            </a:r>
            <a:r>
              <a:rPr lang="hr-HR" sz="2400" dirty="0">
                <a:latin typeface="Palatino Linotype" panose="02040502050505030304" pitchFamily="18" charset="0"/>
              </a:rPr>
              <a:t>(bilo koje izdanje: talijansko, englesko,…)</a:t>
            </a:r>
          </a:p>
          <a:p>
            <a:r>
              <a:rPr lang="it-IT" sz="2400" dirty="0">
                <a:latin typeface="Palatino Linotype" panose="02040502050505030304" pitchFamily="18" charset="0"/>
              </a:rPr>
              <a:t>Paratore, Ettore; </a:t>
            </a:r>
            <a:r>
              <a:rPr lang="it-IT" sz="2400" i="1" dirty="0">
                <a:latin typeface="Palatino Linotype" panose="02040502050505030304" pitchFamily="18" charset="0"/>
              </a:rPr>
              <a:t>La letteratura latina dell</a:t>
            </a:r>
            <a:r>
              <a:rPr lang="hr-HR" sz="2400" i="1" dirty="0">
                <a:latin typeface="Palatino Linotype" panose="02040502050505030304" pitchFamily="18" charset="0"/>
              </a:rPr>
              <a:t>’</a:t>
            </a:r>
            <a:r>
              <a:rPr lang="it-IT" sz="2400" i="1" dirty="0">
                <a:latin typeface="Palatino Linotype" panose="02040502050505030304" pitchFamily="18" charset="0"/>
              </a:rPr>
              <a:t>età repubblicana e augustea</a:t>
            </a:r>
            <a:r>
              <a:rPr lang="it-IT" sz="2400" dirty="0">
                <a:latin typeface="Palatino Linotype" panose="02040502050505030304" pitchFamily="18" charset="0"/>
              </a:rPr>
              <a:t>; Sansoni, Firenze</a:t>
            </a:r>
            <a:r>
              <a:rPr lang="hr-HR" sz="2400" dirty="0">
                <a:latin typeface="Palatino Linotype" panose="02040502050505030304" pitchFamily="18" charset="0"/>
              </a:rPr>
              <a:t> (1969)</a:t>
            </a:r>
          </a:p>
          <a:p>
            <a:r>
              <a:rPr lang="hr-HR" sz="2400" b="1" dirty="0" err="1">
                <a:latin typeface="Palatino Linotype" panose="02040502050505030304" pitchFamily="18" charset="0"/>
              </a:rPr>
              <a:t>Škiljan</a:t>
            </a:r>
            <a:r>
              <a:rPr lang="hr-HR" sz="2400" b="1" dirty="0">
                <a:latin typeface="Palatino Linotype" panose="02040502050505030304" pitchFamily="18" charset="0"/>
              </a:rPr>
              <a:t> Dubravko (</a:t>
            </a:r>
            <a:r>
              <a:rPr lang="hr-HR" sz="2400" b="1" dirty="0" err="1">
                <a:latin typeface="Palatino Linotype" panose="02040502050505030304" pitchFamily="18" charset="0"/>
              </a:rPr>
              <a:t>ur</a:t>
            </a:r>
            <a:r>
              <a:rPr lang="hr-HR" sz="2400" b="1" dirty="0">
                <a:latin typeface="Palatino Linotype" panose="02040502050505030304" pitchFamily="18" charset="0"/>
              </a:rPr>
              <a:t>.); </a:t>
            </a:r>
            <a:r>
              <a:rPr lang="hr-HR" sz="2400" b="1" i="1" dirty="0">
                <a:latin typeface="Palatino Linotype" panose="02040502050505030304" pitchFamily="18" charset="0"/>
              </a:rPr>
              <a:t>Leksikon antičkih autora</a:t>
            </a:r>
            <a:r>
              <a:rPr lang="hr-HR" sz="2400" b="1" dirty="0">
                <a:latin typeface="Palatino Linotype" panose="02040502050505030304" pitchFamily="18" charset="0"/>
              </a:rPr>
              <a:t>; Latina </a:t>
            </a:r>
            <a:r>
              <a:rPr lang="hr-HR" sz="2400" b="1" dirty="0" err="1">
                <a:latin typeface="Palatino Linotype" panose="02040502050505030304" pitchFamily="18" charset="0"/>
              </a:rPr>
              <a:t>et</a:t>
            </a:r>
            <a:r>
              <a:rPr lang="hr-HR" sz="2400" b="1" dirty="0">
                <a:latin typeface="Palatino Linotype" panose="02040502050505030304" pitchFamily="18" charset="0"/>
              </a:rPr>
              <a:t> </a:t>
            </a:r>
            <a:r>
              <a:rPr lang="hr-HR" sz="2400" b="1" dirty="0" err="1">
                <a:latin typeface="Palatino Linotype" panose="02040502050505030304" pitchFamily="18" charset="0"/>
              </a:rPr>
              <a:t>Graeca</a:t>
            </a:r>
            <a:r>
              <a:rPr lang="hr-HR" sz="2400" b="1" dirty="0">
                <a:latin typeface="Palatino Linotype" panose="02040502050505030304" pitchFamily="18" charset="0"/>
              </a:rPr>
              <a:t> - Matica hrvatska (1996)</a:t>
            </a:r>
          </a:p>
          <a:p>
            <a:r>
              <a:rPr lang="hr-HR" sz="2400" dirty="0" err="1">
                <a:latin typeface="Palatino Linotype" panose="02040502050505030304" pitchFamily="18" charset="0"/>
              </a:rPr>
              <a:t>Taplin</a:t>
            </a:r>
            <a:r>
              <a:rPr lang="hr-HR" sz="2400" dirty="0">
                <a:latin typeface="Palatino Linotype" panose="02040502050505030304" pitchFamily="18" charset="0"/>
              </a:rPr>
              <a:t>, Oliver (</a:t>
            </a:r>
            <a:r>
              <a:rPr lang="hr-HR" sz="2400" dirty="0" err="1">
                <a:latin typeface="Palatino Linotype" panose="02040502050505030304" pitchFamily="18" charset="0"/>
              </a:rPr>
              <a:t>ed</a:t>
            </a:r>
            <a:r>
              <a:rPr lang="hr-HR" sz="2400" dirty="0">
                <a:latin typeface="Palatino Linotype" panose="02040502050505030304" pitchFamily="18" charset="0"/>
              </a:rPr>
              <a:t>.): </a:t>
            </a:r>
            <a:r>
              <a:rPr lang="hr-HR" sz="2400" i="1" dirty="0">
                <a:latin typeface="Palatino Linotype" panose="02040502050505030304" pitchFamily="18" charset="0"/>
              </a:rPr>
              <a:t>Literature </a:t>
            </a:r>
            <a:r>
              <a:rPr lang="hr-HR" sz="2400" i="1" dirty="0" err="1">
                <a:latin typeface="Palatino Linotype" panose="02040502050505030304" pitchFamily="18" charset="0"/>
              </a:rPr>
              <a:t>in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the</a:t>
            </a:r>
            <a:r>
              <a:rPr lang="hr-HR" sz="2400" i="1" dirty="0">
                <a:latin typeface="Palatino Linotype" panose="02040502050505030304" pitchFamily="18" charset="0"/>
              </a:rPr>
              <a:t> Roman World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hr-HR" sz="2400" dirty="0" err="1">
                <a:latin typeface="Palatino Linotype" panose="02040502050505030304" pitchFamily="18" charset="0"/>
              </a:rPr>
              <a:t>Oxford</a:t>
            </a:r>
            <a:r>
              <a:rPr lang="hr-HR" sz="2400" dirty="0">
                <a:latin typeface="Palatino Linotype" panose="02040502050505030304" pitchFamily="18" charset="0"/>
              </a:rPr>
              <a:t> University Press (2000)</a:t>
            </a:r>
          </a:p>
          <a:p>
            <a:r>
              <a:rPr lang="hr-HR" sz="2400" b="1" dirty="0" err="1">
                <a:latin typeface="Palatino Linotype" panose="02040502050505030304" pitchFamily="18" charset="0"/>
              </a:rPr>
              <a:t>Vratović</a:t>
            </a:r>
            <a:r>
              <a:rPr lang="hr-HR" sz="2400" b="1" dirty="0">
                <a:latin typeface="Palatino Linotype" panose="02040502050505030304" pitchFamily="18" charset="0"/>
              </a:rPr>
              <a:t>, Vladimir; </a:t>
            </a:r>
            <a:r>
              <a:rPr lang="hr-HR" sz="2400" b="1" i="1" dirty="0">
                <a:latin typeface="Palatino Linotype" panose="02040502050505030304" pitchFamily="18" charset="0"/>
              </a:rPr>
              <a:t>Rimska književnost</a:t>
            </a:r>
            <a:r>
              <a:rPr lang="hr-HR" sz="2400" b="1" dirty="0">
                <a:latin typeface="Palatino Linotype" panose="02040502050505030304" pitchFamily="18" charset="0"/>
              </a:rPr>
              <a:t>; </a:t>
            </a:r>
            <a:r>
              <a:rPr lang="hr-HR" sz="2400" b="1">
                <a:latin typeface="Palatino Linotype" panose="02040502050505030304" pitchFamily="18" charset="0"/>
              </a:rPr>
              <a:t>Biakova</a:t>
            </a:r>
            <a:r>
              <a:rPr lang="hr-HR" sz="2400" b="1" dirty="0">
                <a:latin typeface="Palatino Linotype" panose="02040502050505030304" pitchFamily="18" charset="0"/>
              </a:rPr>
              <a:t>, Zagreb (2008)</a:t>
            </a:r>
          </a:p>
        </p:txBody>
      </p:sp>
    </p:spTree>
    <p:extLst>
      <p:ext uri="{BB962C8B-B14F-4D97-AF65-F5344CB8AC3E}">
        <p14:creationId xmlns:p14="http://schemas.microsoft.com/office/powerpoint/2010/main" val="40042579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570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Palatino Linotype</vt:lpstr>
      <vt:lpstr>Trebuchet MS</vt:lpstr>
      <vt:lpstr>Wingdings 3</vt:lpstr>
      <vt:lpstr>Facet</vt:lpstr>
      <vt:lpstr>Pregled rimske književnosti </vt:lpstr>
      <vt:lpstr>Od Cicerona do Augusta</vt:lpstr>
      <vt:lpstr>Političko-povijesne prilike</vt:lpstr>
      <vt:lpstr>PowerPoint Presentation</vt:lpstr>
      <vt:lpstr>https://upload.wikimedia.org/wikipedia/commons/7/76/Augusto_30aC_-_6dC_55%25CS_jpg.JPG</vt:lpstr>
      <vt:lpstr>Izgradnja novog svijeta </vt:lpstr>
      <vt:lpstr>Lektira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rimske književnosti</dc:title>
  <dc:creator>Maja</dc:creator>
  <cp:lastModifiedBy>mrmat</cp:lastModifiedBy>
  <cp:revision>35</cp:revision>
  <dcterms:created xsi:type="dcterms:W3CDTF">2016-10-06T08:02:21Z</dcterms:created>
  <dcterms:modified xsi:type="dcterms:W3CDTF">2019-10-02T16:38:50Z</dcterms:modified>
</cp:coreProperties>
</file>