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952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7407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6325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8565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403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6545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9918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2413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875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076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478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290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629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290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611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859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978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16DB5B7-62E3-4571-81AF-EE9CC079E33B}" type="datetimeFigureOut">
              <a:rPr lang="hr-HR" smtClean="0"/>
              <a:t>7.10.2023.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413C18C5-F409-4E94-9A86-506496434D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71531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  <p:sldLayoutId id="2147483890" r:id="rId15"/>
    <p:sldLayoutId id="2147483891" r:id="rId16"/>
    <p:sldLayoutId id="214748389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pusonjic@hrstud.hr" TargetMode="External"/><Relationship Id="rId2" Type="http://schemas.openxmlformats.org/officeDocument/2006/relationships/hyperlink" Target="mailto:mkardum@hrstud.h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lato.stanford.edu/archives/fall2021/entries/rationalism-empiricis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Racionalizam i empirizam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Uvodno predavanje u (uz logiku) daleko najzabavniji kolegij koji se ne propušta</a:t>
            </a:r>
          </a:p>
          <a:p>
            <a:r>
              <a:rPr lang="hr-HR" dirty="0" smtClean="0"/>
              <a:t>Sadržaj, način rada, ispit, obveze, literatura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1267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Zahvaljujem na pažnji! </a:t>
            </a:r>
            <a:r>
              <a:rPr lang="hr-HR" dirty="0" smtClean="0">
                <a:sym typeface="Wingdings" panose="05000000000000000000" pitchFamily="2" charset="2"/>
              </a:rPr>
              <a:t> 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291" y="1690688"/>
            <a:ext cx="7906328" cy="4497676"/>
          </a:xfrm>
        </p:spPr>
      </p:pic>
    </p:spTree>
    <p:extLst>
      <p:ext uri="{BB962C8B-B14F-4D97-AF65-F5344CB8AC3E}">
        <p14:creationId xmlns:p14="http://schemas.microsoft.com/office/powerpoint/2010/main" val="245654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Kontakt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>
                <a:hlinkClick r:id="rId2"/>
              </a:rPr>
              <a:t>mkardum@hrstud.hr</a:t>
            </a:r>
            <a:endParaRPr lang="hr-HR" dirty="0" smtClean="0"/>
          </a:p>
          <a:p>
            <a:endParaRPr lang="hr-HR" dirty="0" smtClean="0"/>
          </a:p>
          <a:p>
            <a:r>
              <a:rPr lang="hr-HR" b="1" dirty="0" smtClean="0"/>
              <a:t>Konzultacije: srijedom 11.00-12.00</a:t>
            </a:r>
          </a:p>
          <a:p>
            <a:r>
              <a:rPr lang="hr-HR" b="1" dirty="0" smtClean="0"/>
              <a:t>Moguće izvan ovog termina uz prethodni dogovor</a:t>
            </a:r>
          </a:p>
          <a:p>
            <a:r>
              <a:rPr lang="hr-HR" b="1" dirty="0" smtClean="0"/>
              <a:t>Demonstratorica: Lucija </a:t>
            </a:r>
            <a:r>
              <a:rPr lang="hr-HR" b="1" dirty="0" err="1" smtClean="0"/>
              <a:t>Pušonjić</a:t>
            </a:r>
            <a:r>
              <a:rPr lang="hr-HR" b="1" dirty="0" smtClean="0"/>
              <a:t> (</a:t>
            </a:r>
            <a:r>
              <a:rPr lang="hr-HR" b="1" dirty="0" smtClean="0">
                <a:hlinkClick r:id="rId3"/>
              </a:rPr>
              <a:t>lpusonjic@hrstud.hr</a:t>
            </a:r>
            <a:r>
              <a:rPr lang="hr-HR" b="1" dirty="0" smtClean="0"/>
              <a:t>)</a:t>
            </a:r>
          </a:p>
          <a:p>
            <a:pPr marL="0" indent="0">
              <a:buNone/>
            </a:pP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8988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Obveze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hr-HR" dirty="0" smtClean="0"/>
          </a:p>
          <a:p>
            <a:r>
              <a:rPr lang="hr-HR" dirty="0" smtClean="0"/>
              <a:t>Izostanci – </a:t>
            </a:r>
            <a:r>
              <a:rPr lang="hr-HR" dirty="0" err="1" smtClean="0"/>
              <a:t>max</a:t>
            </a:r>
            <a:r>
              <a:rPr lang="hr-HR" dirty="0" smtClean="0"/>
              <a:t> 3x</a:t>
            </a:r>
          </a:p>
          <a:p>
            <a:r>
              <a:rPr lang="hr-HR" dirty="0" smtClean="0"/>
              <a:t>Izostanak se računa kao izostanak s cjelokupnog termina srijedom</a:t>
            </a:r>
          </a:p>
          <a:p>
            <a:r>
              <a:rPr lang="hr-HR" dirty="0" smtClean="0"/>
              <a:t>Aktivan rad na seminarima: čitanje, komentiranje, vođenje bilježaka</a:t>
            </a:r>
          </a:p>
          <a:p>
            <a:r>
              <a:rPr lang="hr-HR" dirty="0" smtClean="0"/>
              <a:t>Ukoliko niste pročitali i napravili potrebno za rad na seminaru – računa se kao izostanak</a:t>
            </a:r>
          </a:p>
          <a:p>
            <a:r>
              <a:rPr lang="hr-HR" dirty="0" smtClean="0"/>
              <a:t>Izostanak 4x – nema potpisa ni izlaska na ispit</a:t>
            </a:r>
          </a:p>
          <a:p>
            <a:r>
              <a:rPr lang="hr-HR" dirty="0" smtClean="0"/>
              <a:t>Seminarski rad – ne prihvaćam bilo što!!!</a:t>
            </a:r>
          </a:p>
          <a:p>
            <a:r>
              <a:rPr lang="hr-HR" dirty="0" smtClean="0"/>
              <a:t>Do 5 stranica</a:t>
            </a:r>
          </a:p>
          <a:p>
            <a:r>
              <a:rPr lang="hr-HR" dirty="0" smtClean="0"/>
              <a:t>ROK PREDAJE: barem tjedan dana prije roka na koji izlazite (možete ga poslati i bilo kada ranije)</a:t>
            </a:r>
          </a:p>
          <a:p>
            <a:r>
              <a:rPr lang="hr-HR" dirty="0" smtClean="0"/>
              <a:t>Sve iza toga neće biti prihvaćeno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5057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Seminarski rad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b="1" u="sng" dirty="0" smtClean="0"/>
              <a:t>Vrijede pravila s akademske pismenosti</a:t>
            </a:r>
          </a:p>
          <a:p>
            <a:r>
              <a:rPr lang="hr-HR" dirty="0" smtClean="0"/>
              <a:t>Može Word, može i </a:t>
            </a:r>
            <a:r>
              <a:rPr lang="hr-HR" dirty="0" err="1" smtClean="0"/>
              <a:t>LaTex</a:t>
            </a:r>
            <a:endParaRPr lang="hr-HR" dirty="0" smtClean="0"/>
          </a:p>
          <a:p>
            <a:r>
              <a:rPr lang="hr-HR" dirty="0" smtClean="0"/>
              <a:t>Ne treba naslovna stranica, nema sadržaja</a:t>
            </a:r>
          </a:p>
          <a:p>
            <a:r>
              <a:rPr lang="hr-HR" dirty="0" smtClean="0"/>
              <a:t>Ime i prezime, naslov, sažetak i ključne riječi (hrvatski), analiza, zaključak, popis literature</a:t>
            </a:r>
          </a:p>
          <a:p>
            <a:r>
              <a:rPr lang="hr-HR" dirty="0" smtClean="0"/>
              <a:t>Sažetak, uvod i zaključak pisati kako se oni trebaju pisati (naravno i sve ostalo)</a:t>
            </a:r>
          </a:p>
          <a:p>
            <a:r>
              <a:rPr lang="hr-HR" dirty="0" smtClean="0"/>
              <a:t>Okvirno do 5 stranica sa svime (nije ključno ima li 4 ili 6 ako je sve ostalo u redu)</a:t>
            </a:r>
          </a:p>
          <a:p>
            <a:r>
              <a:rPr lang="hr-HR" dirty="0" smtClean="0"/>
              <a:t>Upoznati se sa sadržajem kolegija, samostalno istražiti literaturu, doći na konzultacije radi formulacije teme i potvrde literature</a:t>
            </a:r>
          </a:p>
          <a:p>
            <a:r>
              <a:rPr lang="hr-HR" dirty="0" smtClean="0"/>
              <a:t>Specificirati određeni problem  - nema tema poput „Rene Descartes”, „Život i djelo T. Hobbesa” ili „Racionalizam”</a:t>
            </a:r>
          </a:p>
          <a:p>
            <a:r>
              <a:rPr lang="hr-HR" dirty="0" smtClean="0"/>
              <a:t>Literatura: barem 2 jedinice iz </a:t>
            </a:r>
            <a:r>
              <a:rPr lang="hr-HR" dirty="0" err="1" smtClean="0"/>
              <a:t>WoS</a:t>
            </a:r>
            <a:r>
              <a:rPr lang="hr-HR" dirty="0" smtClean="0"/>
              <a:t>-a, paziti da je literatura relevantna</a:t>
            </a:r>
          </a:p>
          <a:p>
            <a:r>
              <a:rPr lang="hr-HR" dirty="0" smtClean="0"/>
              <a:t>Ekonomično s citatima! Paziti na plagijat i </a:t>
            </a:r>
            <a:r>
              <a:rPr lang="hr-HR" dirty="0" err="1" smtClean="0"/>
              <a:t>autoplagijat</a:t>
            </a:r>
            <a:r>
              <a:rPr lang="hr-HR" dirty="0" smtClean="0"/>
              <a:t>!</a:t>
            </a:r>
          </a:p>
          <a:p>
            <a:r>
              <a:rPr lang="hr-HR" dirty="0" smtClean="0"/>
              <a:t>Odabrati jedan stil referiranja i dosljedno ga se držati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03696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Ispit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Ispit se sastoji od:</a:t>
            </a:r>
          </a:p>
          <a:p>
            <a:endParaRPr lang="hr-HR" dirty="0" smtClean="0"/>
          </a:p>
          <a:p>
            <a:r>
              <a:rPr lang="hr-HR" dirty="0" smtClean="0"/>
              <a:t>Aktivnosti na seminarima – uvjet za potpis i izlazak na ispit, može doprinijeti višoj ili nižoj ocjeni</a:t>
            </a:r>
          </a:p>
          <a:p>
            <a:r>
              <a:rPr lang="hr-HR" dirty="0" smtClean="0"/>
              <a:t>Seminarskoga rada – uvjet za izlazak na ispit, može doprinijeti višoj ili nižoj ocjeni</a:t>
            </a:r>
          </a:p>
          <a:p>
            <a:r>
              <a:rPr lang="hr-HR" dirty="0" smtClean="0"/>
              <a:t>Pismenog ispita (50%)</a:t>
            </a:r>
          </a:p>
          <a:p>
            <a:r>
              <a:rPr lang="hr-HR" dirty="0" smtClean="0"/>
              <a:t>Usmenog ispita (50%)</a:t>
            </a:r>
          </a:p>
        </p:txBody>
      </p:sp>
    </p:spTree>
    <p:extLst>
      <p:ext uri="{BB962C8B-B14F-4D97-AF65-F5344CB8AC3E}">
        <p14:creationId xmlns:p14="http://schemas.microsoft.com/office/powerpoint/2010/main" val="341229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hr-HR" dirty="0" smtClean="0"/>
          </a:p>
          <a:p>
            <a:r>
              <a:rPr lang="hr-HR" b="1" dirty="0" smtClean="0"/>
              <a:t>Obvezna:</a:t>
            </a:r>
          </a:p>
          <a:p>
            <a:r>
              <a:rPr lang="hr-HR" dirty="0" smtClean="0"/>
              <a:t>Božičević, V. (1996). </a:t>
            </a:r>
            <a:r>
              <a:rPr lang="hr-HR" i="1" dirty="0" smtClean="0"/>
              <a:t>Filozofija britanskog empirizma</a:t>
            </a:r>
            <a:r>
              <a:rPr lang="hr-HR" dirty="0" smtClean="0"/>
              <a:t>, Hrestomatija filozofije, sv. 4, Školska knjiga; Zagreb</a:t>
            </a:r>
          </a:p>
          <a:p>
            <a:r>
              <a:rPr lang="hr-HR" dirty="0" smtClean="0"/>
              <a:t>Barbarić, D. (1997). </a:t>
            </a:r>
            <a:r>
              <a:rPr lang="hr-HR" i="1" dirty="0" smtClean="0"/>
              <a:t>Filozofija racionalizma</a:t>
            </a:r>
            <a:r>
              <a:rPr lang="hr-HR" dirty="0" smtClean="0"/>
              <a:t>, Hrestomatija </a:t>
            </a:r>
            <a:r>
              <a:rPr lang="hr-HR" dirty="0" err="1" smtClean="0"/>
              <a:t>filozofije,sv</a:t>
            </a:r>
            <a:r>
              <a:rPr lang="hr-HR" dirty="0" smtClean="0"/>
              <a:t>. 5, Školska knjiga; Zagreb</a:t>
            </a:r>
          </a:p>
          <a:p>
            <a:r>
              <a:rPr lang="hr-HR" dirty="0" smtClean="0"/>
              <a:t>Thomas, J. (2014). </a:t>
            </a:r>
            <a:r>
              <a:rPr lang="hr-HR" i="1" dirty="0" err="1" smtClean="0"/>
              <a:t>The</a:t>
            </a:r>
            <a:r>
              <a:rPr lang="hr-HR" i="1" dirty="0" smtClean="0"/>
              <a:t> </a:t>
            </a:r>
            <a:r>
              <a:rPr lang="hr-HR" i="1" dirty="0" err="1" smtClean="0"/>
              <a:t>Minds</a:t>
            </a:r>
            <a:r>
              <a:rPr lang="hr-HR" i="1" dirty="0" smtClean="0"/>
              <a:t> </a:t>
            </a:r>
            <a:r>
              <a:rPr lang="hr-HR" i="1" dirty="0" err="1" smtClean="0"/>
              <a:t>of</a:t>
            </a:r>
            <a:r>
              <a:rPr lang="hr-HR" i="1" dirty="0" smtClean="0"/>
              <a:t> </a:t>
            </a:r>
            <a:r>
              <a:rPr lang="hr-HR" i="1" dirty="0" err="1" smtClean="0"/>
              <a:t>the</a:t>
            </a:r>
            <a:r>
              <a:rPr lang="hr-HR" i="1" dirty="0" smtClean="0"/>
              <a:t> </a:t>
            </a:r>
            <a:r>
              <a:rPr lang="hr-HR" i="1" dirty="0" err="1" smtClean="0"/>
              <a:t>Moderns</a:t>
            </a:r>
            <a:r>
              <a:rPr lang="hr-HR" dirty="0" smtClean="0"/>
              <a:t>, </a:t>
            </a:r>
            <a:r>
              <a:rPr lang="hr-HR" dirty="0" err="1" smtClean="0"/>
              <a:t>Routledge</a:t>
            </a:r>
            <a:r>
              <a:rPr lang="hr-HR" dirty="0" smtClean="0"/>
              <a:t>; London, New York</a:t>
            </a:r>
          </a:p>
          <a:p>
            <a:r>
              <a:rPr lang="hr-HR" dirty="0" err="1"/>
              <a:t>Markie</a:t>
            </a:r>
            <a:r>
              <a:rPr lang="hr-HR" dirty="0"/>
              <a:t>, </a:t>
            </a:r>
            <a:r>
              <a:rPr lang="hr-HR" dirty="0" smtClean="0"/>
              <a:t>P. i </a:t>
            </a:r>
            <a:r>
              <a:rPr lang="hr-HR" dirty="0" err="1" smtClean="0"/>
              <a:t>Folescu</a:t>
            </a:r>
            <a:r>
              <a:rPr lang="hr-HR" dirty="0" smtClean="0"/>
              <a:t>, M. (2021). </a:t>
            </a:r>
            <a:r>
              <a:rPr lang="hr-HR" dirty="0"/>
              <a:t>"</a:t>
            </a:r>
            <a:r>
              <a:rPr lang="hr-HR" dirty="0" err="1"/>
              <a:t>Rationalism</a:t>
            </a:r>
            <a:r>
              <a:rPr lang="hr-HR" dirty="0"/>
              <a:t> vs. </a:t>
            </a:r>
            <a:r>
              <a:rPr lang="hr-HR" dirty="0" err="1"/>
              <a:t>Empiricism</a:t>
            </a:r>
            <a:r>
              <a:rPr lang="hr-HR" dirty="0"/>
              <a:t>", </a:t>
            </a:r>
            <a:r>
              <a:rPr lang="hr-HR" i="1" dirty="0" err="1"/>
              <a:t>The</a:t>
            </a:r>
            <a:r>
              <a:rPr lang="hr-HR" i="1" dirty="0"/>
              <a:t> </a:t>
            </a:r>
            <a:r>
              <a:rPr lang="hr-HR" i="1" dirty="0" err="1"/>
              <a:t>Stanford</a:t>
            </a:r>
            <a:r>
              <a:rPr lang="hr-HR" i="1" dirty="0"/>
              <a:t> </a:t>
            </a:r>
            <a:r>
              <a:rPr lang="hr-HR" i="1" dirty="0" err="1"/>
              <a:t>Encyclopedia</a:t>
            </a:r>
            <a:r>
              <a:rPr lang="hr-HR" i="1" dirty="0"/>
              <a:t> </a:t>
            </a:r>
            <a:r>
              <a:rPr lang="hr-HR" i="1" dirty="0" err="1"/>
              <a:t>of</a:t>
            </a:r>
            <a:r>
              <a:rPr lang="hr-HR" i="1" dirty="0"/>
              <a:t> </a:t>
            </a:r>
            <a:r>
              <a:rPr lang="hr-HR" i="1" dirty="0" err="1" smtClean="0"/>
              <a:t>Philosophy</a:t>
            </a:r>
            <a:r>
              <a:rPr lang="hr-HR" dirty="0" smtClean="0"/>
              <a:t>, (</a:t>
            </a:r>
            <a:r>
              <a:rPr lang="hr-HR" dirty="0" err="1" smtClean="0"/>
              <a:t>ur</a:t>
            </a:r>
            <a:r>
              <a:rPr lang="hr-HR" dirty="0" smtClean="0"/>
              <a:t>.) Edward </a:t>
            </a:r>
            <a:r>
              <a:rPr lang="hr-HR" dirty="0"/>
              <a:t>N. </a:t>
            </a:r>
            <a:r>
              <a:rPr lang="hr-HR" dirty="0" err="1" smtClean="0"/>
              <a:t>Zalta</a:t>
            </a:r>
            <a:r>
              <a:rPr lang="hr-HR" dirty="0" smtClean="0"/>
              <a:t>. Dostupno na: </a:t>
            </a:r>
            <a:r>
              <a:rPr lang="hr-HR" dirty="0" smtClean="0">
                <a:hlinkClick r:id="rId2"/>
              </a:rPr>
              <a:t>https</a:t>
            </a:r>
            <a:r>
              <a:rPr lang="hr-HR" dirty="0">
                <a:hlinkClick r:id="rId2"/>
              </a:rPr>
              <a:t>://plato.stanford.edu/archives/fall2021/entries/rationalism-empiricism</a:t>
            </a:r>
            <a:r>
              <a:rPr lang="hr-HR" dirty="0" smtClean="0">
                <a:hlinkClick r:id="rId2"/>
              </a:rPr>
              <a:t>/</a:t>
            </a:r>
            <a:endParaRPr lang="hr-HR" dirty="0" smtClean="0"/>
          </a:p>
          <a:p>
            <a:r>
              <a:rPr lang="hr-HR" dirty="0" smtClean="0"/>
              <a:t>Svi tekstovi koji se obrađuju na seminarima</a:t>
            </a:r>
          </a:p>
          <a:p>
            <a:r>
              <a:rPr lang="hr-HR" dirty="0" smtClean="0"/>
              <a:t>Predavanja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4817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Izborna:</a:t>
            </a:r>
          </a:p>
          <a:p>
            <a:r>
              <a:rPr lang="hr-HR" dirty="0" smtClean="0"/>
              <a:t>Ovisi o temi za seminarski rad</a:t>
            </a:r>
          </a:p>
          <a:p>
            <a:r>
              <a:rPr lang="hr-HR" dirty="0" smtClean="0"/>
              <a:t>Uz obveznu, koristi se za izradu seminarskog rada</a:t>
            </a:r>
          </a:p>
          <a:p>
            <a:r>
              <a:rPr lang="hr-HR" dirty="0" smtClean="0"/>
              <a:t>Uz vaše samostalno istraživanje, to dogovaramo na konzultacijama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18991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 kolegija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1. termin – Uvodno predavanje o ispitu, literaturi, nastavi i obvezama</a:t>
            </a:r>
          </a:p>
          <a:p>
            <a:r>
              <a:rPr lang="hr-HR" dirty="0" smtClean="0"/>
              <a:t>2. termin – Uvod u problematiku racionalizma i empirizma – </a:t>
            </a:r>
            <a:r>
              <a:rPr lang="hr-HR" dirty="0"/>
              <a:t>temeljni koncepti i </a:t>
            </a:r>
            <a:r>
              <a:rPr lang="hr-HR" dirty="0" smtClean="0"/>
              <a:t>pojmovi 3. termin </a:t>
            </a:r>
            <a:r>
              <a:rPr lang="hr-HR" dirty="0"/>
              <a:t>– Uvod u problematiku racionalizma i empirizma – je li to uopće važno i zašto</a:t>
            </a:r>
            <a:r>
              <a:rPr lang="hr-HR"/>
              <a:t>? </a:t>
            </a:r>
            <a:r>
              <a:rPr lang="hr-HR" smtClean="0"/>
              <a:t>   Temelji </a:t>
            </a:r>
            <a:r>
              <a:rPr lang="hr-HR" dirty="0"/>
              <a:t>racionalizma i </a:t>
            </a:r>
            <a:r>
              <a:rPr lang="hr-HR" dirty="0" smtClean="0"/>
              <a:t>empirizma</a:t>
            </a:r>
            <a:endParaRPr lang="hr-HR" dirty="0" smtClean="0"/>
          </a:p>
          <a:p>
            <a:r>
              <a:rPr lang="hr-HR" dirty="0" smtClean="0"/>
              <a:t>4</a:t>
            </a:r>
            <a:r>
              <a:rPr lang="hr-HR" dirty="0" smtClean="0"/>
              <a:t>. termin – R. Descartes: „Metodički sumnjam. Mislim, dakle nisam siguran!”</a:t>
            </a:r>
          </a:p>
          <a:p>
            <a:r>
              <a:rPr lang="hr-HR" dirty="0"/>
              <a:t>5</a:t>
            </a:r>
            <a:r>
              <a:rPr lang="hr-HR" dirty="0" smtClean="0"/>
              <a:t>. termin – B. de Spinoza: „Descartes je u krivu, ja ću to malo preimenovati pa ću biti u pravu!”</a:t>
            </a:r>
          </a:p>
          <a:p>
            <a:r>
              <a:rPr lang="hr-HR" dirty="0"/>
              <a:t>6</a:t>
            </a:r>
            <a:r>
              <a:rPr lang="hr-HR" dirty="0" smtClean="0"/>
              <a:t>. termin – G. W. Leibniz: „Može jedna suluda teorija na mene?”</a:t>
            </a:r>
          </a:p>
          <a:p>
            <a:r>
              <a:rPr lang="hr-HR" dirty="0" smtClean="0"/>
              <a:t>7. termin – F. Bacon: „</a:t>
            </a:r>
            <a:r>
              <a:rPr lang="hr-HR" dirty="0" err="1" smtClean="0"/>
              <a:t>Psssst</a:t>
            </a:r>
            <a:r>
              <a:rPr lang="hr-HR" dirty="0" smtClean="0"/>
              <a:t>…nemojte nikome reći, preokrenuo sam Aristotela naglavce.”</a:t>
            </a:r>
          </a:p>
        </p:txBody>
      </p:sp>
    </p:spTree>
    <p:extLst>
      <p:ext uri="{BB962C8B-B14F-4D97-AF65-F5344CB8AC3E}">
        <p14:creationId xmlns:p14="http://schemas.microsoft.com/office/powerpoint/2010/main" val="3050459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Sadržaj kolegija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8. termin – J. Locke: „Ljudi su prazne ploče po kojima piše iskustvo.”</a:t>
            </a:r>
          </a:p>
          <a:p>
            <a:r>
              <a:rPr lang="hr-HR" dirty="0"/>
              <a:t>9. termin – J. Locke i T. Hobbes: „Iz prirodnog stanja proizlazi država, ali…”</a:t>
            </a:r>
          </a:p>
          <a:p>
            <a:r>
              <a:rPr lang="hr-HR" dirty="0"/>
              <a:t>10. termin – G. Berkeley: „Leibniz nije bio dovoljno sulud, popravimo to!”</a:t>
            </a:r>
          </a:p>
          <a:p>
            <a:r>
              <a:rPr lang="hr-HR" dirty="0"/>
              <a:t>11. termin – D. Hume: „Kako ubiti metafiziku”</a:t>
            </a:r>
          </a:p>
          <a:p>
            <a:r>
              <a:rPr lang="hr-HR" dirty="0"/>
              <a:t>12. termin – I. Kant: „Hume me probudio iz metafizičkoga drijemeža. Sad sam pospan, ali mi je um čist”</a:t>
            </a:r>
          </a:p>
          <a:p>
            <a:r>
              <a:rPr lang="hr-HR" dirty="0"/>
              <a:t>13. termin – T. </a:t>
            </a:r>
            <a:r>
              <a:rPr lang="hr-HR" dirty="0" err="1"/>
              <a:t>Reid</a:t>
            </a:r>
            <a:r>
              <a:rPr lang="hr-HR" dirty="0"/>
              <a:t>: „Ne volim Humea!”</a:t>
            </a:r>
          </a:p>
          <a:p>
            <a:r>
              <a:rPr lang="hr-HR" dirty="0"/>
              <a:t>14. termin - suvremene implikacije 1: racionalizam i empirizam u suvremenoj znanosti; Newton, Einstein…</a:t>
            </a:r>
          </a:p>
          <a:p>
            <a:r>
              <a:rPr lang="hr-HR" dirty="0"/>
              <a:t>15. termin - suvremene implikacije 2: racionalizam, empirizam u suvremenoj znanosti; Kant, </a:t>
            </a:r>
            <a:r>
              <a:rPr lang="hr-HR" dirty="0" err="1"/>
              <a:t>Schrödinger</a:t>
            </a:r>
            <a:r>
              <a:rPr lang="hr-HR" dirty="0"/>
              <a:t>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883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riljevac">
  <a:themeElements>
    <a:clrScheme name="Škriljevac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Škriljevac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kriljeva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Škriljevac</Template>
  <TotalTime>145</TotalTime>
  <Words>729</Words>
  <Application>Microsoft Office PowerPoint</Application>
  <PresentationFormat>Široki zaslon</PresentationFormat>
  <Paragraphs>72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5" baseType="lpstr">
      <vt:lpstr>Calisto MT</vt:lpstr>
      <vt:lpstr>Trebuchet MS</vt:lpstr>
      <vt:lpstr>Wingdings</vt:lpstr>
      <vt:lpstr>Wingdings 2</vt:lpstr>
      <vt:lpstr>Škriljevac</vt:lpstr>
      <vt:lpstr>Racionalizam i empirizam</vt:lpstr>
      <vt:lpstr>Kontakt</vt:lpstr>
      <vt:lpstr>Obveze</vt:lpstr>
      <vt:lpstr>Seminarski rad</vt:lpstr>
      <vt:lpstr>Ispit</vt:lpstr>
      <vt:lpstr>Literatura</vt:lpstr>
      <vt:lpstr>Literatura</vt:lpstr>
      <vt:lpstr>Sadržaj kolegija</vt:lpstr>
      <vt:lpstr>Sadržaj kolegija</vt:lpstr>
      <vt:lpstr>Zahvaljujem na pažnji! 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Racionalizam i empirizam</dc:title>
  <dc:creator>Marko Kardum</dc:creator>
  <cp:lastModifiedBy>Marko Kardum</cp:lastModifiedBy>
  <cp:revision>18</cp:revision>
  <dcterms:created xsi:type="dcterms:W3CDTF">2021-10-06T06:42:53Z</dcterms:created>
  <dcterms:modified xsi:type="dcterms:W3CDTF">2023-10-07T07:05:53Z</dcterms:modified>
</cp:coreProperties>
</file>