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57" r:id="rId3"/>
    <p:sldId id="259" r:id="rId4"/>
    <p:sldId id="258" r:id="rId5"/>
    <p:sldId id="260" r:id="rId6"/>
    <p:sldId id="261" r:id="rId7"/>
    <p:sldId id="262" r:id="rId8"/>
    <p:sldId id="263" r:id="rId9"/>
    <p:sldId id="264" r:id="rId10"/>
    <p:sldId id="265" r:id="rId11"/>
    <p:sldId id="267" r:id="rId12"/>
    <p:sldId id="266" r:id="rId13"/>
    <p:sldId id="268" r:id="rId14"/>
    <p:sldId id="271" r:id="rId15"/>
    <p:sldId id="273" r:id="rId16"/>
    <p:sldId id="274" r:id="rId17"/>
    <p:sldId id="272" r:id="rId18"/>
    <p:sldId id="275" r:id="rId19"/>
    <p:sldId id="276" r:id="rId20"/>
    <p:sldId id="269" r:id="rId21"/>
    <p:sldId id="270" r:id="rId22"/>
    <p:sldId id="279" r:id="rId23"/>
    <p:sldId id="280" r:id="rId24"/>
    <p:sldId id="277" r:id="rId25"/>
    <p:sldId id="278" r:id="rId26"/>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6D0A81-4598-4C78-9811-5E2056A8578A}" v="10511" dt="2026-05-12T18:25:36.0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82" d="100"/>
          <a:sy n="82" d="100"/>
        </p:scale>
        <p:origin x="538"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04406-9FC5-ACFE-893D-D4EADEB1A89D}"/>
              </a:ext>
            </a:extLst>
          </p:cNvPr>
          <p:cNvSpPr>
            <a:spLocks noGrp="1"/>
          </p:cNvSpPr>
          <p:nvPr>
            <p:ph type="ctrTitle"/>
          </p:nvPr>
        </p:nvSpPr>
        <p:spPr>
          <a:xfrm>
            <a:off x="308388" y="745440"/>
            <a:ext cx="8132227" cy="3559859"/>
          </a:xfrm>
        </p:spPr>
        <p:txBody>
          <a:bodyPr anchor="t">
            <a:normAutofit/>
          </a:bodyPr>
          <a:lstStyle>
            <a:lvl1pPr algn="l">
              <a:defRPr sz="5400"/>
            </a:lvl1pPr>
          </a:lstStyle>
          <a:p>
            <a:r>
              <a:rPr lang="en-US" dirty="0"/>
              <a:t>Click to edit Master title style</a:t>
            </a:r>
          </a:p>
        </p:txBody>
      </p:sp>
      <p:sp>
        <p:nvSpPr>
          <p:cNvPr id="3" name="Subtitle 2">
            <a:extLst>
              <a:ext uri="{FF2B5EF4-FFF2-40B4-BE49-F238E27FC236}">
                <a16:creationId xmlns:a16="http://schemas.microsoft.com/office/drawing/2014/main" id="{BC0AF19C-C14B-F137-2DE9-1992459045F5}"/>
              </a:ext>
            </a:extLst>
          </p:cNvPr>
          <p:cNvSpPr>
            <a:spLocks noGrp="1"/>
          </p:cNvSpPr>
          <p:nvPr>
            <p:ph type="subTitle" idx="1"/>
          </p:nvPr>
        </p:nvSpPr>
        <p:spPr>
          <a:xfrm>
            <a:off x="317308" y="4669316"/>
            <a:ext cx="8132227" cy="135048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7AC6A999-B8D4-1774-9F1B-9F9FE1B3BFA6}"/>
              </a:ext>
            </a:extLst>
          </p:cNvPr>
          <p:cNvSpPr>
            <a:spLocks noGrp="1"/>
          </p:cNvSpPr>
          <p:nvPr>
            <p:ph type="dt" sz="half" idx="10"/>
          </p:nvPr>
        </p:nvSpPr>
        <p:spPr/>
        <p:txBody>
          <a:bodyPr/>
          <a:lstStyle/>
          <a:p>
            <a:fld id="{F2EE3B7B-C7B5-42CF-90CF-67B3D21B2314}" type="datetimeFigureOut">
              <a:rPr lang="en-US" dirty="0"/>
              <a:pPr/>
              <a:t>5/18/2026</a:t>
            </a:fld>
            <a:endParaRPr lang="en-US" dirty="0"/>
          </a:p>
        </p:txBody>
      </p:sp>
      <p:sp>
        <p:nvSpPr>
          <p:cNvPr id="5" name="Footer Placeholder 4">
            <a:extLst>
              <a:ext uri="{FF2B5EF4-FFF2-40B4-BE49-F238E27FC236}">
                <a16:creationId xmlns:a16="http://schemas.microsoft.com/office/drawing/2014/main" id="{61165D5D-2AE2-6F91-D1EB-6DD8FC3CE64C}"/>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BF0029E4-3A4E-970A-17A8-1E17D37D1F2B}"/>
              </a:ext>
            </a:extLst>
          </p:cNvPr>
          <p:cNvSpPr>
            <a:spLocks noGrp="1"/>
          </p:cNvSpPr>
          <p:nvPr>
            <p:ph type="sldNum" sz="quarter" idx="12"/>
          </p:nvPr>
        </p:nvSpPr>
        <p:spPr/>
        <p:txBody>
          <a:bodyPr/>
          <a:lstStyle/>
          <a:p>
            <a:fld id="{6E91CC32-6A6B-4E2E-BBA1-6864F305DA26}" type="slidenum">
              <a:rPr lang="en-US" dirty="0"/>
              <a:pPr/>
              <a:t>‹#›</a:t>
            </a:fld>
            <a:endParaRPr lang="en-US" dirty="0"/>
          </a:p>
        </p:txBody>
      </p:sp>
    </p:spTree>
    <p:extLst>
      <p:ext uri="{BB962C8B-B14F-4D97-AF65-F5344CB8AC3E}">
        <p14:creationId xmlns:p14="http://schemas.microsoft.com/office/powerpoint/2010/main" val="4133552720"/>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CDEBC-9F49-FA9D-D13C-DB380A6281E2}"/>
              </a:ext>
            </a:extLst>
          </p:cNvPr>
          <p:cNvSpPr>
            <a:spLocks noGrp="1"/>
          </p:cNvSpPr>
          <p:nvPr>
            <p:ph type="title"/>
          </p:nvPr>
        </p:nvSpPr>
        <p:spPr>
          <a:xfrm>
            <a:off x="308387" y="757451"/>
            <a:ext cx="10875953" cy="1214650"/>
          </a:xfrm>
        </p:spPr>
        <p:txBody>
          <a:bodyPr anchor="t"/>
          <a:lstStyle/>
          <a:p>
            <a:r>
              <a:rPr lang="en-US" dirty="0"/>
              <a:t>Click to edit Master title style</a:t>
            </a:r>
          </a:p>
        </p:txBody>
      </p:sp>
      <p:sp>
        <p:nvSpPr>
          <p:cNvPr id="3" name="Vertical Text Placeholder 2">
            <a:extLst>
              <a:ext uri="{FF2B5EF4-FFF2-40B4-BE49-F238E27FC236}">
                <a16:creationId xmlns:a16="http://schemas.microsoft.com/office/drawing/2014/main" id="{BA00CB13-23E6-D711-450C-A85A0CB99576}"/>
              </a:ext>
            </a:extLst>
          </p:cNvPr>
          <p:cNvSpPr>
            <a:spLocks noGrp="1"/>
          </p:cNvSpPr>
          <p:nvPr>
            <p:ph type="body" orient="vert" idx="1"/>
          </p:nvPr>
        </p:nvSpPr>
        <p:spPr>
          <a:xfrm>
            <a:off x="335467" y="1972101"/>
            <a:ext cx="10848873" cy="4047699"/>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089BB7B-5C14-76DB-FEA8-3DBC09A96516}"/>
              </a:ext>
            </a:extLst>
          </p:cNvPr>
          <p:cNvSpPr>
            <a:spLocks noGrp="1"/>
          </p:cNvSpPr>
          <p:nvPr>
            <p:ph type="dt" sz="half" idx="10"/>
          </p:nvPr>
        </p:nvSpPr>
        <p:spPr/>
        <p:txBody>
          <a:bodyPr/>
          <a:lstStyle/>
          <a:p>
            <a:fld id="{6BAD9902-F134-45BD-ABD2-80C28059B090}" type="datetimeFigureOut">
              <a:rPr lang="en-US" dirty="0"/>
              <a:pPr/>
              <a:t>5/18/2026</a:t>
            </a:fld>
            <a:endParaRPr lang="en-US" dirty="0"/>
          </a:p>
        </p:txBody>
      </p:sp>
      <p:sp>
        <p:nvSpPr>
          <p:cNvPr id="5" name="Footer Placeholder 4">
            <a:extLst>
              <a:ext uri="{FF2B5EF4-FFF2-40B4-BE49-F238E27FC236}">
                <a16:creationId xmlns:a16="http://schemas.microsoft.com/office/drawing/2014/main" id="{48BC13CC-29B3-9FDC-C746-D5D65CC2A5D3}"/>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9AB52A12-895F-E9BE-5289-4E0411BD3F4B}"/>
              </a:ext>
            </a:extLst>
          </p:cNvPr>
          <p:cNvSpPr>
            <a:spLocks noGrp="1"/>
          </p:cNvSpPr>
          <p:nvPr>
            <p:ph type="sldNum" sz="quarter" idx="12"/>
          </p:nvPr>
        </p:nvSpPr>
        <p:spPr/>
        <p:txBody>
          <a:bodyPr/>
          <a:lstStyle/>
          <a:p>
            <a:fld id="{6E91CC32-6A6B-4E2E-BBA1-6864F305DA26}" type="slidenum">
              <a:rPr lang="en-US" dirty="0"/>
              <a:pPr/>
              <a:t>‹#›</a:t>
            </a:fld>
            <a:endParaRPr lang="en-US" dirty="0"/>
          </a:p>
        </p:txBody>
      </p:sp>
    </p:spTree>
    <p:extLst>
      <p:ext uri="{BB962C8B-B14F-4D97-AF65-F5344CB8AC3E}">
        <p14:creationId xmlns:p14="http://schemas.microsoft.com/office/powerpoint/2010/main" val="68280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A17614-2270-537D-8B09-6CB65016AD8F}"/>
              </a:ext>
            </a:extLst>
          </p:cNvPr>
          <p:cNvSpPr>
            <a:spLocks noGrp="1"/>
          </p:cNvSpPr>
          <p:nvPr>
            <p:ph type="title" orient="vert"/>
          </p:nvPr>
        </p:nvSpPr>
        <p:spPr>
          <a:xfrm>
            <a:off x="9359496" y="755981"/>
            <a:ext cx="2277552" cy="5338369"/>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80BC98B5-885C-CBB1-A858-76F65F7D28BD}"/>
              </a:ext>
            </a:extLst>
          </p:cNvPr>
          <p:cNvSpPr>
            <a:spLocks noGrp="1"/>
          </p:cNvSpPr>
          <p:nvPr>
            <p:ph type="body" orient="vert" idx="1"/>
          </p:nvPr>
        </p:nvSpPr>
        <p:spPr>
          <a:xfrm>
            <a:off x="838199" y="755981"/>
            <a:ext cx="8230086" cy="5338369"/>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CE5DAFE-6A83-FB7D-72DF-232EFE20424E}"/>
              </a:ext>
            </a:extLst>
          </p:cNvPr>
          <p:cNvSpPr>
            <a:spLocks noGrp="1"/>
          </p:cNvSpPr>
          <p:nvPr>
            <p:ph type="dt" sz="half" idx="10"/>
          </p:nvPr>
        </p:nvSpPr>
        <p:spPr/>
        <p:txBody>
          <a:bodyPr/>
          <a:lstStyle/>
          <a:p>
            <a:fld id="{C2B04DB0-379A-41B7-9B29-7F42F0D571D5}" type="datetimeFigureOut">
              <a:rPr lang="en-US" dirty="0"/>
              <a:pPr/>
              <a:t>5/18/2026</a:t>
            </a:fld>
            <a:endParaRPr lang="en-US" dirty="0"/>
          </a:p>
        </p:txBody>
      </p:sp>
      <p:sp>
        <p:nvSpPr>
          <p:cNvPr id="5" name="Footer Placeholder 4">
            <a:extLst>
              <a:ext uri="{FF2B5EF4-FFF2-40B4-BE49-F238E27FC236}">
                <a16:creationId xmlns:a16="http://schemas.microsoft.com/office/drawing/2014/main" id="{43B41CCF-A3CD-506E-3AAE-CAEFA8C1BB12}"/>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7420DD9D-25C2-0EDF-A6F4-71946D57B3CD}"/>
              </a:ext>
            </a:extLst>
          </p:cNvPr>
          <p:cNvSpPr>
            <a:spLocks noGrp="1"/>
          </p:cNvSpPr>
          <p:nvPr>
            <p:ph type="sldNum" sz="quarter" idx="12"/>
          </p:nvPr>
        </p:nvSpPr>
        <p:spPr/>
        <p:txBody>
          <a:bodyPr/>
          <a:lstStyle/>
          <a:p>
            <a:fld id="{6E91CC32-6A6B-4E2E-BBA1-6864F305DA26}" type="slidenum">
              <a:rPr lang="en-US" dirty="0"/>
              <a:pPr/>
              <a:t>‹#›</a:t>
            </a:fld>
            <a:endParaRPr lang="en-US" dirty="0"/>
          </a:p>
        </p:txBody>
      </p:sp>
    </p:spTree>
    <p:extLst>
      <p:ext uri="{BB962C8B-B14F-4D97-AF65-F5344CB8AC3E}">
        <p14:creationId xmlns:p14="http://schemas.microsoft.com/office/powerpoint/2010/main" val="1746242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5D22A-1F6D-0DE5-E04A-DC466353DA6F}"/>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04ADD6F-7C93-3CD3-AC8D-28A78787CBB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9706E74-14FC-84D9-4B41-7D9FB0D573C4}"/>
              </a:ext>
            </a:extLst>
          </p:cNvPr>
          <p:cNvSpPr>
            <a:spLocks noGrp="1"/>
          </p:cNvSpPr>
          <p:nvPr>
            <p:ph type="dt" sz="half" idx="10"/>
          </p:nvPr>
        </p:nvSpPr>
        <p:spPr/>
        <p:txBody>
          <a:bodyPr/>
          <a:lstStyle/>
          <a:p>
            <a:fld id="{0F996519-E62D-4F8C-AE1E-36928EC7D15C}" type="datetimeFigureOut">
              <a:rPr lang="en-US" dirty="0"/>
              <a:pPr/>
              <a:t>5/18/2026</a:t>
            </a:fld>
            <a:endParaRPr lang="en-US" dirty="0"/>
          </a:p>
        </p:txBody>
      </p:sp>
      <p:sp>
        <p:nvSpPr>
          <p:cNvPr id="5" name="Footer Placeholder 4">
            <a:extLst>
              <a:ext uri="{FF2B5EF4-FFF2-40B4-BE49-F238E27FC236}">
                <a16:creationId xmlns:a16="http://schemas.microsoft.com/office/drawing/2014/main" id="{1F35A7DC-6292-6181-949E-F8BC3FA11BA6}"/>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1050F5C6-EADC-E072-B19B-49BB11DF0309}"/>
              </a:ext>
            </a:extLst>
          </p:cNvPr>
          <p:cNvSpPr>
            <a:spLocks noGrp="1"/>
          </p:cNvSpPr>
          <p:nvPr>
            <p:ph type="sldNum" sz="quarter" idx="12"/>
          </p:nvPr>
        </p:nvSpPr>
        <p:spPr/>
        <p:txBody>
          <a:bodyPr/>
          <a:lstStyle/>
          <a:p>
            <a:fld id="{6E91CC32-6A6B-4E2E-BBA1-6864F305DA26}" type="slidenum">
              <a:rPr lang="en-US" dirty="0"/>
              <a:pPr/>
              <a:t>‹#›</a:t>
            </a:fld>
            <a:endParaRPr lang="en-US" dirty="0"/>
          </a:p>
        </p:txBody>
      </p:sp>
    </p:spTree>
    <p:extLst>
      <p:ext uri="{BB962C8B-B14F-4D97-AF65-F5344CB8AC3E}">
        <p14:creationId xmlns:p14="http://schemas.microsoft.com/office/powerpoint/2010/main" val="357332661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B2054-1AE7-534F-0CFE-1F0628A09FC1}"/>
              </a:ext>
            </a:extLst>
          </p:cNvPr>
          <p:cNvSpPr>
            <a:spLocks noGrp="1"/>
          </p:cNvSpPr>
          <p:nvPr>
            <p:ph type="title"/>
          </p:nvPr>
        </p:nvSpPr>
        <p:spPr>
          <a:xfrm>
            <a:off x="340138" y="2243708"/>
            <a:ext cx="9156288" cy="3776091"/>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3988EC2A-45C7-131C-0F4A-56E62EB029C2}"/>
              </a:ext>
            </a:extLst>
          </p:cNvPr>
          <p:cNvSpPr>
            <a:spLocks noGrp="1"/>
          </p:cNvSpPr>
          <p:nvPr>
            <p:ph type="body" idx="1"/>
          </p:nvPr>
        </p:nvSpPr>
        <p:spPr>
          <a:xfrm>
            <a:off x="340137" y="838201"/>
            <a:ext cx="9156289" cy="1405508"/>
          </a:xfrm>
        </p:spPr>
        <p:txBody>
          <a:bodyPr>
            <a:normAutofit/>
          </a:bodyPr>
          <a:lstStyle>
            <a:lvl1pPr marL="0" indent="0">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C75A323-2679-E978-8856-2FEBE8F5AE45}"/>
              </a:ext>
            </a:extLst>
          </p:cNvPr>
          <p:cNvSpPr>
            <a:spLocks noGrp="1"/>
          </p:cNvSpPr>
          <p:nvPr>
            <p:ph type="dt" sz="half" idx="10"/>
          </p:nvPr>
        </p:nvSpPr>
        <p:spPr/>
        <p:txBody>
          <a:bodyPr/>
          <a:lstStyle/>
          <a:p>
            <a:fld id="{6477AEB6-FCE1-4CD5-923B-84E54F1460D5}" type="datetimeFigureOut">
              <a:rPr lang="en-US" dirty="0"/>
              <a:pPr/>
              <a:t>5/18/2026</a:t>
            </a:fld>
            <a:endParaRPr lang="en-US" dirty="0"/>
          </a:p>
        </p:txBody>
      </p:sp>
      <p:sp>
        <p:nvSpPr>
          <p:cNvPr id="5" name="Footer Placeholder 4">
            <a:extLst>
              <a:ext uri="{FF2B5EF4-FFF2-40B4-BE49-F238E27FC236}">
                <a16:creationId xmlns:a16="http://schemas.microsoft.com/office/drawing/2014/main" id="{2C971DC2-625E-0477-BF8C-F3CDDCE4B11E}"/>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8EF1A644-D449-E464-C2DF-F045A51899D0}"/>
              </a:ext>
            </a:extLst>
          </p:cNvPr>
          <p:cNvSpPr>
            <a:spLocks noGrp="1"/>
          </p:cNvSpPr>
          <p:nvPr>
            <p:ph type="sldNum" sz="quarter" idx="12"/>
          </p:nvPr>
        </p:nvSpPr>
        <p:spPr/>
        <p:txBody>
          <a:bodyPr/>
          <a:lstStyle/>
          <a:p>
            <a:fld id="{6E91CC32-6A6B-4E2E-BBA1-6864F305DA26}" type="slidenum">
              <a:rPr lang="en-US" dirty="0"/>
              <a:pPr/>
              <a:t>‹#›</a:t>
            </a:fld>
            <a:endParaRPr lang="en-US" dirty="0"/>
          </a:p>
        </p:txBody>
      </p:sp>
    </p:spTree>
    <p:extLst>
      <p:ext uri="{BB962C8B-B14F-4D97-AF65-F5344CB8AC3E}">
        <p14:creationId xmlns:p14="http://schemas.microsoft.com/office/powerpoint/2010/main" val="781372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12719-44A3-3EE8-D757-F0E0F9632AEC}"/>
              </a:ext>
            </a:extLst>
          </p:cNvPr>
          <p:cNvSpPr>
            <a:spLocks noGrp="1"/>
          </p:cNvSpPr>
          <p:nvPr>
            <p:ph type="title"/>
          </p:nvPr>
        </p:nvSpPr>
        <p:spPr>
          <a:xfrm>
            <a:off x="303197" y="750627"/>
            <a:ext cx="10846556" cy="1304150"/>
          </a:xfrm>
        </p:spPr>
        <p:txBody>
          <a:bodyPr anchor="t"/>
          <a:lstStyle/>
          <a:p>
            <a:r>
              <a:rPr lang="en-US" dirty="0"/>
              <a:t>Click to edit Master title style</a:t>
            </a:r>
          </a:p>
        </p:txBody>
      </p:sp>
      <p:sp>
        <p:nvSpPr>
          <p:cNvPr id="3" name="Content Placeholder 2">
            <a:extLst>
              <a:ext uri="{FF2B5EF4-FFF2-40B4-BE49-F238E27FC236}">
                <a16:creationId xmlns:a16="http://schemas.microsoft.com/office/drawing/2014/main" id="{40440DC2-69F2-A056-508C-F5138E71FCA2}"/>
              </a:ext>
            </a:extLst>
          </p:cNvPr>
          <p:cNvSpPr>
            <a:spLocks noGrp="1"/>
          </p:cNvSpPr>
          <p:nvPr>
            <p:ph sz="half" idx="1"/>
          </p:nvPr>
        </p:nvSpPr>
        <p:spPr>
          <a:xfrm>
            <a:off x="1056961" y="2075250"/>
            <a:ext cx="4571288" cy="4101492"/>
          </a:xfrm>
        </p:spPr>
        <p:txBody>
          <a:bodyPr>
            <a:normAutofit/>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1DA2243E-0673-54F2-5B38-DF5D2C7367F4}"/>
              </a:ext>
            </a:extLst>
          </p:cNvPr>
          <p:cNvSpPr>
            <a:spLocks noGrp="1"/>
          </p:cNvSpPr>
          <p:nvPr>
            <p:ph sz="half" idx="2"/>
          </p:nvPr>
        </p:nvSpPr>
        <p:spPr>
          <a:xfrm>
            <a:off x="6379560" y="2075250"/>
            <a:ext cx="4770191" cy="4101492"/>
          </a:xfrm>
        </p:spPr>
        <p:txBody>
          <a:bodyPr>
            <a:normAutofit/>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AE946B7D-7BAF-8DE9-FB5A-282908B03106}"/>
              </a:ext>
            </a:extLst>
          </p:cNvPr>
          <p:cNvSpPr>
            <a:spLocks noGrp="1"/>
          </p:cNvSpPr>
          <p:nvPr>
            <p:ph type="dt" sz="half" idx="10"/>
          </p:nvPr>
        </p:nvSpPr>
        <p:spPr/>
        <p:txBody>
          <a:bodyPr/>
          <a:lstStyle/>
          <a:p>
            <a:fld id="{96374C2F-71A1-43C9-B2F6-A4FAC8157F1A}" type="datetimeFigureOut">
              <a:rPr lang="en-US" dirty="0"/>
              <a:pPr/>
              <a:t>5/18/2026</a:t>
            </a:fld>
            <a:endParaRPr lang="en-US" dirty="0"/>
          </a:p>
        </p:txBody>
      </p:sp>
      <p:sp>
        <p:nvSpPr>
          <p:cNvPr id="6" name="Footer Placeholder 5">
            <a:extLst>
              <a:ext uri="{FF2B5EF4-FFF2-40B4-BE49-F238E27FC236}">
                <a16:creationId xmlns:a16="http://schemas.microsoft.com/office/drawing/2014/main" id="{0AF99017-BDD7-56C7-43AE-4B86AC78194A}"/>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CF6E7D63-14BF-E333-B350-75DA58E281CF}"/>
              </a:ext>
            </a:extLst>
          </p:cNvPr>
          <p:cNvSpPr>
            <a:spLocks noGrp="1"/>
          </p:cNvSpPr>
          <p:nvPr>
            <p:ph type="sldNum" sz="quarter" idx="12"/>
          </p:nvPr>
        </p:nvSpPr>
        <p:spPr/>
        <p:txBody>
          <a:bodyPr/>
          <a:lstStyle/>
          <a:p>
            <a:fld id="{6E91CC32-6A6B-4E2E-BBA1-6864F305DA26}" type="slidenum">
              <a:rPr lang="en-US" dirty="0"/>
              <a:pPr/>
              <a:t>‹#›</a:t>
            </a:fld>
            <a:endParaRPr lang="en-US" dirty="0"/>
          </a:p>
        </p:txBody>
      </p:sp>
    </p:spTree>
    <p:extLst>
      <p:ext uri="{BB962C8B-B14F-4D97-AF65-F5344CB8AC3E}">
        <p14:creationId xmlns:p14="http://schemas.microsoft.com/office/powerpoint/2010/main" val="162439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C7F72-3970-859F-C268-E9940EF2D0E4}"/>
              </a:ext>
            </a:extLst>
          </p:cNvPr>
          <p:cNvSpPr>
            <a:spLocks noGrp="1"/>
          </p:cNvSpPr>
          <p:nvPr>
            <p:ph type="title"/>
          </p:nvPr>
        </p:nvSpPr>
        <p:spPr>
          <a:xfrm>
            <a:off x="305649" y="743803"/>
            <a:ext cx="10764271" cy="1025362"/>
          </a:xfrm>
        </p:spPr>
        <p:txBody>
          <a:bodyPr anchor="t"/>
          <a:lstStyle/>
          <a:p>
            <a:r>
              <a:rPr lang="en-US" dirty="0"/>
              <a:t>Click to edit Master title style</a:t>
            </a:r>
          </a:p>
        </p:txBody>
      </p:sp>
      <p:sp>
        <p:nvSpPr>
          <p:cNvPr id="3" name="Text Placeholder 2">
            <a:extLst>
              <a:ext uri="{FF2B5EF4-FFF2-40B4-BE49-F238E27FC236}">
                <a16:creationId xmlns:a16="http://schemas.microsoft.com/office/drawing/2014/main" id="{F9B37CC6-89B8-3CF3-6973-1B5B71782F56}"/>
              </a:ext>
            </a:extLst>
          </p:cNvPr>
          <p:cNvSpPr>
            <a:spLocks noGrp="1"/>
          </p:cNvSpPr>
          <p:nvPr>
            <p:ph type="body" idx="1"/>
          </p:nvPr>
        </p:nvSpPr>
        <p:spPr>
          <a:xfrm>
            <a:off x="1056961" y="1769166"/>
            <a:ext cx="4571287" cy="815008"/>
          </a:xfrm>
        </p:spPr>
        <p:txBody>
          <a:bodyPr anchor="b">
            <a:noAutofit/>
          </a:bodyPr>
          <a:lstStyle>
            <a:lvl1pPr marL="0" indent="0">
              <a:buNone/>
              <a:defRPr sz="2000" b="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0650EB0-E35B-DA3D-B6A1-2422B01C6005}"/>
              </a:ext>
            </a:extLst>
          </p:cNvPr>
          <p:cNvSpPr>
            <a:spLocks noGrp="1"/>
          </p:cNvSpPr>
          <p:nvPr>
            <p:ph sz="half" idx="2"/>
          </p:nvPr>
        </p:nvSpPr>
        <p:spPr>
          <a:xfrm>
            <a:off x="1056961" y="2678597"/>
            <a:ext cx="4571287" cy="350670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157A15D0-F178-1506-0E61-C8FFDF9BD6B5}"/>
              </a:ext>
            </a:extLst>
          </p:cNvPr>
          <p:cNvSpPr>
            <a:spLocks noGrp="1"/>
          </p:cNvSpPr>
          <p:nvPr>
            <p:ph type="body" sz="quarter" idx="3"/>
          </p:nvPr>
        </p:nvSpPr>
        <p:spPr>
          <a:xfrm>
            <a:off x="6498633" y="1769166"/>
            <a:ext cx="4571287" cy="815008"/>
          </a:xfrm>
        </p:spPr>
        <p:txBody>
          <a:bodyPr anchor="b">
            <a:noAutofit/>
          </a:bodyPr>
          <a:lstStyle>
            <a:lvl1pPr marL="0" indent="0">
              <a:buNone/>
              <a:defRPr sz="2000" b="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256CB421-A65A-A7DC-40A7-D8B76F9C3A3A}"/>
              </a:ext>
            </a:extLst>
          </p:cNvPr>
          <p:cNvSpPr>
            <a:spLocks noGrp="1"/>
          </p:cNvSpPr>
          <p:nvPr>
            <p:ph sz="quarter" idx="4"/>
          </p:nvPr>
        </p:nvSpPr>
        <p:spPr>
          <a:xfrm>
            <a:off x="6498633" y="2678596"/>
            <a:ext cx="4571287" cy="350670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7AF5675-5329-D2DB-FAFF-700D076CA886}"/>
              </a:ext>
            </a:extLst>
          </p:cNvPr>
          <p:cNvSpPr>
            <a:spLocks noGrp="1"/>
          </p:cNvSpPr>
          <p:nvPr>
            <p:ph type="dt" sz="half" idx="10"/>
          </p:nvPr>
        </p:nvSpPr>
        <p:spPr/>
        <p:txBody>
          <a:bodyPr/>
          <a:lstStyle/>
          <a:p>
            <a:fld id="{AD631DCC-9916-4BB7-A2E9-25EC84C740A7}" type="datetimeFigureOut">
              <a:rPr lang="en-US" dirty="0"/>
              <a:pPr/>
              <a:t>5/18/2026</a:t>
            </a:fld>
            <a:endParaRPr lang="en-US" dirty="0"/>
          </a:p>
        </p:txBody>
      </p:sp>
      <p:sp>
        <p:nvSpPr>
          <p:cNvPr id="8" name="Footer Placeholder 7">
            <a:extLst>
              <a:ext uri="{FF2B5EF4-FFF2-40B4-BE49-F238E27FC236}">
                <a16:creationId xmlns:a16="http://schemas.microsoft.com/office/drawing/2014/main" id="{D1392A97-07D9-5E5C-2A31-3B7D764CE1B8}"/>
              </a:ext>
            </a:extLst>
          </p:cNvPr>
          <p:cNvSpPr>
            <a:spLocks noGrp="1"/>
          </p:cNvSpPr>
          <p:nvPr>
            <p:ph type="ftr" sz="quarter" idx="11"/>
          </p:nvPr>
        </p:nvSpPr>
        <p:spPr/>
        <p:txBody>
          <a:bodyPr/>
          <a:lstStyle/>
          <a:p>
            <a:r>
              <a:rPr lang="en-US" dirty="0"/>
              <a:t>
              </a:t>
            </a:r>
          </a:p>
        </p:txBody>
      </p:sp>
      <p:sp>
        <p:nvSpPr>
          <p:cNvPr id="9" name="Slide Number Placeholder 8">
            <a:extLst>
              <a:ext uri="{FF2B5EF4-FFF2-40B4-BE49-F238E27FC236}">
                <a16:creationId xmlns:a16="http://schemas.microsoft.com/office/drawing/2014/main" id="{4E626143-8FEE-0ABD-25C7-C34AF6568B83}"/>
              </a:ext>
            </a:extLst>
          </p:cNvPr>
          <p:cNvSpPr>
            <a:spLocks noGrp="1"/>
          </p:cNvSpPr>
          <p:nvPr>
            <p:ph type="sldNum" sz="quarter" idx="12"/>
          </p:nvPr>
        </p:nvSpPr>
        <p:spPr/>
        <p:txBody>
          <a:bodyPr/>
          <a:lstStyle/>
          <a:p>
            <a:fld id="{6E91CC32-6A6B-4E2E-BBA1-6864F305DA26}" type="slidenum">
              <a:rPr lang="en-US" dirty="0"/>
              <a:pPr/>
              <a:t>‹#›</a:t>
            </a:fld>
            <a:endParaRPr lang="en-US" dirty="0"/>
          </a:p>
        </p:txBody>
      </p:sp>
    </p:spTree>
    <p:extLst>
      <p:ext uri="{BB962C8B-B14F-4D97-AF65-F5344CB8AC3E}">
        <p14:creationId xmlns:p14="http://schemas.microsoft.com/office/powerpoint/2010/main" val="3004793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26EFE-D86C-B076-D4D1-FAD1883E0813}"/>
              </a:ext>
            </a:extLst>
          </p:cNvPr>
          <p:cNvSpPr>
            <a:spLocks noGrp="1"/>
          </p:cNvSpPr>
          <p:nvPr>
            <p:ph type="title"/>
          </p:nvPr>
        </p:nvSpPr>
        <p:spPr>
          <a:xfrm>
            <a:off x="308387" y="757766"/>
            <a:ext cx="7240293" cy="3547534"/>
          </a:xfrm>
        </p:spPr>
        <p:txBody>
          <a:bodyPr anchor="t"/>
          <a:lstStyle/>
          <a:p>
            <a:r>
              <a:rPr lang="en-US" dirty="0"/>
              <a:t>Click to edit Master title style</a:t>
            </a:r>
          </a:p>
        </p:txBody>
      </p:sp>
      <p:sp>
        <p:nvSpPr>
          <p:cNvPr id="3" name="Date Placeholder 2">
            <a:extLst>
              <a:ext uri="{FF2B5EF4-FFF2-40B4-BE49-F238E27FC236}">
                <a16:creationId xmlns:a16="http://schemas.microsoft.com/office/drawing/2014/main" id="{C23F3B23-C631-4B62-3211-30222ABE1C33}"/>
              </a:ext>
            </a:extLst>
          </p:cNvPr>
          <p:cNvSpPr>
            <a:spLocks noGrp="1"/>
          </p:cNvSpPr>
          <p:nvPr>
            <p:ph type="dt" sz="half" idx="10"/>
          </p:nvPr>
        </p:nvSpPr>
        <p:spPr/>
        <p:txBody>
          <a:bodyPr/>
          <a:lstStyle/>
          <a:p>
            <a:fld id="{AF59146A-335D-4B7F-86AE-5D483B1F631C}" type="datetimeFigureOut">
              <a:rPr lang="en-US" dirty="0"/>
              <a:pPr/>
              <a:t>5/18/2026</a:t>
            </a:fld>
            <a:endParaRPr lang="en-US" dirty="0"/>
          </a:p>
        </p:txBody>
      </p:sp>
      <p:sp>
        <p:nvSpPr>
          <p:cNvPr id="4" name="Footer Placeholder 3">
            <a:extLst>
              <a:ext uri="{FF2B5EF4-FFF2-40B4-BE49-F238E27FC236}">
                <a16:creationId xmlns:a16="http://schemas.microsoft.com/office/drawing/2014/main" id="{7789A1FB-EA0D-F6A3-A4EB-001AA082AAFF}"/>
              </a:ext>
            </a:extLst>
          </p:cNvPr>
          <p:cNvSpPr>
            <a:spLocks noGrp="1"/>
          </p:cNvSpPr>
          <p:nvPr>
            <p:ph type="ftr" sz="quarter" idx="11"/>
          </p:nvPr>
        </p:nvSpPr>
        <p:spPr/>
        <p:txBody>
          <a:bodyPr/>
          <a:lstStyle/>
          <a:p>
            <a:r>
              <a:rPr lang="en-US" dirty="0"/>
              <a:t>
              </a:t>
            </a:r>
          </a:p>
        </p:txBody>
      </p:sp>
      <p:sp>
        <p:nvSpPr>
          <p:cNvPr id="5" name="Slide Number Placeholder 4">
            <a:extLst>
              <a:ext uri="{FF2B5EF4-FFF2-40B4-BE49-F238E27FC236}">
                <a16:creationId xmlns:a16="http://schemas.microsoft.com/office/drawing/2014/main" id="{C6D671B7-A902-587D-89D0-ECFB738FD702}"/>
              </a:ext>
            </a:extLst>
          </p:cNvPr>
          <p:cNvSpPr>
            <a:spLocks noGrp="1"/>
          </p:cNvSpPr>
          <p:nvPr>
            <p:ph type="sldNum" sz="quarter" idx="12"/>
          </p:nvPr>
        </p:nvSpPr>
        <p:spPr/>
        <p:txBody>
          <a:bodyPr/>
          <a:lstStyle/>
          <a:p>
            <a:fld id="{6E91CC32-6A6B-4E2E-BBA1-6864F305DA26}" type="slidenum">
              <a:rPr lang="en-US" dirty="0"/>
              <a:pPr/>
              <a:t>‹#›</a:t>
            </a:fld>
            <a:endParaRPr lang="en-US" dirty="0"/>
          </a:p>
        </p:txBody>
      </p:sp>
    </p:spTree>
    <p:extLst>
      <p:ext uri="{BB962C8B-B14F-4D97-AF65-F5344CB8AC3E}">
        <p14:creationId xmlns:p14="http://schemas.microsoft.com/office/powerpoint/2010/main" val="2423194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A27D49-E5B4-0E67-FCFC-62A04E705682}"/>
              </a:ext>
            </a:extLst>
          </p:cNvPr>
          <p:cNvSpPr>
            <a:spLocks noGrp="1"/>
          </p:cNvSpPr>
          <p:nvPr>
            <p:ph type="dt" sz="half" idx="10"/>
          </p:nvPr>
        </p:nvSpPr>
        <p:spPr/>
        <p:txBody>
          <a:bodyPr/>
          <a:lstStyle/>
          <a:p>
            <a:fld id="{DD71D8EC-8E17-4CE6-99C2-C22488572868}" type="datetimeFigureOut">
              <a:rPr lang="en-US" dirty="0"/>
              <a:pPr/>
              <a:t>5/18/2026</a:t>
            </a:fld>
            <a:endParaRPr lang="en-US" dirty="0"/>
          </a:p>
        </p:txBody>
      </p:sp>
      <p:sp>
        <p:nvSpPr>
          <p:cNvPr id="3" name="Footer Placeholder 2">
            <a:extLst>
              <a:ext uri="{FF2B5EF4-FFF2-40B4-BE49-F238E27FC236}">
                <a16:creationId xmlns:a16="http://schemas.microsoft.com/office/drawing/2014/main" id="{6B0E4B02-DD32-C63F-6FEE-BC36E2EFD012}"/>
              </a:ext>
            </a:extLst>
          </p:cNvPr>
          <p:cNvSpPr>
            <a:spLocks noGrp="1"/>
          </p:cNvSpPr>
          <p:nvPr>
            <p:ph type="ftr" sz="quarter" idx="11"/>
          </p:nvPr>
        </p:nvSpPr>
        <p:spPr/>
        <p:txBody>
          <a:bodyPr/>
          <a:lstStyle/>
          <a:p>
            <a:r>
              <a:rPr lang="en-US" dirty="0"/>
              <a:t>
              </a:t>
            </a:r>
          </a:p>
        </p:txBody>
      </p:sp>
      <p:sp>
        <p:nvSpPr>
          <p:cNvPr id="4" name="Slide Number Placeholder 3">
            <a:extLst>
              <a:ext uri="{FF2B5EF4-FFF2-40B4-BE49-F238E27FC236}">
                <a16:creationId xmlns:a16="http://schemas.microsoft.com/office/drawing/2014/main" id="{CF25FA8B-18F7-7DDC-74E0-B1C7139E7B05}"/>
              </a:ext>
            </a:extLst>
          </p:cNvPr>
          <p:cNvSpPr>
            <a:spLocks noGrp="1"/>
          </p:cNvSpPr>
          <p:nvPr>
            <p:ph type="sldNum" sz="quarter" idx="12"/>
          </p:nvPr>
        </p:nvSpPr>
        <p:spPr/>
        <p:txBody>
          <a:bodyPr/>
          <a:lstStyle/>
          <a:p>
            <a:fld id="{6E91CC32-6A6B-4E2E-BBA1-6864F305DA26}" type="slidenum">
              <a:rPr lang="en-US" dirty="0"/>
              <a:pPr/>
              <a:t>‹#›</a:t>
            </a:fld>
            <a:endParaRPr lang="en-US" dirty="0"/>
          </a:p>
        </p:txBody>
      </p:sp>
    </p:spTree>
    <p:extLst>
      <p:ext uri="{BB962C8B-B14F-4D97-AF65-F5344CB8AC3E}">
        <p14:creationId xmlns:p14="http://schemas.microsoft.com/office/powerpoint/2010/main" val="2228670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2D42A-8FC3-F6BE-4CF7-1490DE4FD462}"/>
              </a:ext>
            </a:extLst>
          </p:cNvPr>
          <p:cNvSpPr>
            <a:spLocks noGrp="1"/>
          </p:cNvSpPr>
          <p:nvPr>
            <p:ph type="title"/>
          </p:nvPr>
        </p:nvSpPr>
        <p:spPr>
          <a:xfrm>
            <a:off x="317395" y="766636"/>
            <a:ext cx="3951745" cy="1510628"/>
          </a:xfrm>
        </p:spPr>
        <p:txBody>
          <a:bodyPr anchor="t"/>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CAA2BAA-1CCB-696D-D506-5E1747080119}"/>
              </a:ext>
            </a:extLst>
          </p:cNvPr>
          <p:cNvSpPr>
            <a:spLocks noGrp="1"/>
          </p:cNvSpPr>
          <p:nvPr>
            <p:ph idx="1"/>
          </p:nvPr>
        </p:nvSpPr>
        <p:spPr>
          <a:xfrm>
            <a:off x="5105400" y="702452"/>
            <a:ext cx="6249988" cy="531734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10B3C3E7-B970-EF6C-A6D3-6CB81C948775}"/>
              </a:ext>
            </a:extLst>
          </p:cNvPr>
          <p:cNvSpPr>
            <a:spLocks noGrp="1"/>
          </p:cNvSpPr>
          <p:nvPr>
            <p:ph type="body" sz="half" idx="2"/>
          </p:nvPr>
        </p:nvSpPr>
        <p:spPr>
          <a:xfrm>
            <a:off x="323953" y="2277264"/>
            <a:ext cx="3752747" cy="374253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6F32464-D130-7DA0-050D-B444566B1A2F}"/>
              </a:ext>
            </a:extLst>
          </p:cNvPr>
          <p:cNvSpPr>
            <a:spLocks noGrp="1"/>
          </p:cNvSpPr>
          <p:nvPr>
            <p:ph type="dt" sz="half" idx="10"/>
          </p:nvPr>
        </p:nvSpPr>
        <p:spPr/>
        <p:txBody>
          <a:bodyPr/>
          <a:lstStyle/>
          <a:p>
            <a:fld id="{9A750ABA-DFFA-4B13-BB77-624D9164A38B}" type="datetimeFigureOut">
              <a:rPr lang="en-US" dirty="0"/>
              <a:pPr/>
              <a:t>5/18/2026</a:t>
            </a:fld>
            <a:endParaRPr lang="en-US" dirty="0"/>
          </a:p>
        </p:txBody>
      </p:sp>
      <p:sp>
        <p:nvSpPr>
          <p:cNvPr id="6" name="Footer Placeholder 5">
            <a:extLst>
              <a:ext uri="{FF2B5EF4-FFF2-40B4-BE49-F238E27FC236}">
                <a16:creationId xmlns:a16="http://schemas.microsoft.com/office/drawing/2014/main" id="{3FC2B3B4-209E-187A-6F86-2F2EAD9F7476}"/>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036A2A86-6CB1-F027-66AC-8EBFA9D0647A}"/>
              </a:ext>
            </a:extLst>
          </p:cNvPr>
          <p:cNvSpPr>
            <a:spLocks noGrp="1"/>
          </p:cNvSpPr>
          <p:nvPr>
            <p:ph type="sldNum" sz="quarter" idx="12"/>
          </p:nvPr>
        </p:nvSpPr>
        <p:spPr/>
        <p:txBody>
          <a:bodyPr/>
          <a:lstStyle/>
          <a:p>
            <a:fld id="{6E91CC32-6A6B-4E2E-BBA1-6864F305DA26}" type="slidenum">
              <a:rPr lang="en-US" dirty="0"/>
              <a:pPr/>
              <a:t>‹#›</a:t>
            </a:fld>
            <a:endParaRPr lang="en-US" dirty="0"/>
          </a:p>
        </p:txBody>
      </p:sp>
    </p:spTree>
    <p:extLst>
      <p:ext uri="{BB962C8B-B14F-4D97-AF65-F5344CB8AC3E}">
        <p14:creationId xmlns:p14="http://schemas.microsoft.com/office/powerpoint/2010/main" val="1690380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68F49-A418-C21F-25DC-E4C2E1716387}"/>
              </a:ext>
            </a:extLst>
          </p:cNvPr>
          <p:cNvSpPr>
            <a:spLocks noGrp="1"/>
          </p:cNvSpPr>
          <p:nvPr>
            <p:ph type="title"/>
          </p:nvPr>
        </p:nvSpPr>
        <p:spPr>
          <a:xfrm>
            <a:off x="318972" y="765850"/>
            <a:ext cx="3995693" cy="1774778"/>
          </a:xfrm>
        </p:spPr>
        <p:txBody>
          <a:bodyPr anchor="t"/>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3378CDE2-0C1B-D3BE-F399-98D983EF4534}"/>
              </a:ext>
            </a:extLst>
          </p:cNvPr>
          <p:cNvSpPr>
            <a:spLocks noGrp="1" noChangeAspect="1"/>
          </p:cNvSpPr>
          <p:nvPr>
            <p:ph type="pic" idx="1"/>
          </p:nvPr>
        </p:nvSpPr>
        <p:spPr>
          <a:xfrm>
            <a:off x="5105400" y="838200"/>
            <a:ext cx="6249988" cy="51815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a:p>
        </p:txBody>
      </p:sp>
      <p:sp>
        <p:nvSpPr>
          <p:cNvPr id="4" name="Text Placeholder 3">
            <a:extLst>
              <a:ext uri="{FF2B5EF4-FFF2-40B4-BE49-F238E27FC236}">
                <a16:creationId xmlns:a16="http://schemas.microsoft.com/office/drawing/2014/main" id="{38786322-CA2D-A634-C10E-4F22BCE48B7F}"/>
              </a:ext>
            </a:extLst>
          </p:cNvPr>
          <p:cNvSpPr>
            <a:spLocks noGrp="1"/>
          </p:cNvSpPr>
          <p:nvPr>
            <p:ph type="body" sz="half" idx="2"/>
          </p:nvPr>
        </p:nvSpPr>
        <p:spPr>
          <a:xfrm>
            <a:off x="340137" y="2552699"/>
            <a:ext cx="3736563" cy="3467099"/>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9DAD0DD6-F55F-4437-DEC5-FA6028509A2D}"/>
              </a:ext>
            </a:extLst>
          </p:cNvPr>
          <p:cNvSpPr>
            <a:spLocks noGrp="1"/>
          </p:cNvSpPr>
          <p:nvPr>
            <p:ph type="dt" sz="half" idx="10"/>
          </p:nvPr>
        </p:nvSpPr>
        <p:spPr>
          <a:xfrm>
            <a:off x="340137" y="63202"/>
            <a:ext cx="2743200" cy="318221"/>
          </a:xfrm>
        </p:spPr>
        <p:txBody>
          <a:bodyPr/>
          <a:lstStyle/>
          <a:p>
            <a:fld id="{3220A08F-2B1D-4498-A043-7C299B1C2561}" type="datetimeFigureOut">
              <a:rPr lang="en-US" dirty="0"/>
              <a:pPr/>
              <a:t>5/18/2026</a:t>
            </a:fld>
            <a:endParaRPr lang="en-US" dirty="0"/>
          </a:p>
        </p:txBody>
      </p:sp>
      <p:sp>
        <p:nvSpPr>
          <p:cNvPr id="6" name="Footer Placeholder 5">
            <a:extLst>
              <a:ext uri="{FF2B5EF4-FFF2-40B4-BE49-F238E27FC236}">
                <a16:creationId xmlns:a16="http://schemas.microsoft.com/office/drawing/2014/main" id="{595B46D7-EE7C-E399-6A6B-18237228F6BA}"/>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F211B808-3207-D755-3B0B-E1D8814B2FA1}"/>
              </a:ext>
            </a:extLst>
          </p:cNvPr>
          <p:cNvSpPr>
            <a:spLocks noGrp="1"/>
          </p:cNvSpPr>
          <p:nvPr>
            <p:ph type="sldNum" sz="quarter" idx="12"/>
          </p:nvPr>
        </p:nvSpPr>
        <p:spPr/>
        <p:txBody>
          <a:bodyPr/>
          <a:lstStyle/>
          <a:p>
            <a:fld id="{6E91CC32-6A6B-4E2E-BBA1-6864F305DA26}" type="slidenum">
              <a:rPr lang="en-US" dirty="0"/>
              <a:pPr/>
              <a:t>‹#›</a:t>
            </a:fld>
            <a:endParaRPr lang="en-US" dirty="0"/>
          </a:p>
        </p:txBody>
      </p:sp>
    </p:spTree>
    <p:extLst>
      <p:ext uri="{BB962C8B-B14F-4D97-AF65-F5344CB8AC3E}">
        <p14:creationId xmlns:p14="http://schemas.microsoft.com/office/powerpoint/2010/main" val="1813198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FF45E2-9197-4E34-029A-725ADAC0C752}"/>
              </a:ext>
            </a:extLst>
          </p:cNvPr>
          <p:cNvSpPr>
            <a:spLocks noGrp="1"/>
          </p:cNvSpPr>
          <p:nvPr>
            <p:ph type="title"/>
          </p:nvPr>
        </p:nvSpPr>
        <p:spPr>
          <a:xfrm>
            <a:off x="308387" y="620202"/>
            <a:ext cx="9956747" cy="1438780"/>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268CC19E-63FE-1D76-2550-01FD9A6D9A95}"/>
              </a:ext>
            </a:extLst>
          </p:cNvPr>
          <p:cNvSpPr>
            <a:spLocks noGrp="1"/>
          </p:cNvSpPr>
          <p:nvPr>
            <p:ph type="body" idx="1"/>
          </p:nvPr>
        </p:nvSpPr>
        <p:spPr>
          <a:xfrm>
            <a:off x="335467" y="2306781"/>
            <a:ext cx="9956747" cy="387018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BDFA067-55BA-33CD-E6F2-B24B2D5DE896}"/>
              </a:ext>
            </a:extLst>
          </p:cNvPr>
          <p:cNvSpPr>
            <a:spLocks noGrp="1"/>
          </p:cNvSpPr>
          <p:nvPr>
            <p:ph type="dt" sz="half" idx="2"/>
          </p:nvPr>
        </p:nvSpPr>
        <p:spPr>
          <a:xfrm>
            <a:off x="340137" y="63202"/>
            <a:ext cx="2743200" cy="318221"/>
          </a:xfrm>
          <a:prstGeom prst="rect">
            <a:avLst/>
          </a:prstGeom>
        </p:spPr>
        <p:txBody>
          <a:bodyPr vert="horz" lIns="91440" tIns="45720" rIns="91440" bIns="45720" rtlCol="0" anchor="ctr"/>
          <a:lstStyle>
            <a:lvl1pPr algn="l">
              <a:defRPr sz="800">
                <a:solidFill>
                  <a:schemeClr val="tx1"/>
                </a:solidFill>
              </a:defRPr>
            </a:lvl1pPr>
          </a:lstStyle>
          <a:p>
            <a:fld id="{567E9B64-DC09-41C8-9DE3-DA74AF8D2F97}" type="datetimeFigureOut">
              <a:rPr lang="en-US" dirty="0"/>
              <a:pPr/>
              <a:t>5/18/2026</a:t>
            </a:fld>
            <a:endParaRPr lang="en-US" dirty="0"/>
          </a:p>
        </p:txBody>
      </p:sp>
      <p:sp>
        <p:nvSpPr>
          <p:cNvPr id="5" name="Footer Placeholder 4">
            <a:extLst>
              <a:ext uri="{FF2B5EF4-FFF2-40B4-BE49-F238E27FC236}">
                <a16:creationId xmlns:a16="http://schemas.microsoft.com/office/drawing/2014/main" id="{C965EAE2-7EF5-FFAA-CD74-AA63C671197D}"/>
              </a:ext>
            </a:extLst>
          </p:cNvPr>
          <p:cNvSpPr>
            <a:spLocks noGrp="1"/>
          </p:cNvSpPr>
          <p:nvPr>
            <p:ph type="ftr" sz="quarter" idx="3"/>
          </p:nvPr>
        </p:nvSpPr>
        <p:spPr>
          <a:xfrm>
            <a:off x="7344016" y="6424761"/>
            <a:ext cx="4059936" cy="365125"/>
          </a:xfrm>
          <a:prstGeom prst="rect">
            <a:avLst/>
          </a:prstGeom>
        </p:spPr>
        <p:txBody>
          <a:bodyPr vert="horz" lIns="91440" tIns="45720" rIns="91440" bIns="45720" rtlCol="0" anchor="ctr"/>
          <a:lstStyle>
            <a:lvl1pPr algn="r">
              <a:defRPr sz="800" b="0" cap="all" spc="0" baseline="0">
                <a:solidFill>
                  <a:schemeClr val="tx1"/>
                </a:solidFill>
              </a:defRPr>
            </a:lvl1pPr>
          </a:lstStyle>
          <a:p>
            <a:r>
              <a:rPr lang="en-US" dirty="0"/>
              <a:t>
              </a:t>
            </a:r>
          </a:p>
        </p:txBody>
      </p:sp>
      <p:sp>
        <p:nvSpPr>
          <p:cNvPr id="6" name="Slide Number Placeholder 5">
            <a:extLst>
              <a:ext uri="{FF2B5EF4-FFF2-40B4-BE49-F238E27FC236}">
                <a16:creationId xmlns:a16="http://schemas.microsoft.com/office/drawing/2014/main" id="{D109DC1A-2539-3AE9-11EA-B87D22E62CDB}"/>
              </a:ext>
            </a:extLst>
          </p:cNvPr>
          <p:cNvSpPr>
            <a:spLocks noGrp="1"/>
          </p:cNvSpPr>
          <p:nvPr>
            <p:ph type="sldNum" sz="quarter" idx="4"/>
          </p:nvPr>
        </p:nvSpPr>
        <p:spPr>
          <a:xfrm>
            <a:off x="11403951" y="6425816"/>
            <a:ext cx="429768" cy="365125"/>
          </a:xfrm>
          <a:prstGeom prst="rect">
            <a:avLst/>
          </a:prstGeom>
        </p:spPr>
        <p:txBody>
          <a:bodyPr vert="horz" lIns="91440" tIns="45720" rIns="91440" bIns="45720" rtlCol="0" anchor="ctr"/>
          <a:lstStyle>
            <a:lvl1pPr algn="r">
              <a:defRPr sz="800">
                <a:solidFill>
                  <a:schemeClr val="tx1"/>
                </a:solidFill>
              </a:defRPr>
            </a:lvl1pPr>
          </a:lstStyle>
          <a:p>
            <a:fld id="{6E91CC32-6A6B-4E2E-BBA1-6864F305DA26}" type="slidenum">
              <a:rPr lang="en-US" dirty="0"/>
              <a:pPr/>
              <a:t>‹#›</a:t>
            </a:fld>
            <a:endParaRPr lang="en-US" dirty="0"/>
          </a:p>
        </p:txBody>
      </p:sp>
    </p:spTree>
    <p:extLst>
      <p:ext uri="{BB962C8B-B14F-4D97-AF65-F5344CB8AC3E}">
        <p14:creationId xmlns:p14="http://schemas.microsoft.com/office/powerpoint/2010/main" val="1129321999"/>
      </p:ext>
    </p:extLst>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hdr="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Neue Haas Grotesk Text Pro" panose="020B05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868680" indent="-228600" algn="l" defTabSz="914400" rtl="0" eaLnBrk="1" latinLnBrk="0" hangingPunct="1">
        <a:lnSpc>
          <a:spcPct val="120000"/>
        </a:lnSpc>
        <a:spcBef>
          <a:spcPts val="500"/>
        </a:spcBef>
        <a:buFont typeface="Neue Haas Grotesk Text Pro" panose="020B0504020202020204" pitchFamily="34" charset="0"/>
        <a:buChar char="+"/>
        <a:defRPr sz="1200" kern="1200">
          <a:solidFill>
            <a:schemeClr val="tx1"/>
          </a:solidFill>
          <a:latin typeface="+mn-lt"/>
          <a:ea typeface="+mn-ea"/>
          <a:cs typeface="+mn-cs"/>
        </a:defRPr>
      </a:lvl4pPr>
      <a:lvl5pPr marL="109728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4" orient="horz" pos="528">
          <p15:clr>
            <a:srgbClr val="F26B43"/>
          </p15:clr>
        </p15:guide>
        <p15:guide id="19" orient="horz" pos="2160">
          <p15:clr>
            <a:srgbClr val="F26B43"/>
          </p15:clr>
        </p15:guide>
        <p15:guide id="20"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s://proleksis.lzmk.hr/13753/" TargetMode="External"/><Relationship Id="rId3" Type="http://schemas.openxmlformats.org/officeDocument/2006/relationships/hyperlink" Target="https://hbl.lzmk.hr/clanak/broz-josip-tito" TargetMode="External"/><Relationship Id="rId7" Type="http://schemas.openxmlformats.org/officeDocument/2006/relationships/hyperlink" Target="https://proleksis.lzmk.hr/44850/" TargetMode="External"/><Relationship Id="rId2" Type="http://schemas.openxmlformats.org/officeDocument/2006/relationships/hyperlink" Target="https://www.enciklopedija.hr/clanak/samoupravljanje" TargetMode="External"/><Relationship Id="rId1" Type="http://schemas.openxmlformats.org/officeDocument/2006/relationships/slideLayout" Target="../slideLayouts/slideLayout2.xml"/><Relationship Id="rId6" Type="http://schemas.openxmlformats.org/officeDocument/2006/relationships/hyperlink" Target="https://proleksis.lzmk.hr/29379/" TargetMode="External"/><Relationship Id="rId5" Type="http://schemas.openxmlformats.org/officeDocument/2006/relationships/hyperlink" Target="https://www.enciklopedija.hr/clanak/jugoslavija" TargetMode="External"/><Relationship Id="rId4" Type="http://schemas.openxmlformats.org/officeDocument/2006/relationships/hyperlink" Target="https://www.enciklopedija.hr/clanak/broz-josip-tito"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normAutofit fontScale="90000"/>
          </a:bodyPr>
          <a:lstStyle/>
          <a:p>
            <a:r>
              <a:rPr lang="hr-HR" dirty="0"/>
              <a:t>Uvođenje radničkog samoupravljanja u Jugoslaviji </a:t>
            </a:r>
            <a:r>
              <a:rPr lang="hr-HR"/>
              <a:t>1950. godine i njegove političke posljedice</a:t>
            </a:r>
            <a:endParaRPr lang="hr-HR" dirty="0"/>
          </a:p>
        </p:txBody>
      </p:sp>
      <p:sp>
        <p:nvSpPr>
          <p:cNvPr id="3" name="Podnaslov 2"/>
          <p:cNvSpPr>
            <a:spLocks noGrp="1"/>
          </p:cNvSpPr>
          <p:nvPr>
            <p:ph type="subTitle" idx="1"/>
          </p:nvPr>
        </p:nvSpPr>
        <p:spPr/>
        <p:txBody>
          <a:bodyPr vert="horz" lIns="91440" tIns="45720" rIns="91440" bIns="45720" rtlCol="0" anchor="t">
            <a:normAutofit fontScale="92500" lnSpcReduction="10000"/>
          </a:bodyPr>
          <a:lstStyle/>
          <a:p>
            <a:r>
              <a:rPr lang="hr-HR"/>
              <a:t>Kolegij: Hrvatska politička povijest</a:t>
            </a:r>
          </a:p>
          <a:p>
            <a:r>
              <a:rPr lang="hr-HR"/>
              <a:t>Nositelj kolegija: Doc. Dr. Sc. Danijel Jurković</a:t>
            </a:r>
          </a:p>
          <a:p>
            <a:r>
              <a:rPr lang="hr-HR"/>
              <a:t>Studenti: Patrik Žiger i Josip Szabo</a:t>
            </a:r>
            <a:endParaRPr lang="hr-HR" dirty="0"/>
          </a:p>
        </p:txBody>
      </p:sp>
    </p:spTree>
    <p:extLst>
      <p:ext uri="{BB962C8B-B14F-4D97-AF65-F5344CB8AC3E}">
        <p14:creationId xmlns:p14="http://schemas.microsoft.com/office/powerpoint/2010/main" val="4147140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B75BBC0-C8BD-7072-7126-7BC8FC808159}"/>
              </a:ext>
            </a:extLst>
          </p:cNvPr>
          <p:cNvSpPr>
            <a:spLocks noGrp="1"/>
          </p:cNvSpPr>
          <p:nvPr>
            <p:ph type="title"/>
          </p:nvPr>
        </p:nvSpPr>
        <p:spPr/>
        <p:txBody>
          <a:bodyPr/>
          <a:lstStyle/>
          <a:p>
            <a:r>
              <a:rPr lang="hr-HR"/>
              <a:t>Osnivanje prvog radničkog savjeta 1949. godine</a:t>
            </a:r>
          </a:p>
        </p:txBody>
      </p:sp>
      <p:sp>
        <p:nvSpPr>
          <p:cNvPr id="3" name="Rezervirano mjesto sadržaja 2">
            <a:extLst>
              <a:ext uri="{FF2B5EF4-FFF2-40B4-BE49-F238E27FC236}">
                <a16:creationId xmlns:a16="http://schemas.microsoft.com/office/drawing/2014/main" id="{23DD250C-F7A0-48F2-F5AB-D7AF40983798}"/>
              </a:ext>
            </a:extLst>
          </p:cNvPr>
          <p:cNvSpPr>
            <a:spLocks noGrp="1"/>
          </p:cNvSpPr>
          <p:nvPr>
            <p:ph idx="1"/>
          </p:nvPr>
        </p:nvSpPr>
        <p:spPr/>
        <p:txBody>
          <a:bodyPr vert="horz" lIns="91440" tIns="45720" rIns="91440" bIns="45720" rtlCol="0" anchor="t">
            <a:normAutofit fontScale="85000" lnSpcReduction="20000"/>
          </a:bodyPr>
          <a:lstStyle/>
          <a:p>
            <a:r>
              <a:rPr lang="hr-HR"/>
              <a:t>Kako bi se Jugoslavija odmaknula od gospodarske i ekonomske politike po uzoru na Sovjetski Savez odlučila je provoditi vlatsitu državnu, ekonomsku, društvenu i gospodarsku politiku na temelju  radničkog samoupravljanja.</a:t>
            </a:r>
          </a:p>
          <a:p>
            <a:r>
              <a:rPr lang="hr-HR"/>
              <a:t>20.12. 1949. godine u tvornici cementa Prvoborac u Solinu osnovan je prvi radnički savjet pri čemu su uspostavljeni temelji radničkog samoupravljanja.</a:t>
            </a:r>
          </a:p>
          <a:p>
            <a:r>
              <a:rPr lang="hr-HR"/>
              <a:t>Samoupravljanje je sustav upravljanja općim društvenim odnosima i poslovima unutar zajednica, područja i organizacija u kojem izravno, samostalno i ravnopravno odlučuju oni koji te poslove obavljaju a koji služe državnim interesima.</a:t>
            </a:r>
          </a:p>
          <a:p>
            <a:r>
              <a:rPr lang="hr-HR"/>
              <a:t>Začetnici ideje samoupravljanja bili su utopijski socijalisti: Francois-Noel Babeouf, Henri Saint- Simon, Charles Fourier i Robert Owen koji su negiranjem države tražili alternativne oblike upravljanja društvenom zajednicom.</a:t>
            </a:r>
          </a:p>
          <a:p>
            <a:r>
              <a:rPr lang="hr-HR"/>
              <a:t>Začetnici komunizma Karl Marx i Friedrich Engels razvijali su  teoriju marksisitičkog samoupravljanja prema kojem se revolucionarnim putem treba ukinuti država te uspostaviti radničko samoupravljanje s ciljem kako bi se radnička klasa oslobodila od najamnog ropstva u kapitalističkom načinu proizvodnje.</a:t>
            </a:r>
            <a:endParaRPr lang="hr-HR" dirty="0"/>
          </a:p>
        </p:txBody>
      </p:sp>
      <p:sp>
        <p:nvSpPr>
          <p:cNvPr id="4" name="Rezervirano mjesto datuma 3">
            <a:extLst>
              <a:ext uri="{FF2B5EF4-FFF2-40B4-BE49-F238E27FC236}">
                <a16:creationId xmlns:a16="http://schemas.microsoft.com/office/drawing/2014/main" id="{818F3CB9-1862-16E0-CA72-3E0ED9AA2EDB}"/>
              </a:ext>
            </a:extLst>
          </p:cNvPr>
          <p:cNvSpPr>
            <a:spLocks noGrp="1"/>
          </p:cNvSpPr>
          <p:nvPr>
            <p:ph type="dt" sz="half" idx="10"/>
          </p:nvPr>
        </p:nvSpPr>
        <p:spPr/>
        <p:txBody>
          <a:bodyPr/>
          <a:lstStyle/>
          <a:p>
            <a:fld id="{40AB35F0-B47D-4014-8D38-A86827342002}" type="datetime1">
              <a:rPr lang="sr-Latn-RS"/>
              <a:pPr/>
              <a:t>18.5.2026.</a:t>
            </a:fld>
            <a:endParaRPr lang="en-US" dirty="0"/>
          </a:p>
        </p:txBody>
      </p:sp>
      <p:sp>
        <p:nvSpPr>
          <p:cNvPr id="5" name="Rezervirano mjesto podnožja 4">
            <a:extLst>
              <a:ext uri="{FF2B5EF4-FFF2-40B4-BE49-F238E27FC236}">
                <a16:creationId xmlns:a16="http://schemas.microsoft.com/office/drawing/2014/main" id="{2F579ACB-C91A-0B28-F8CE-42FE009CF18E}"/>
              </a:ext>
            </a:extLst>
          </p:cNvPr>
          <p:cNvSpPr>
            <a:spLocks noGrp="1"/>
          </p:cNvSpPr>
          <p:nvPr>
            <p:ph type="ftr" sz="quarter" idx="11"/>
          </p:nvPr>
        </p:nvSpPr>
        <p:spPr/>
        <p:txBody>
          <a:bodyPr/>
          <a:lstStyle/>
          <a:p>
            <a:r>
              <a:rPr lang="en-US" dirty="0"/>
              <a:t>
              </a:t>
            </a:r>
          </a:p>
        </p:txBody>
      </p:sp>
      <p:sp>
        <p:nvSpPr>
          <p:cNvPr id="6" name="Rezervirano mjesto broja slajda 5">
            <a:extLst>
              <a:ext uri="{FF2B5EF4-FFF2-40B4-BE49-F238E27FC236}">
                <a16:creationId xmlns:a16="http://schemas.microsoft.com/office/drawing/2014/main" id="{52D14779-8DA7-AA7E-F3A3-30A143029DF0}"/>
              </a:ext>
            </a:extLst>
          </p:cNvPr>
          <p:cNvSpPr>
            <a:spLocks noGrp="1"/>
          </p:cNvSpPr>
          <p:nvPr>
            <p:ph type="sldNum" sz="quarter" idx="12"/>
          </p:nvPr>
        </p:nvSpPr>
        <p:spPr/>
        <p:txBody>
          <a:bodyPr/>
          <a:lstStyle/>
          <a:p>
            <a:fld id="{6E91CC32-6A6B-4E2E-BBA1-6864F305DA26}" type="slidenum">
              <a:rPr lang="en-US" dirty="0"/>
              <a:pPr/>
              <a:t>10</a:t>
            </a:fld>
            <a:endParaRPr lang="en-US" dirty="0"/>
          </a:p>
        </p:txBody>
      </p:sp>
    </p:spTree>
    <p:extLst>
      <p:ext uri="{BB962C8B-B14F-4D97-AF65-F5344CB8AC3E}">
        <p14:creationId xmlns:p14="http://schemas.microsoft.com/office/powerpoint/2010/main" val="2659608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A6CDEAD-1C32-672F-3946-FEE90D752F3B}"/>
              </a:ext>
            </a:extLst>
          </p:cNvPr>
          <p:cNvSpPr>
            <a:spLocks noGrp="1"/>
          </p:cNvSpPr>
          <p:nvPr>
            <p:ph type="title"/>
          </p:nvPr>
        </p:nvSpPr>
        <p:spPr/>
        <p:txBody>
          <a:bodyPr/>
          <a:lstStyle/>
          <a:p>
            <a:r>
              <a:rPr lang="hr-HR"/>
              <a:t>Osnivanje prvog radničkog savjeta 1949. godine</a:t>
            </a:r>
          </a:p>
        </p:txBody>
      </p:sp>
      <p:pic>
        <p:nvPicPr>
          <p:cNvPr id="7" name="Rezervirano mjesto sadržaja 6" descr="undefined">
            <a:extLst>
              <a:ext uri="{FF2B5EF4-FFF2-40B4-BE49-F238E27FC236}">
                <a16:creationId xmlns:a16="http://schemas.microsoft.com/office/drawing/2014/main" id="{0AA100EF-181F-0CA4-7748-5A6303A2D461}"/>
              </a:ext>
            </a:extLst>
          </p:cNvPr>
          <p:cNvPicPr>
            <a:picLocks noGrp="1" noChangeAspect="1"/>
          </p:cNvPicPr>
          <p:nvPr>
            <p:ph idx="1"/>
          </p:nvPr>
        </p:nvPicPr>
        <p:blipFill>
          <a:blip r:embed="rId2" cstate="print"/>
          <a:stretch>
            <a:fillRect/>
          </a:stretch>
        </p:blipFill>
        <p:spPr>
          <a:xfrm>
            <a:off x="2360613" y="2336800"/>
            <a:ext cx="5905500" cy="3810000"/>
          </a:xfrm>
          <a:prstGeom prst="rect">
            <a:avLst/>
          </a:prstGeom>
        </p:spPr>
      </p:pic>
      <p:sp>
        <p:nvSpPr>
          <p:cNvPr id="4" name="Rezervirano mjesto datuma 3">
            <a:extLst>
              <a:ext uri="{FF2B5EF4-FFF2-40B4-BE49-F238E27FC236}">
                <a16:creationId xmlns:a16="http://schemas.microsoft.com/office/drawing/2014/main" id="{6FBDF836-8F94-05CC-1CA8-97AE55199C9D}"/>
              </a:ext>
            </a:extLst>
          </p:cNvPr>
          <p:cNvSpPr>
            <a:spLocks noGrp="1"/>
          </p:cNvSpPr>
          <p:nvPr>
            <p:ph type="dt" sz="half" idx="10"/>
          </p:nvPr>
        </p:nvSpPr>
        <p:spPr/>
        <p:txBody>
          <a:bodyPr/>
          <a:lstStyle/>
          <a:p>
            <a:fld id="{2ECFC85D-59EA-4A9B-90A0-6418EA6151FE}" type="datetime1">
              <a:rPr lang="sr-Latn-RS"/>
              <a:pPr/>
              <a:t>18.5.2026.</a:t>
            </a:fld>
            <a:endParaRPr lang="en-US" dirty="0"/>
          </a:p>
        </p:txBody>
      </p:sp>
      <p:sp>
        <p:nvSpPr>
          <p:cNvPr id="5" name="Rezervirano mjesto podnožja 4">
            <a:extLst>
              <a:ext uri="{FF2B5EF4-FFF2-40B4-BE49-F238E27FC236}">
                <a16:creationId xmlns:a16="http://schemas.microsoft.com/office/drawing/2014/main" id="{9F67C4B6-01EF-292B-952D-E78E70CD5C98}"/>
              </a:ext>
            </a:extLst>
          </p:cNvPr>
          <p:cNvSpPr>
            <a:spLocks noGrp="1"/>
          </p:cNvSpPr>
          <p:nvPr>
            <p:ph type="ftr" sz="quarter" idx="11"/>
          </p:nvPr>
        </p:nvSpPr>
        <p:spPr/>
        <p:txBody>
          <a:bodyPr/>
          <a:lstStyle/>
          <a:p>
            <a:r>
              <a:rPr lang="en-US" dirty="0"/>
              <a:t>
              </a:t>
            </a:r>
          </a:p>
        </p:txBody>
      </p:sp>
      <p:sp>
        <p:nvSpPr>
          <p:cNvPr id="6" name="Rezervirano mjesto broja slajda 5">
            <a:extLst>
              <a:ext uri="{FF2B5EF4-FFF2-40B4-BE49-F238E27FC236}">
                <a16:creationId xmlns:a16="http://schemas.microsoft.com/office/drawing/2014/main" id="{A0018876-BF9B-5428-C167-91635D480A41}"/>
              </a:ext>
            </a:extLst>
          </p:cNvPr>
          <p:cNvSpPr>
            <a:spLocks noGrp="1"/>
          </p:cNvSpPr>
          <p:nvPr>
            <p:ph type="sldNum" sz="quarter" idx="12"/>
          </p:nvPr>
        </p:nvSpPr>
        <p:spPr/>
        <p:txBody>
          <a:bodyPr/>
          <a:lstStyle/>
          <a:p>
            <a:fld id="{6E91CC32-6A6B-4E2E-BBA1-6864F305DA26}" type="slidenum">
              <a:rPr lang="en-US" dirty="0"/>
              <a:pPr/>
              <a:t>11</a:t>
            </a:fld>
            <a:endParaRPr lang="en-US" dirty="0"/>
          </a:p>
        </p:txBody>
      </p:sp>
    </p:spTree>
    <p:extLst>
      <p:ext uri="{BB962C8B-B14F-4D97-AF65-F5344CB8AC3E}">
        <p14:creationId xmlns:p14="http://schemas.microsoft.com/office/powerpoint/2010/main" val="42168425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9D7C005-F1D6-9CB6-5B6B-E7923D735045}"/>
              </a:ext>
            </a:extLst>
          </p:cNvPr>
          <p:cNvSpPr>
            <a:spLocks noGrp="1"/>
          </p:cNvSpPr>
          <p:nvPr>
            <p:ph type="title"/>
          </p:nvPr>
        </p:nvSpPr>
        <p:spPr>
          <a:xfrm>
            <a:off x="-4763" y="223545"/>
            <a:ext cx="10301212" cy="1835437"/>
          </a:xfrm>
        </p:spPr>
        <p:txBody>
          <a:bodyPr>
            <a:normAutofit fontScale="90000"/>
          </a:bodyPr>
          <a:lstStyle/>
          <a:p>
            <a:r>
              <a:rPr lang="hr-HR"/>
              <a:t>Radničko samoupravljanje 1950. godine </a:t>
            </a:r>
            <a:r>
              <a:rPr lang="hr-HR" dirty="0"/>
              <a:t>i njegov politički, gospodarski, financijski i ekonomski utjecaj i posljedice</a:t>
            </a:r>
          </a:p>
        </p:txBody>
      </p:sp>
      <p:sp>
        <p:nvSpPr>
          <p:cNvPr id="3" name="Rezervirano mjesto sadržaja 2">
            <a:extLst>
              <a:ext uri="{FF2B5EF4-FFF2-40B4-BE49-F238E27FC236}">
                <a16:creationId xmlns:a16="http://schemas.microsoft.com/office/drawing/2014/main" id="{6957F3EA-D54F-BB93-3895-ECD486F3B64F}"/>
              </a:ext>
            </a:extLst>
          </p:cNvPr>
          <p:cNvSpPr>
            <a:spLocks noGrp="1"/>
          </p:cNvSpPr>
          <p:nvPr>
            <p:ph idx="1"/>
          </p:nvPr>
        </p:nvSpPr>
        <p:spPr/>
        <p:txBody>
          <a:bodyPr vert="horz" lIns="91440" tIns="45720" rIns="91440" bIns="45720" rtlCol="0" anchor="t">
            <a:normAutofit fontScale="92500"/>
          </a:bodyPr>
          <a:lstStyle/>
          <a:p>
            <a:r>
              <a:rPr lang="hr-HR"/>
              <a:t>27.6. 1950. godine  Narodna skupština Federativne Narodne Republike Jugoslavije donijelo je zakon o radničkom samoupravljanju prema kojem su gospodarske tvornice i industrije predane pod kontrolom radnika i radnog kolektiva čime je ukinut birokratsko i centralističko gospodarsko i ekonomsko nadziranje tvornica i industrija od strane države.</a:t>
            </a:r>
          </a:p>
          <a:p>
            <a:r>
              <a:rPr lang="hr-HR"/>
              <a:t>Ovim zakonom o radničkom samoupravljanju  u tvornicama i poduzećima  osnovani su radnički sindikati i  radnički savjeti koji su upravljali poslovanjima tvornica i industrija.</a:t>
            </a:r>
          </a:p>
          <a:p>
            <a:r>
              <a:rPr lang="hr-HR"/>
              <a:t>Komunistička Jugoslavija je 1952. godine promijenila naziv svoje stranke iz Komunističke partije Jugoslavije u Saveza komunista Jugoslavije po uzoru na Savez komunista koji je osnovan u  Londonu 1847. godine od strane  začetnika komunizma Karla Marxa i Fridericha Engelsa.</a:t>
            </a:r>
            <a:endParaRPr lang="hr-HR" dirty="0"/>
          </a:p>
          <a:p>
            <a:r>
              <a:rPr lang="hr-HR"/>
              <a:t>Začetnik ekonomske ideje jugoslavenskog radničkog samoupravljanja bio je slovenski ekonomist i ideolog Boris Kidrič</a:t>
            </a:r>
            <a:endParaRPr lang="hr-HR" dirty="0"/>
          </a:p>
        </p:txBody>
      </p:sp>
      <p:sp>
        <p:nvSpPr>
          <p:cNvPr id="4" name="Rezervirano mjesto datuma 3">
            <a:extLst>
              <a:ext uri="{FF2B5EF4-FFF2-40B4-BE49-F238E27FC236}">
                <a16:creationId xmlns:a16="http://schemas.microsoft.com/office/drawing/2014/main" id="{3D18F5BE-BFDD-E778-087B-137AD56C7BB2}"/>
              </a:ext>
            </a:extLst>
          </p:cNvPr>
          <p:cNvSpPr>
            <a:spLocks noGrp="1"/>
          </p:cNvSpPr>
          <p:nvPr>
            <p:ph type="dt" sz="half" idx="10"/>
          </p:nvPr>
        </p:nvSpPr>
        <p:spPr/>
        <p:txBody>
          <a:bodyPr/>
          <a:lstStyle/>
          <a:p>
            <a:fld id="{6CEA671B-6956-469C-8391-910C95E5114A}" type="datetime1">
              <a:rPr lang="sr-Latn-RS"/>
              <a:pPr/>
              <a:t>18.5.2026.</a:t>
            </a:fld>
            <a:endParaRPr lang="en-US" dirty="0"/>
          </a:p>
        </p:txBody>
      </p:sp>
      <p:sp>
        <p:nvSpPr>
          <p:cNvPr id="5" name="Rezervirano mjesto podnožja 4">
            <a:extLst>
              <a:ext uri="{FF2B5EF4-FFF2-40B4-BE49-F238E27FC236}">
                <a16:creationId xmlns:a16="http://schemas.microsoft.com/office/drawing/2014/main" id="{AE4A0CEF-1F46-8085-8DC4-C06D749A60DE}"/>
              </a:ext>
            </a:extLst>
          </p:cNvPr>
          <p:cNvSpPr>
            <a:spLocks noGrp="1"/>
          </p:cNvSpPr>
          <p:nvPr>
            <p:ph type="ftr" sz="quarter" idx="11"/>
          </p:nvPr>
        </p:nvSpPr>
        <p:spPr/>
        <p:txBody>
          <a:bodyPr/>
          <a:lstStyle/>
          <a:p>
            <a:r>
              <a:rPr lang="en-US" dirty="0"/>
              <a:t>
              </a:t>
            </a:r>
          </a:p>
        </p:txBody>
      </p:sp>
      <p:sp>
        <p:nvSpPr>
          <p:cNvPr id="6" name="Rezervirano mjesto broja slajda 5">
            <a:extLst>
              <a:ext uri="{FF2B5EF4-FFF2-40B4-BE49-F238E27FC236}">
                <a16:creationId xmlns:a16="http://schemas.microsoft.com/office/drawing/2014/main" id="{A292A452-C6E6-5510-2A80-3F44FFDC270D}"/>
              </a:ext>
            </a:extLst>
          </p:cNvPr>
          <p:cNvSpPr>
            <a:spLocks noGrp="1"/>
          </p:cNvSpPr>
          <p:nvPr>
            <p:ph type="sldNum" sz="quarter" idx="12"/>
          </p:nvPr>
        </p:nvSpPr>
        <p:spPr/>
        <p:txBody>
          <a:bodyPr/>
          <a:lstStyle/>
          <a:p>
            <a:fld id="{6E91CC32-6A6B-4E2E-BBA1-6864F305DA26}" type="slidenum">
              <a:rPr lang="en-US" dirty="0"/>
              <a:pPr/>
              <a:t>12</a:t>
            </a:fld>
            <a:endParaRPr lang="en-US" dirty="0"/>
          </a:p>
        </p:txBody>
      </p:sp>
    </p:spTree>
    <p:extLst>
      <p:ext uri="{BB962C8B-B14F-4D97-AF65-F5344CB8AC3E}">
        <p14:creationId xmlns:p14="http://schemas.microsoft.com/office/powerpoint/2010/main" val="3377152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031727B-A14E-1C1D-4075-346B752D0C00}"/>
              </a:ext>
            </a:extLst>
          </p:cNvPr>
          <p:cNvSpPr>
            <a:spLocks noGrp="1"/>
          </p:cNvSpPr>
          <p:nvPr>
            <p:ph type="title"/>
          </p:nvPr>
        </p:nvSpPr>
        <p:spPr/>
        <p:txBody>
          <a:bodyPr>
            <a:normAutofit fontScale="90000"/>
          </a:bodyPr>
          <a:lstStyle/>
          <a:p>
            <a:r>
              <a:rPr lang="hr-HR" sz="4000"/>
              <a:t>Radničko samoupravljanje 1950. godine i njegov politički, gospodarski, financijski i ekonomski utjecaj i posljedice</a:t>
            </a:r>
            <a:endParaRPr lang="sr-Latn-RS"/>
          </a:p>
        </p:txBody>
      </p:sp>
      <p:pic>
        <p:nvPicPr>
          <p:cNvPr id="7" name="Rezervirano mjesto sadržaja 6" descr="undefined">
            <a:extLst>
              <a:ext uri="{FF2B5EF4-FFF2-40B4-BE49-F238E27FC236}">
                <a16:creationId xmlns:a16="http://schemas.microsoft.com/office/drawing/2014/main" id="{61A03D80-1B0E-0676-142E-14EC1A255DEA}"/>
              </a:ext>
            </a:extLst>
          </p:cNvPr>
          <p:cNvPicPr>
            <a:picLocks noGrp="1" noChangeAspect="1"/>
          </p:cNvPicPr>
          <p:nvPr>
            <p:ph idx="1"/>
          </p:nvPr>
        </p:nvPicPr>
        <p:blipFill>
          <a:blip r:embed="rId2" cstate="print"/>
          <a:stretch>
            <a:fillRect/>
          </a:stretch>
        </p:blipFill>
        <p:spPr>
          <a:xfrm>
            <a:off x="2475913" y="2493446"/>
            <a:ext cx="5414898" cy="3496850"/>
          </a:xfrm>
          <a:prstGeom prst="rect">
            <a:avLst/>
          </a:prstGeom>
        </p:spPr>
      </p:pic>
      <p:sp>
        <p:nvSpPr>
          <p:cNvPr id="4" name="Rezervirano mjesto datuma 3">
            <a:extLst>
              <a:ext uri="{FF2B5EF4-FFF2-40B4-BE49-F238E27FC236}">
                <a16:creationId xmlns:a16="http://schemas.microsoft.com/office/drawing/2014/main" id="{E36E02EA-6CCE-5743-CC9B-21196BE931C7}"/>
              </a:ext>
            </a:extLst>
          </p:cNvPr>
          <p:cNvSpPr>
            <a:spLocks noGrp="1"/>
          </p:cNvSpPr>
          <p:nvPr>
            <p:ph type="dt" sz="half" idx="10"/>
          </p:nvPr>
        </p:nvSpPr>
        <p:spPr/>
        <p:txBody>
          <a:bodyPr/>
          <a:lstStyle/>
          <a:p>
            <a:fld id="{E05817F2-B5C6-4783-9083-ECF7D20D88D5}" type="datetime1">
              <a:rPr lang="sr-Latn-RS"/>
              <a:pPr/>
              <a:t>18.5.2026.</a:t>
            </a:fld>
            <a:endParaRPr lang="en-US" dirty="0"/>
          </a:p>
        </p:txBody>
      </p:sp>
      <p:sp>
        <p:nvSpPr>
          <p:cNvPr id="5" name="Rezervirano mjesto podnožja 4">
            <a:extLst>
              <a:ext uri="{FF2B5EF4-FFF2-40B4-BE49-F238E27FC236}">
                <a16:creationId xmlns:a16="http://schemas.microsoft.com/office/drawing/2014/main" id="{6C48B7CD-EC06-93E6-C844-263164A5B6CF}"/>
              </a:ext>
            </a:extLst>
          </p:cNvPr>
          <p:cNvSpPr>
            <a:spLocks noGrp="1"/>
          </p:cNvSpPr>
          <p:nvPr>
            <p:ph type="ftr" sz="quarter" idx="11"/>
          </p:nvPr>
        </p:nvSpPr>
        <p:spPr/>
        <p:txBody>
          <a:bodyPr/>
          <a:lstStyle/>
          <a:p>
            <a:r>
              <a:rPr lang="en-US" dirty="0"/>
              <a:t>
              </a:t>
            </a:r>
          </a:p>
        </p:txBody>
      </p:sp>
      <p:sp>
        <p:nvSpPr>
          <p:cNvPr id="6" name="Rezervirano mjesto broja slajda 5">
            <a:extLst>
              <a:ext uri="{FF2B5EF4-FFF2-40B4-BE49-F238E27FC236}">
                <a16:creationId xmlns:a16="http://schemas.microsoft.com/office/drawing/2014/main" id="{E470297B-B261-2AD6-62A7-C011735359C5}"/>
              </a:ext>
            </a:extLst>
          </p:cNvPr>
          <p:cNvSpPr>
            <a:spLocks noGrp="1"/>
          </p:cNvSpPr>
          <p:nvPr>
            <p:ph type="sldNum" sz="quarter" idx="12"/>
          </p:nvPr>
        </p:nvSpPr>
        <p:spPr/>
        <p:txBody>
          <a:bodyPr/>
          <a:lstStyle/>
          <a:p>
            <a:fld id="{6E91CC32-6A6B-4E2E-BBA1-6864F305DA26}" type="slidenum">
              <a:rPr lang="en-US" dirty="0"/>
              <a:pPr/>
              <a:t>13</a:t>
            </a:fld>
            <a:endParaRPr lang="en-US" dirty="0"/>
          </a:p>
        </p:txBody>
      </p:sp>
    </p:spTree>
    <p:extLst>
      <p:ext uri="{BB962C8B-B14F-4D97-AF65-F5344CB8AC3E}">
        <p14:creationId xmlns:p14="http://schemas.microsoft.com/office/powerpoint/2010/main" val="3467337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5467" y="315885"/>
            <a:ext cx="9956747" cy="5861078"/>
          </a:xfrm>
        </p:spPr>
        <p:txBody>
          <a:bodyPr/>
          <a:lstStyle/>
          <a:p>
            <a:r>
              <a:rPr lang="hr-HR" dirty="0"/>
              <a:t>U</a:t>
            </a:r>
            <a:r>
              <a:rPr lang="en-US" dirty="0"/>
              <a:t> </a:t>
            </a:r>
            <a:r>
              <a:rPr lang="en-US" dirty="0" err="1"/>
              <a:t>prvoj</a:t>
            </a:r>
            <a:r>
              <a:rPr lang="hr-HR" dirty="0"/>
              <a:t> </a:t>
            </a:r>
            <a:r>
              <a:rPr lang="en-US" dirty="0" err="1"/>
              <a:t>fazi</a:t>
            </a:r>
            <a:r>
              <a:rPr lang="en-US" dirty="0"/>
              <a:t> bit </a:t>
            </a:r>
            <a:r>
              <a:rPr lang="en-US" dirty="0" err="1"/>
              <a:t>radničkih</a:t>
            </a:r>
            <a:r>
              <a:rPr lang="en-US" dirty="0"/>
              <a:t> </a:t>
            </a:r>
            <a:r>
              <a:rPr lang="en-US" dirty="0" err="1"/>
              <a:t>savjeta</a:t>
            </a:r>
            <a:r>
              <a:rPr lang="en-US" dirty="0"/>
              <a:t> </a:t>
            </a:r>
            <a:r>
              <a:rPr lang="en-US" dirty="0" err="1"/>
              <a:t>bila</a:t>
            </a:r>
            <a:r>
              <a:rPr lang="en-US" dirty="0"/>
              <a:t> je u </a:t>
            </a:r>
            <a:r>
              <a:rPr lang="en-US" dirty="0" err="1"/>
              <a:t>njihovoj</a:t>
            </a:r>
            <a:r>
              <a:rPr lang="en-US" dirty="0"/>
              <a:t> </a:t>
            </a:r>
            <a:r>
              <a:rPr lang="en-US" dirty="0" err="1"/>
              <a:t>promidžbenoj</a:t>
            </a:r>
            <a:r>
              <a:rPr lang="en-US" dirty="0"/>
              <a:t> </a:t>
            </a:r>
            <a:r>
              <a:rPr lang="en-US" dirty="0" err="1"/>
              <a:t>iskoristivosti</a:t>
            </a:r>
            <a:r>
              <a:rPr lang="en-US" dirty="0"/>
              <a:t>.</a:t>
            </a:r>
            <a:endParaRPr lang="hr-HR" dirty="0"/>
          </a:p>
          <a:p>
            <a:endParaRPr lang="hr-HR" dirty="0"/>
          </a:p>
          <a:p>
            <a:r>
              <a:rPr lang="hr-HR" dirty="0"/>
              <a:t>J</a:t>
            </a:r>
            <a:r>
              <a:rPr lang="en-US" dirty="0" err="1"/>
              <a:t>ovan</a:t>
            </a:r>
            <a:r>
              <a:rPr lang="hr-HR" dirty="0"/>
              <a:t> </a:t>
            </a:r>
            <a:r>
              <a:rPr lang="vi-VN" dirty="0"/>
              <a:t>Đorđević, koji je ideju E. Kardelja, B. Kidrica i M. Đilasa uobličio u zakonski</a:t>
            </a:r>
            <a:r>
              <a:rPr lang="hr-HR" dirty="0"/>
              <a:t> t</a:t>
            </a:r>
            <a:r>
              <a:rPr lang="en-US" dirty="0" err="1"/>
              <a:t>ekst</a:t>
            </a:r>
            <a:r>
              <a:rPr lang="en-US" dirty="0"/>
              <a:t>, </a:t>
            </a:r>
            <a:r>
              <a:rPr lang="en-US" dirty="0" err="1"/>
              <a:t>nije</a:t>
            </a:r>
            <a:r>
              <a:rPr lang="en-US" dirty="0"/>
              <a:t> </a:t>
            </a:r>
            <a:r>
              <a:rPr lang="en-US" dirty="0" err="1"/>
              <a:t>krio</a:t>
            </a:r>
            <a:r>
              <a:rPr lang="en-US" dirty="0"/>
              <a:t> </a:t>
            </a:r>
            <a:r>
              <a:rPr lang="en-US" dirty="0" err="1"/>
              <a:t>svoje</a:t>
            </a:r>
            <a:r>
              <a:rPr lang="en-US" dirty="0"/>
              <a:t> </a:t>
            </a:r>
            <a:r>
              <a:rPr lang="en-US" dirty="0" err="1"/>
              <a:t>dvojbe</a:t>
            </a:r>
            <a:r>
              <a:rPr lang="en-US" dirty="0"/>
              <a:t> </a:t>
            </a:r>
            <a:r>
              <a:rPr lang="en-US" dirty="0" err="1"/>
              <a:t>pred</a:t>
            </a:r>
            <a:r>
              <a:rPr lang="en-US" dirty="0"/>
              <a:t> </a:t>
            </a:r>
            <a:r>
              <a:rPr lang="en-US" dirty="0" err="1"/>
              <a:t>Titom</a:t>
            </a:r>
            <a:r>
              <a:rPr lang="en-US" dirty="0"/>
              <a:t>.</a:t>
            </a:r>
            <a:endParaRPr lang="hr-HR" dirty="0"/>
          </a:p>
          <a:p>
            <a:endParaRPr lang="hr-HR" dirty="0"/>
          </a:p>
          <a:p>
            <a:r>
              <a:rPr lang="en-US" dirty="0"/>
              <a:t>Tito </a:t>
            </a:r>
            <a:r>
              <a:rPr lang="en-US" dirty="0" err="1"/>
              <a:t>i</a:t>
            </a:r>
            <a:r>
              <a:rPr lang="en-US" dirty="0"/>
              <a:t> </a:t>
            </a:r>
            <a:r>
              <a:rPr lang="en-US" dirty="0" err="1"/>
              <a:t>njegovo</a:t>
            </a:r>
            <a:r>
              <a:rPr lang="en-US" dirty="0"/>
              <a:t> </a:t>
            </a:r>
            <a:r>
              <a:rPr lang="en-US" dirty="0" err="1"/>
              <a:t>vodstvo</a:t>
            </a:r>
            <a:r>
              <a:rPr lang="en-US" dirty="0"/>
              <a:t> </a:t>
            </a:r>
            <a:r>
              <a:rPr lang="en-US" dirty="0" err="1"/>
              <a:t>nužno</a:t>
            </a:r>
            <a:r>
              <a:rPr lang="en-US" dirty="0"/>
              <a:t> je </a:t>
            </a:r>
            <a:r>
              <a:rPr lang="en-US" dirty="0" err="1"/>
              <a:t>trebalo</a:t>
            </a:r>
            <a:r>
              <a:rPr lang="en-US" dirty="0"/>
              <a:t> </a:t>
            </a:r>
            <a:r>
              <a:rPr lang="en-US" dirty="0" err="1"/>
              <a:t>potez</a:t>
            </a:r>
            <a:r>
              <a:rPr lang="en-US" dirty="0"/>
              <a:t> </a:t>
            </a:r>
            <a:r>
              <a:rPr lang="en-US" dirty="0" err="1"/>
              <a:t>koji</a:t>
            </a:r>
            <a:r>
              <a:rPr lang="en-US" dirty="0"/>
              <a:t> </a:t>
            </a:r>
            <a:r>
              <a:rPr lang="en-US" dirty="0" err="1"/>
              <a:t>će</a:t>
            </a:r>
            <a:r>
              <a:rPr lang="en-US" dirty="0"/>
              <a:t> </a:t>
            </a:r>
            <a:r>
              <a:rPr lang="en-US" dirty="0" err="1"/>
              <a:t>ga</a:t>
            </a:r>
            <a:r>
              <a:rPr lang="en-US" dirty="0"/>
              <a:t> </a:t>
            </a:r>
            <a:r>
              <a:rPr lang="en-US" dirty="0" err="1"/>
              <a:t>razlikovati</a:t>
            </a:r>
            <a:r>
              <a:rPr lang="en-US" dirty="0"/>
              <a:t> </a:t>
            </a:r>
            <a:r>
              <a:rPr lang="en-US" dirty="0" err="1"/>
              <a:t>od</a:t>
            </a:r>
            <a:r>
              <a:rPr lang="en-US" dirty="0"/>
              <a:t> SSSR-a</a:t>
            </a:r>
            <a:r>
              <a:rPr lang="hr-HR" dirty="0"/>
              <a:t>.</a:t>
            </a:r>
          </a:p>
          <a:p>
            <a:endParaRPr lang="hr-HR" dirty="0"/>
          </a:p>
          <a:p>
            <a:r>
              <a:rPr lang="hr-HR" dirty="0"/>
              <a:t>Od bivšeg saveznika i ideološkog uzora se pretvorio u neprijatelja i potencijalnog agresora.</a:t>
            </a:r>
          </a:p>
          <a:p>
            <a:endParaRPr lang="hr-HR" dirty="0"/>
          </a:p>
          <a:p>
            <a:r>
              <a:rPr lang="en-US" dirty="0" err="1"/>
              <a:t>Jugoslavija</a:t>
            </a:r>
            <a:r>
              <a:rPr lang="en-US" dirty="0"/>
              <a:t> </a:t>
            </a:r>
            <a:r>
              <a:rPr lang="en-US" dirty="0" err="1"/>
              <a:t>nije</a:t>
            </a:r>
            <a:r>
              <a:rPr lang="en-US" dirty="0"/>
              <a:t> </a:t>
            </a:r>
            <a:r>
              <a:rPr lang="en-US" dirty="0" err="1"/>
              <a:t>istjerana</a:t>
            </a:r>
            <a:r>
              <a:rPr lang="en-US" dirty="0"/>
              <a:t> </a:t>
            </a:r>
            <a:r>
              <a:rPr lang="en-US" dirty="0" err="1"/>
              <a:t>iz</a:t>
            </a:r>
            <a:r>
              <a:rPr lang="en-US" dirty="0"/>
              <a:t> </a:t>
            </a:r>
            <a:r>
              <a:rPr lang="en-US" dirty="0" err="1"/>
              <a:t>komunističkog</a:t>
            </a:r>
            <a:r>
              <a:rPr lang="en-US" dirty="0"/>
              <a:t> </a:t>
            </a:r>
            <a:r>
              <a:rPr lang="en-US" dirty="0" err="1"/>
              <a:t>društva</a:t>
            </a:r>
            <a:r>
              <a:rPr lang="en-US" dirty="0"/>
              <a:t> </a:t>
            </a:r>
            <a:r>
              <a:rPr lang="en-US" dirty="0" err="1"/>
              <a:t>zbog</a:t>
            </a:r>
            <a:r>
              <a:rPr lang="en-US" dirty="0"/>
              <a:t> toga </a:t>
            </a:r>
            <a:r>
              <a:rPr lang="en-US" dirty="0" err="1"/>
              <a:t>što</a:t>
            </a:r>
            <a:r>
              <a:rPr lang="en-US" dirty="0"/>
              <a:t> je </a:t>
            </a:r>
            <a:r>
              <a:rPr lang="en-US" dirty="0" err="1"/>
              <a:t>bila</a:t>
            </a:r>
            <a:r>
              <a:rPr lang="en-US" dirty="0"/>
              <a:t> </a:t>
            </a:r>
            <a:r>
              <a:rPr lang="en-US" dirty="0" err="1"/>
              <a:t>drukčija</a:t>
            </a:r>
            <a:r>
              <a:rPr lang="en-US" dirty="0"/>
              <a:t>,</a:t>
            </a:r>
          </a:p>
          <a:p>
            <a:r>
              <a:rPr lang="en-US" dirty="0" err="1"/>
              <a:t>nego</a:t>
            </a:r>
            <a:r>
              <a:rPr lang="en-US" dirty="0"/>
              <a:t> </a:t>
            </a:r>
            <a:r>
              <a:rPr lang="en-US" dirty="0" err="1"/>
              <a:t>zato</a:t>
            </a:r>
            <a:r>
              <a:rPr lang="en-US" dirty="0"/>
              <a:t> </a:t>
            </a:r>
            <a:r>
              <a:rPr lang="en-US" dirty="0" err="1"/>
              <a:t>što</a:t>
            </a:r>
            <a:r>
              <a:rPr lang="en-US" dirty="0"/>
              <a:t> se </a:t>
            </a:r>
            <a:r>
              <a:rPr lang="en-US" dirty="0" err="1"/>
              <a:t>nije</a:t>
            </a:r>
            <a:r>
              <a:rPr lang="en-US" dirty="0"/>
              <a:t> </a:t>
            </a:r>
            <a:r>
              <a:rPr lang="en-US" dirty="0" err="1"/>
              <a:t>htjela</a:t>
            </a:r>
            <a:r>
              <a:rPr lang="en-US" dirty="0"/>
              <a:t> </a:t>
            </a:r>
            <a:r>
              <a:rPr lang="en-US" dirty="0" err="1"/>
              <a:t>pokoravati</a:t>
            </a:r>
            <a:r>
              <a:rPr lang="en-US" dirty="0"/>
              <a:t> </a:t>
            </a:r>
            <a:r>
              <a:rPr lang="en-US" dirty="0" err="1"/>
              <a:t>Staljinu</a:t>
            </a:r>
            <a:r>
              <a:rPr lang="en-US" dirty="0"/>
              <a:t>.</a:t>
            </a:r>
            <a:endParaRPr lang="hr-HR" dirty="0"/>
          </a:p>
          <a:p>
            <a:endParaRPr lang="hr-HR" dirty="0"/>
          </a:p>
          <a:p>
            <a:endParaRPr lang="hr-HR" dirty="0"/>
          </a:p>
          <a:p>
            <a:endParaRPr lang="hr-HR" dirty="0"/>
          </a:p>
          <a:p>
            <a:endParaRPr lang="en-US" dirty="0"/>
          </a:p>
        </p:txBody>
      </p:sp>
      <p:sp>
        <p:nvSpPr>
          <p:cNvPr id="4" name="Date Placeholder 3"/>
          <p:cNvSpPr>
            <a:spLocks noGrp="1"/>
          </p:cNvSpPr>
          <p:nvPr>
            <p:ph type="dt" sz="half" idx="10"/>
          </p:nvPr>
        </p:nvSpPr>
        <p:spPr/>
        <p:txBody>
          <a:bodyPr/>
          <a:lstStyle/>
          <a:p>
            <a:fld id="{FA2DE2FD-44D7-4D68-BA78-C2A337DE88B1}" type="datetime1">
              <a:rPr lang="en-US" smtClean="0"/>
              <a:pPr/>
              <a:t>5/18/2026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E91CC32-6A6B-4E2E-BBA1-6864F305DA26}"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5467" y="282633"/>
            <a:ext cx="9956747" cy="6575367"/>
          </a:xfrm>
        </p:spPr>
        <p:txBody>
          <a:bodyPr/>
          <a:lstStyle/>
          <a:p>
            <a:r>
              <a:rPr lang="pl-PL" dirty="0"/>
              <a:t>Na Šestom kongresu KPJ, održanom od 2. do 7. studenog 1952. u Za </a:t>
            </a:r>
            <a:r>
              <a:rPr lang="en-US" dirty="0" err="1"/>
              <a:t>grebu</a:t>
            </a:r>
            <a:r>
              <a:rPr lang="en-US" dirty="0"/>
              <a:t>, J. Broz Tito </a:t>
            </a:r>
            <a:r>
              <a:rPr lang="en-US" dirty="0" err="1"/>
              <a:t>govorio</a:t>
            </a:r>
            <a:r>
              <a:rPr lang="en-US" dirty="0"/>
              <a:t> je o </a:t>
            </a:r>
            <a:r>
              <a:rPr lang="en-US" dirty="0" err="1"/>
              <a:t>čudovišnom</a:t>
            </a:r>
            <a:r>
              <a:rPr lang="en-US" dirty="0"/>
              <a:t> </a:t>
            </a:r>
            <a:r>
              <a:rPr lang="en-US" dirty="0" err="1"/>
              <a:t>obliku</a:t>
            </a:r>
            <a:r>
              <a:rPr lang="en-US" dirty="0"/>
              <a:t> </a:t>
            </a:r>
            <a:r>
              <a:rPr lang="en-US" dirty="0" err="1"/>
              <a:t>državnokapitalističkog</a:t>
            </a:r>
            <a:r>
              <a:rPr lang="en-US" dirty="0"/>
              <a:t> </a:t>
            </a:r>
            <a:r>
              <a:rPr lang="en-US" dirty="0" err="1"/>
              <a:t>birokratskog</a:t>
            </a:r>
            <a:r>
              <a:rPr lang="en-US" dirty="0"/>
              <a:t> </a:t>
            </a:r>
            <a:r>
              <a:rPr lang="en-US" dirty="0" err="1"/>
              <a:t>sustava</a:t>
            </a:r>
            <a:r>
              <a:rPr lang="en-US" dirty="0"/>
              <a:t> u </a:t>
            </a:r>
            <a:r>
              <a:rPr lang="en-US" dirty="0" err="1"/>
              <a:t>kojem</a:t>
            </a:r>
            <a:r>
              <a:rPr lang="en-US" dirty="0"/>
              <a:t> </a:t>
            </a:r>
            <a:r>
              <a:rPr lang="en-US" dirty="0" err="1"/>
              <a:t>Staljin</a:t>
            </a:r>
            <a:r>
              <a:rPr lang="en-US" dirty="0"/>
              <a:t> </a:t>
            </a:r>
            <a:r>
              <a:rPr lang="en-US" dirty="0" err="1"/>
              <a:t>jača</a:t>
            </a:r>
            <a:r>
              <a:rPr lang="en-US" dirty="0"/>
              <a:t> </a:t>
            </a:r>
            <a:r>
              <a:rPr lang="en-US" dirty="0" err="1"/>
              <a:t>državu</a:t>
            </a:r>
            <a:r>
              <a:rPr lang="en-US" dirty="0"/>
              <a:t> </a:t>
            </a:r>
            <a:r>
              <a:rPr lang="en-US" dirty="0" err="1"/>
              <a:t>da</a:t>
            </a:r>
            <a:r>
              <a:rPr lang="en-US" dirty="0"/>
              <a:t> bi </a:t>
            </a:r>
            <a:r>
              <a:rPr lang="en-US" dirty="0" err="1"/>
              <a:t>eksploatirao</a:t>
            </a:r>
            <a:r>
              <a:rPr lang="en-US" dirty="0"/>
              <a:t> </a:t>
            </a:r>
            <a:r>
              <a:rPr lang="en-US" dirty="0" err="1"/>
              <a:t>najamne</a:t>
            </a:r>
            <a:r>
              <a:rPr lang="en-US" dirty="0"/>
              <a:t> </a:t>
            </a:r>
            <a:r>
              <a:rPr lang="en-US" dirty="0" err="1"/>
              <a:t>radnike</a:t>
            </a:r>
            <a:r>
              <a:rPr lang="en-US" dirty="0"/>
              <a:t>,</a:t>
            </a:r>
            <a:r>
              <a:rPr lang="hr-HR" dirty="0"/>
              <a:t> </a:t>
            </a:r>
            <a:r>
              <a:rPr lang="en-US" dirty="0"/>
              <a:t>a </a:t>
            </a:r>
            <a:r>
              <a:rPr lang="en-US" dirty="0" err="1"/>
              <a:t>na</a:t>
            </a:r>
            <a:r>
              <a:rPr lang="en-US" dirty="0"/>
              <a:t> </a:t>
            </a:r>
            <a:r>
              <a:rPr lang="en-US" dirty="0" err="1"/>
              <a:t>temelju</a:t>
            </a:r>
            <a:r>
              <a:rPr lang="en-US" dirty="0"/>
              <a:t> </a:t>
            </a:r>
            <a:r>
              <a:rPr lang="en-US" dirty="0" err="1"/>
              <a:t>teorije</a:t>
            </a:r>
            <a:r>
              <a:rPr lang="en-US" dirty="0"/>
              <a:t> o </a:t>
            </a:r>
            <a:r>
              <a:rPr lang="en-US" dirty="0" err="1"/>
              <a:t>vodećoj</a:t>
            </a:r>
            <a:r>
              <a:rPr lang="en-US" dirty="0"/>
              <a:t> </a:t>
            </a:r>
            <a:r>
              <a:rPr lang="en-US" dirty="0" err="1"/>
              <a:t>naciji</a:t>
            </a:r>
            <a:r>
              <a:rPr lang="en-US" dirty="0"/>
              <a:t> </a:t>
            </a:r>
            <a:r>
              <a:rPr lang="en-US" dirty="0" err="1"/>
              <a:t>ugnjetava</a:t>
            </a:r>
            <a:r>
              <a:rPr lang="en-US" dirty="0"/>
              <a:t> </a:t>
            </a:r>
            <a:r>
              <a:rPr lang="en-US" dirty="0" err="1"/>
              <a:t>neruske</a:t>
            </a:r>
            <a:r>
              <a:rPr lang="en-US" dirty="0"/>
              <a:t> </a:t>
            </a:r>
            <a:r>
              <a:rPr lang="en-US" dirty="0" err="1"/>
              <a:t>narode</a:t>
            </a:r>
            <a:r>
              <a:rPr lang="en-US" dirty="0"/>
              <a:t> </a:t>
            </a:r>
            <a:r>
              <a:rPr lang="en-US" dirty="0" err="1"/>
              <a:t>te</a:t>
            </a:r>
            <a:r>
              <a:rPr lang="en-US" dirty="0"/>
              <a:t> </a:t>
            </a:r>
            <a:r>
              <a:rPr lang="en-US" dirty="0" err="1"/>
              <a:t>širi</a:t>
            </a:r>
            <a:r>
              <a:rPr lang="en-US" dirty="0"/>
              <a:t> </a:t>
            </a:r>
            <a:r>
              <a:rPr lang="en-US" dirty="0" err="1"/>
              <a:t>ruski</a:t>
            </a:r>
            <a:r>
              <a:rPr lang="hr-HR" dirty="0"/>
              <a:t> </a:t>
            </a:r>
            <a:r>
              <a:rPr lang="en-US" dirty="0" err="1"/>
              <a:t>imperijalizam</a:t>
            </a:r>
            <a:r>
              <a:rPr lang="hr-HR" dirty="0"/>
              <a:t>.</a:t>
            </a:r>
          </a:p>
          <a:p>
            <a:r>
              <a:rPr lang="en-US" dirty="0" err="1"/>
              <a:t>Koncepcija</a:t>
            </a:r>
            <a:r>
              <a:rPr lang="en-US" dirty="0"/>
              <a:t> </a:t>
            </a:r>
            <a:r>
              <a:rPr lang="en-US" dirty="0" err="1"/>
              <a:t>društvenog</a:t>
            </a:r>
            <a:r>
              <a:rPr lang="en-US" dirty="0"/>
              <a:t> </a:t>
            </a:r>
            <a:r>
              <a:rPr lang="en-US" dirty="0" err="1"/>
              <a:t>samoupravljanja</a:t>
            </a:r>
            <a:r>
              <a:rPr lang="en-US" dirty="0"/>
              <a:t> </a:t>
            </a:r>
            <a:r>
              <a:rPr lang="en-US" dirty="0" err="1"/>
              <a:t>bila</a:t>
            </a:r>
            <a:r>
              <a:rPr lang="en-US" dirty="0"/>
              <a:t> je </a:t>
            </a:r>
            <a:r>
              <a:rPr lang="en-US" dirty="0" err="1"/>
              <a:t>pokušaj</a:t>
            </a:r>
            <a:r>
              <a:rPr lang="en-US" dirty="0"/>
              <a:t> </a:t>
            </a:r>
            <a:r>
              <a:rPr lang="en-US" dirty="0" err="1"/>
              <a:t>da</a:t>
            </a:r>
            <a:r>
              <a:rPr lang="en-US" dirty="0"/>
              <a:t> se </a:t>
            </a:r>
            <a:r>
              <a:rPr lang="en-US" dirty="0" err="1"/>
              <a:t>uz</a:t>
            </a:r>
            <a:r>
              <a:rPr lang="en-US" dirty="0"/>
              <a:t> </a:t>
            </a:r>
            <a:r>
              <a:rPr lang="en-US" dirty="0" err="1"/>
              <a:t>partijski</a:t>
            </a:r>
            <a:r>
              <a:rPr lang="en-US" dirty="0"/>
              <a:t> </a:t>
            </a:r>
            <a:r>
              <a:rPr lang="en-US" dirty="0" err="1"/>
              <a:t>nadzor</a:t>
            </a:r>
            <a:r>
              <a:rPr lang="hr-HR" dirty="0"/>
              <a:t> </a:t>
            </a:r>
            <a:r>
              <a:rPr lang="en-US" dirty="0" err="1"/>
              <a:t>pokrene</a:t>
            </a:r>
            <a:r>
              <a:rPr lang="en-US" dirty="0"/>
              <a:t> </a:t>
            </a:r>
            <a:r>
              <a:rPr lang="en-US" dirty="0" err="1"/>
              <a:t>proces</a:t>
            </a:r>
            <a:r>
              <a:rPr lang="en-US" dirty="0"/>
              <a:t> </a:t>
            </a:r>
            <a:r>
              <a:rPr lang="en-US" dirty="0" err="1"/>
              <a:t>odumiranja</a:t>
            </a:r>
            <a:r>
              <a:rPr lang="en-US" dirty="0"/>
              <a:t> </a:t>
            </a:r>
            <a:r>
              <a:rPr lang="en-US" dirty="0" err="1"/>
              <a:t>države</a:t>
            </a:r>
            <a:r>
              <a:rPr lang="en-US" dirty="0"/>
              <a:t> </a:t>
            </a:r>
            <a:r>
              <a:rPr lang="en-US" dirty="0" err="1"/>
              <a:t>podruštvljavanjem</a:t>
            </a:r>
            <a:r>
              <a:rPr lang="en-US" dirty="0"/>
              <a:t> </a:t>
            </a:r>
            <a:r>
              <a:rPr lang="en-US" dirty="0" err="1"/>
              <a:t>njezinih</a:t>
            </a:r>
            <a:r>
              <a:rPr lang="en-US" dirty="0"/>
              <a:t> </a:t>
            </a:r>
            <a:r>
              <a:rPr lang="en-US" dirty="0" err="1"/>
              <a:t>funkcija</a:t>
            </a:r>
            <a:r>
              <a:rPr lang="en-US" dirty="0"/>
              <a:t> </a:t>
            </a:r>
            <a:r>
              <a:rPr lang="en-US" dirty="0" err="1"/>
              <a:t>i</a:t>
            </a:r>
            <a:r>
              <a:rPr lang="en-US" dirty="0"/>
              <a:t> </a:t>
            </a:r>
            <a:r>
              <a:rPr lang="en-US" dirty="0" err="1"/>
              <a:t>pretvaranjem</a:t>
            </a:r>
            <a:r>
              <a:rPr lang="hr-HR" dirty="0"/>
              <a:t> </a:t>
            </a:r>
            <a:r>
              <a:rPr lang="en-US" dirty="0" err="1"/>
              <a:t>države</a:t>
            </a:r>
            <a:r>
              <a:rPr lang="en-US" dirty="0"/>
              <a:t> u </a:t>
            </a:r>
            <a:r>
              <a:rPr lang="en-US" dirty="0" err="1"/>
              <a:t>servis</a:t>
            </a:r>
            <a:r>
              <a:rPr lang="en-US" dirty="0"/>
              <a:t> </a:t>
            </a:r>
            <a:r>
              <a:rPr lang="en-US" dirty="0" err="1"/>
              <a:t>društva</a:t>
            </a:r>
            <a:r>
              <a:rPr lang="en-US" dirty="0"/>
              <a:t>.</a:t>
            </a:r>
            <a:endParaRPr lang="hr-HR" dirty="0"/>
          </a:p>
          <a:p>
            <a:r>
              <a:rPr lang="hr-HR" dirty="0"/>
              <a:t>Samoupravljanje nije bilo inspirirano kao otpor protiv državne dominacije.</a:t>
            </a:r>
          </a:p>
          <a:p>
            <a:endParaRPr lang="hr-HR" dirty="0"/>
          </a:p>
          <a:p>
            <a:r>
              <a:rPr lang="hr-HR" dirty="0"/>
              <a:t>N</a:t>
            </a:r>
            <a:r>
              <a:rPr lang="vi-VN" dirty="0"/>
              <a:t>akon što je do 1950. izgrađeno centralizirano administrativno upravljano i</a:t>
            </a:r>
            <a:r>
              <a:rPr lang="pl-PL" dirty="0"/>
              <a:t> planirano gospodarstvo, 1951. gospodarski sustav bio je potpuno izmijenjen i centralno planirano gospodarstvo napušteno je</a:t>
            </a:r>
          </a:p>
          <a:p>
            <a:r>
              <a:rPr lang="nl-NL" dirty="0"/>
              <a:t>Te je godine posljednjih 108</a:t>
            </a:r>
            <a:r>
              <a:rPr lang="hr-HR" dirty="0"/>
              <a:t> </a:t>
            </a:r>
            <a:r>
              <a:rPr lang="en-US" dirty="0" err="1"/>
              <a:t>poduzeća</a:t>
            </a:r>
            <a:r>
              <a:rPr lang="en-US" dirty="0"/>
              <a:t>, </a:t>
            </a:r>
            <a:r>
              <a:rPr lang="en-US" dirty="0" err="1"/>
              <a:t>kojima</a:t>
            </a:r>
            <a:r>
              <a:rPr lang="en-US" dirty="0"/>
              <a:t> je </a:t>
            </a:r>
            <a:r>
              <a:rPr lang="en-US" dirty="0" err="1"/>
              <a:t>neposredno</a:t>
            </a:r>
            <a:r>
              <a:rPr lang="en-US" dirty="0"/>
              <a:t> </a:t>
            </a:r>
            <a:r>
              <a:rPr lang="en-US" dirty="0" err="1"/>
              <a:t>rukovodila</a:t>
            </a:r>
            <a:r>
              <a:rPr lang="en-US" dirty="0"/>
              <a:t>, </a:t>
            </a:r>
            <a:r>
              <a:rPr lang="en-US" dirty="0" err="1"/>
              <a:t>prenijela</a:t>
            </a:r>
            <a:r>
              <a:rPr lang="en-US" dirty="0"/>
              <a:t> u </a:t>
            </a:r>
            <a:r>
              <a:rPr lang="en-US" dirty="0" err="1"/>
              <a:t>nadležnost</a:t>
            </a:r>
            <a:r>
              <a:rPr lang="en-US" dirty="0"/>
              <a:t> </a:t>
            </a:r>
            <a:r>
              <a:rPr lang="en-US" dirty="0" err="1"/>
              <a:t>republika</a:t>
            </a:r>
            <a:r>
              <a:rPr lang="en-US" dirty="0"/>
              <a:t>,</a:t>
            </a:r>
            <a:r>
              <a:rPr lang="hr-HR" dirty="0"/>
              <a:t> </a:t>
            </a:r>
            <a:r>
              <a:rPr lang="pl-PL" dirty="0"/>
              <a:t>a savezna je administracija smanjena za oko 100 000 osoba.</a:t>
            </a:r>
          </a:p>
          <a:p>
            <a:endParaRPr lang="en-US" dirty="0"/>
          </a:p>
        </p:txBody>
      </p:sp>
      <p:sp>
        <p:nvSpPr>
          <p:cNvPr id="4" name="Date Placeholder 3"/>
          <p:cNvSpPr>
            <a:spLocks noGrp="1"/>
          </p:cNvSpPr>
          <p:nvPr>
            <p:ph type="dt" sz="half" idx="10"/>
          </p:nvPr>
        </p:nvSpPr>
        <p:spPr/>
        <p:txBody>
          <a:bodyPr/>
          <a:lstStyle/>
          <a:p>
            <a:fld id="{4F7013F9-C7AF-4FD0-A1C8-BCC974CD396F}" type="datetime1">
              <a:rPr lang="en-US" smtClean="0"/>
              <a:t>5/18/2026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E91CC32-6A6B-4E2E-BBA1-6864F305DA26}" type="slidenum">
              <a:rPr lang="en-US" smtClean="0"/>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5467" y="274321"/>
            <a:ext cx="9956747" cy="5902642"/>
          </a:xfrm>
        </p:spPr>
        <p:txBody>
          <a:bodyPr/>
          <a:lstStyle/>
          <a:p>
            <a:r>
              <a:rPr lang="hr-HR" dirty="0"/>
              <a:t>Prvi rezultati radničkih savijeta bio je minoran.</a:t>
            </a:r>
          </a:p>
          <a:p>
            <a:endParaRPr lang="hr-HR" dirty="0"/>
          </a:p>
          <a:p>
            <a:r>
              <a:rPr lang="en-US" dirty="0" err="1"/>
              <a:t>Država</a:t>
            </a:r>
            <a:r>
              <a:rPr lang="en-US" dirty="0"/>
              <a:t> je </a:t>
            </a:r>
            <a:r>
              <a:rPr lang="en-US" dirty="0" err="1"/>
              <a:t>gotovo</a:t>
            </a:r>
            <a:r>
              <a:rPr lang="en-US" dirty="0"/>
              <a:t> o </a:t>
            </a:r>
            <a:r>
              <a:rPr lang="en-US" dirty="0" err="1"/>
              <a:t>svemu</a:t>
            </a:r>
            <a:r>
              <a:rPr lang="en-US" dirty="0"/>
              <a:t> </a:t>
            </a:r>
            <a:r>
              <a:rPr lang="en-US" dirty="0" err="1"/>
              <a:t>odlučivala</a:t>
            </a:r>
            <a:r>
              <a:rPr lang="en-US" dirty="0"/>
              <a:t>, </a:t>
            </a:r>
            <a:r>
              <a:rPr lang="en-US" dirty="0" err="1"/>
              <a:t>savjeti</a:t>
            </a:r>
            <a:r>
              <a:rPr lang="en-US" dirty="0"/>
              <a:t> </a:t>
            </a:r>
            <a:r>
              <a:rPr lang="en-US" dirty="0" err="1"/>
              <a:t>su</a:t>
            </a:r>
            <a:r>
              <a:rPr lang="en-US" dirty="0"/>
              <a:t> </a:t>
            </a:r>
            <a:r>
              <a:rPr lang="en-US" dirty="0" err="1"/>
              <a:t>imali</a:t>
            </a:r>
            <a:r>
              <a:rPr lang="en-US" dirty="0"/>
              <a:t> </a:t>
            </a:r>
            <a:r>
              <a:rPr lang="en-US" dirty="0" err="1"/>
              <a:t>samo</a:t>
            </a:r>
            <a:r>
              <a:rPr lang="hr-HR" dirty="0"/>
              <a:t> </a:t>
            </a:r>
            <a:r>
              <a:rPr lang="en-US" dirty="0" err="1"/>
              <a:t>savjetodavnu</a:t>
            </a:r>
            <a:r>
              <a:rPr lang="en-US" dirty="0"/>
              <a:t> </a:t>
            </a:r>
            <a:r>
              <a:rPr lang="en-US" dirty="0" err="1"/>
              <a:t>ulogu</a:t>
            </a:r>
            <a:r>
              <a:rPr lang="en-US" dirty="0"/>
              <a:t>, </a:t>
            </a:r>
            <a:r>
              <a:rPr lang="en-US" dirty="0" err="1"/>
              <a:t>ali</a:t>
            </a:r>
            <a:r>
              <a:rPr lang="en-US" dirty="0"/>
              <a:t> </a:t>
            </a:r>
            <a:r>
              <a:rPr lang="en-US" dirty="0" err="1"/>
              <a:t>samoupravljanjem</a:t>
            </a:r>
            <a:r>
              <a:rPr lang="en-US" dirty="0"/>
              <a:t> je </a:t>
            </a:r>
            <a:r>
              <a:rPr lang="en-US" dirty="0" err="1"/>
              <a:t>otvoren</a:t>
            </a:r>
            <a:r>
              <a:rPr lang="en-US" dirty="0"/>
              <a:t> put </a:t>
            </a:r>
            <a:r>
              <a:rPr lang="en-US" dirty="0" err="1"/>
              <a:t>prema</a:t>
            </a:r>
            <a:r>
              <a:rPr lang="en-US" dirty="0"/>
              <a:t> </a:t>
            </a:r>
            <a:r>
              <a:rPr lang="en-US" dirty="0" err="1"/>
              <a:t>tržišnom</a:t>
            </a:r>
            <a:r>
              <a:rPr lang="en-US" dirty="0"/>
              <a:t> </a:t>
            </a:r>
            <a:r>
              <a:rPr lang="en-US" dirty="0" err="1"/>
              <a:t>socijalizm</a:t>
            </a:r>
            <a:r>
              <a:rPr lang="hr-HR" dirty="0"/>
              <a:t>u.</a:t>
            </a:r>
          </a:p>
          <a:p>
            <a:endParaRPr lang="hr-HR" dirty="0"/>
          </a:p>
          <a:p>
            <a:r>
              <a:rPr lang="en-US" dirty="0" err="1"/>
              <a:t>Direktori</a:t>
            </a:r>
            <a:r>
              <a:rPr lang="en-US" dirty="0"/>
              <a:t> </a:t>
            </a:r>
            <a:r>
              <a:rPr lang="en-US" dirty="0" err="1"/>
              <a:t>su</a:t>
            </a:r>
            <a:r>
              <a:rPr lang="en-US" dirty="0"/>
              <a:t> </a:t>
            </a:r>
            <a:r>
              <a:rPr lang="en-US" dirty="0" err="1"/>
              <a:t>imali</a:t>
            </a:r>
            <a:r>
              <a:rPr lang="en-US" dirty="0"/>
              <a:t> </a:t>
            </a:r>
            <a:r>
              <a:rPr lang="en-US" dirty="0" err="1"/>
              <a:t>mogućnost</a:t>
            </a:r>
            <a:r>
              <a:rPr lang="en-US" dirty="0"/>
              <a:t> </a:t>
            </a:r>
            <a:r>
              <a:rPr lang="en-US" dirty="0" err="1"/>
              <a:t>da</a:t>
            </a:r>
            <a:r>
              <a:rPr lang="en-US" dirty="0"/>
              <a:t> </a:t>
            </a:r>
            <a:r>
              <a:rPr lang="en-US" dirty="0" err="1"/>
              <a:t>pokažu</a:t>
            </a:r>
            <a:r>
              <a:rPr lang="en-US" dirty="0"/>
              <a:t> </a:t>
            </a:r>
            <a:r>
              <a:rPr lang="en-US" dirty="0" err="1"/>
              <a:t>inicijativu</a:t>
            </a:r>
            <a:r>
              <a:rPr lang="en-US" dirty="0"/>
              <a:t> </a:t>
            </a:r>
            <a:r>
              <a:rPr lang="en-US" dirty="0" err="1"/>
              <a:t>i</a:t>
            </a:r>
            <a:r>
              <a:rPr lang="en-US" dirty="0"/>
              <a:t> </a:t>
            </a:r>
            <a:r>
              <a:rPr lang="en-US" dirty="0" err="1"/>
              <a:t>da</a:t>
            </a:r>
            <a:r>
              <a:rPr lang="en-US" dirty="0"/>
              <a:t> </a:t>
            </a:r>
            <a:r>
              <a:rPr lang="en-US" dirty="0" err="1"/>
              <a:t>odgovaraju</a:t>
            </a:r>
            <a:r>
              <a:rPr lang="hr-HR" dirty="0"/>
              <a:t> </a:t>
            </a:r>
            <a:r>
              <a:rPr lang="pl-PL" dirty="0"/>
              <a:t>na tržišne stimulanse, ali bili su mnogo ograničeniji nego oni u kapitalizmu.</a:t>
            </a:r>
          </a:p>
          <a:p>
            <a:endParaRPr lang="pl-PL" dirty="0"/>
          </a:p>
          <a:p>
            <a:r>
              <a:rPr lang="en-US" dirty="0" err="1"/>
              <a:t>Postavljeni</a:t>
            </a:r>
            <a:r>
              <a:rPr lang="en-US" dirty="0"/>
              <a:t> </a:t>
            </a:r>
            <a:r>
              <a:rPr lang="en-US" dirty="0" err="1"/>
              <a:t>od</a:t>
            </a:r>
            <a:r>
              <a:rPr lang="en-US" dirty="0"/>
              <a:t> KP, </a:t>
            </a:r>
            <a:r>
              <a:rPr lang="en-US" dirty="0" err="1"/>
              <a:t>nastavili</a:t>
            </a:r>
            <a:r>
              <a:rPr lang="en-US" dirty="0"/>
              <a:t> </a:t>
            </a:r>
            <a:r>
              <a:rPr lang="en-US" dirty="0" err="1"/>
              <a:t>su</a:t>
            </a:r>
            <a:r>
              <a:rPr lang="en-US" dirty="0"/>
              <a:t> </a:t>
            </a:r>
            <a:r>
              <a:rPr lang="en-US" dirty="0" err="1"/>
              <a:t>raditi</a:t>
            </a:r>
            <a:r>
              <a:rPr lang="en-US" dirty="0"/>
              <a:t> </a:t>
            </a:r>
            <a:r>
              <a:rPr lang="en-US" dirty="0" err="1"/>
              <a:t>kao</a:t>
            </a:r>
            <a:r>
              <a:rPr lang="en-US" dirty="0"/>
              <a:t> </a:t>
            </a:r>
            <a:r>
              <a:rPr lang="en-US" dirty="0" err="1"/>
              <a:t>i</a:t>
            </a:r>
            <a:r>
              <a:rPr lang="en-US" dirty="0"/>
              <a:t> </a:t>
            </a:r>
            <a:r>
              <a:rPr lang="en-US" dirty="0" err="1"/>
              <a:t>prije</a:t>
            </a:r>
            <a:r>
              <a:rPr lang="en-US" dirty="0"/>
              <a:t>, </a:t>
            </a:r>
            <a:r>
              <a:rPr lang="en-US" dirty="0" err="1"/>
              <a:t>ali</a:t>
            </a:r>
            <a:r>
              <a:rPr lang="en-US" dirty="0"/>
              <a:t> </a:t>
            </a:r>
            <a:r>
              <a:rPr lang="en-US" dirty="0" err="1"/>
              <a:t>morali</a:t>
            </a:r>
            <a:r>
              <a:rPr lang="en-US" dirty="0"/>
              <a:t> </a:t>
            </a:r>
            <a:r>
              <a:rPr lang="en-US" dirty="0" err="1"/>
              <a:t>su</a:t>
            </a:r>
            <a:r>
              <a:rPr lang="en-US" dirty="0"/>
              <a:t> </a:t>
            </a:r>
            <a:r>
              <a:rPr lang="en-US" dirty="0" err="1"/>
              <a:t>podnositi</a:t>
            </a:r>
            <a:r>
              <a:rPr lang="en-US" dirty="0"/>
              <a:t> </a:t>
            </a:r>
            <a:r>
              <a:rPr lang="en-US" dirty="0" err="1"/>
              <a:t>svoje</a:t>
            </a:r>
            <a:r>
              <a:rPr lang="hr-HR" dirty="0"/>
              <a:t> </a:t>
            </a:r>
            <a:r>
              <a:rPr lang="en-US" dirty="0" err="1"/>
              <a:t>planove</a:t>
            </a:r>
            <a:r>
              <a:rPr lang="en-US" dirty="0"/>
              <a:t> </a:t>
            </a:r>
            <a:r>
              <a:rPr lang="en-US" dirty="0" err="1"/>
              <a:t>na</a:t>
            </a:r>
            <a:r>
              <a:rPr lang="en-US" dirty="0"/>
              <a:t> </a:t>
            </a:r>
            <a:r>
              <a:rPr lang="en-US" dirty="0" err="1"/>
              <a:t>odobrenje</a:t>
            </a:r>
            <a:r>
              <a:rPr lang="en-US" dirty="0"/>
              <a:t> </a:t>
            </a:r>
            <a:r>
              <a:rPr lang="en-US" dirty="0" err="1"/>
              <a:t>radničkim</a:t>
            </a:r>
            <a:r>
              <a:rPr lang="en-US" dirty="0"/>
              <a:t> </a:t>
            </a:r>
            <a:r>
              <a:rPr lang="en-US" dirty="0" err="1"/>
              <a:t>savjetima</a:t>
            </a:r>
            <a:r>
              <a:rPr lang="en-US" dirty="0"/>
              <a:t>, </a:t>
            </a:r>
            <a:r>
              <a:rPr lang="en-US" dirty="0" err="1"/>
              <a:t>što</a:t>
            </a:r>
            <a:r>
              <a:rPr lang="en-US" dirty="0"/>
              <a:t> je </a:t>
            </a:r>
            <a:r>
              <a:rPr lang="en-US" dirty="0" err="1"/>
              <a:t>ipak</a:t>
            </a:r>
            <a:r>
              <a:rPr lang="en-US" dirty="0"/>
              <a:t> bio </a:t>
            </a:r>
            <a:r>
              <a:rPr lang="en-US" dirty="0" err="1"/>
              <a:t>mali</a:t>
            </a:r>
            <a:r>
              <a:rPr lang="en-US" dirty="0"/>
              <a:t> </a:t>
            </a:r>
            <a:r>
              <a:rPr lang="en-US" dirty="0" err="1"/>
              <a:t>korak</a:t>
            </a:r>
            <a:r>
              <a:rPr lang="en-US" dirty="0"/>
              <a:t> </a:t>
            </a:r>
            <a:r>
              <a:rPr lang="en-US" dirty="0" err="1"/>
              <a:t>prema</a:t>
            </a:r>
            <a:r>
              <a:rPr lang="en-US" dirty="0"/>
              <a:t> </a:t>
            </a:r>
            <a:r>
              <a:rPr lang="en-US" dirty="0" err="1"/>
              <a:t>industrijskoj</a:t>
            </a:r>
            <a:r>
              <a:rPr lang="hr-HR" dirty="0"/>
              <a:t> </a:t>
            </a:r>
            <a:r>
              <a:rPr lang="en-US" dirty="0" err="1"/>
              <a:t>demokraciji</a:t>
            </a:r>
            <a:endParaRPr lang="en-US" dirty="0"/>
          </a:p>
        </p:txBody>
      </p:sp>
      <p:sp>
        <p:nvSpPr>
          <p:cNvPr id="4" name="Date Placeholder 3"/>
          <p:cNvSpPr>
            <a:spLocks noGrp="1"/>
          </p:cNvSpPr>
          <p:nvPr>
            <p:ph type="dt" sz="half" idx="10"/>
          </p:nvPr>
        </p:nvSpPr>
        <p:spPr/>
        <p:txBody>
          <a:bodyPr/>
          <a:lstStyle/>
          <a:p>
            <a:fld id="{2F95F52E-034B-4261-B736-C92D5C036CC0}" type="datetime1">
              <a:rPr lang="en-US" smtClean="0"/>
              <a:t>5/18/2026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E91CC32-6A6B-4E2E-BBA1-6864F305DA26}" type="slidenum">
              <a:rPr lang="en-US" smtClean="0"/>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49D3D3A-B9F1-418C-9148-11A5DC37FE58}" type="datetime1">
              <a:rPr lang="en-US" smtClean="0"/>
              <a:pPr/>
              <a:t>5/18/2026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E91CC32-6A6B-4E2E-BBA1-6864F305DA26}" type="slidenum">
              <a:rPr lang="en-US" smtClean="0"/>
              <a:pPr/>
              <a:t>17</a:t>
            </a:fld>
            <a:endParaRPr lang="en-US" dirty="0"/>
          </a:p>
        </p:txBody>
      </p:sp>
      <p:pic>
        <p:nvPicPr>
          <p:cNvPr id="28674" name="Picture 2" descr="Kako su Radnički saveti uništili ideju Pisa testiranja | Biljana Vasić"/>
          <p:cNvPicPr>
            <a:picLocks noChangeAspect="1" noChangeArrowheads="1"/>
          </p:cNvPicPr>
          <p:nvPr/>
        </p:nvPicPr>
        <p:blipFill>
          <a:blip r:embed="rId2" cstate="print"/>
          <a:srcRect/>
          <a:stretch>
            <a:fillRect/>
          </a:stretch>
        </p:blipFill>
        <p:spPr bwMode="auto">
          <a:xfrm>
            <a:off x="5403273" y="883920"/>
            <a:ext cx="6658496" cy="4912320"/>
          </a:xfrm>
          <a:prstGeom prst="rect">
            <a:avLst/>
          </a:prstGeom>
          <a:noFill/>
        </p:spPr>
      </p:pic>
      <p:pic>
        <p:nvPicPr>
          <p:cNvPr id="28676" name="Picture 4" descr="Prvi radnički savjet"/>
          <p:cNvPicPr>
            <a:picLocks noChangeAspect="1" noChangeArrowheads="1"/>
          </p:cNvPicPr>
          <p:nvPr/>
        </p:nvPicPr>
        <p:blipFill>
          <a:blip r:embed="rId3" cstate="print"/>
          <a:srcRect/>
          <a:stretch>
            <a:fillRect/>
          </a:stretch>
        </p:blipFill>
        <p:spPr bwMode="auto">
          <a:xfrm>
            <a:off x="646027" y="307571"/>
            <a:ext cx="3962400" cy="571500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5467" y="332509"/>
            <a:ext cx="9956747" cy="6525491"/>
          </a:xfrm>
        </p:spPr>
        <p:txBody>
          <a:bodyPr/>
          <a:lstStyle/>
          <a:p>
            <a:r>
              <a:rPr lang="hr-HR" dirty="0"/>
              <a:t>Postavlja se logičko ptanje u vezi sindikata.</a:t>
            </a:r>
          </a:p>
          <a:p>
            <a:endParaRPr lang="hr-HR" dirty="0"/>
          </a:p>
          <a:p>
            <a:r>
              <a:rPr lang="en-US" dirty="0" err="1"/>
              <a:t>Ubrzo</a:t>
            </a:r>
            <a:r>
              <a:rPr lang="en-US" dirty="0"/>
              <a:t> je</a:t>
            </a:r>
            <a:r>
              <a:rPr lang="hr-HR" dirty="0"/>
              <a:t> </a:t>
            </a:r>
            <a:r>
              <a:rPr lang="vi-VN" dirty="0"/>
              <a:t>pronađen odgovor i sindikat je dobio ulogu u biranju radničkih savjeta, raščlambi</a:t>
            </a:r>
            <a:r>
              <a:rPr lang="hr-HR" dirty="0"/>
              <a:t> </a:t>
            </a:r>
            <a:r>
              <a:rPr lang="vi-VN" dirty="0"/>
              <a:t>organizacije rada, u sustavu nagrađivanja i planiranja, napose radi povećanja</a:t>
            </a:r>
            <a:r>
              <a:rPr lang="hr-HR" dirty="0"/>
              <a:t> </a:t>
            </a:r>
            <a:r>
              <a:rPr lang="en-US" dirty="0" err="1"/>
              <a:t>produktivnosti</a:t>
            </a:r>
            <a:r>
              <a:rPr lang="en-US" dirty="0"/>
              <a:t> </a:t>
            </a:r>
            <a:r>
              <a:rPr lang="en-US" dirty="0" err="1"/>
              <a:t>rada</a:t>
            </a:r>
            <a:r>
              <a:rPr lang="en-US" dirty="0"/>
              <a:t>, </a:t>
            </a:r>
            <a:r>
              <a:rPr lang="en-US" dirty="0" err="1"/>
              <a:t>zapravo</a:t>
            </a:r>
            <a:r>
              <a:rPr lang="en-US" dirty="0"/>
              <a:t> </a:t>
            </a:r>
            <a:r>
              <a:rPr lang="en-US" dirty="0" err="1"/>
              <a:t>povećanja</a:t>
            </a:r>
            <a:r>
              <a:rPr lang="en-US" dirty="0"/>
              <a:t> </a:t>
            </a:r>
            <a:r>
              <a:rPr lang="en-US" dirty="0" err="1"/>
              <a:t>proizvodnje</a:t>
            </a:r>
            <a:r>
              <a:rPr lang="en-US" dirty="0"/>
              <a:t>.</a:t>
            </a:r>
            <a:endParaRPr lang="hr-HR" dirty="0"/>
          </a:p>
          <a:p>
            <a:endParaRPr lang="hr-HR" dirty="0"/>
          </a:p>
          <a:p>
            <a:r>
              <a:rPr lang="pl-PL" dirty="0"/>
              <a:t>U njegovim rukama i dalje su ostale zadaće u vezi s plaćama, socijalnim osiguranjem, zaštitom na radu i </a:t>
            </a:r>
            <a:r>
              <a:rPr lang="en-US" dirty="0" err="1"/>
              <a:t>odmorom</a:t>
            </a:r>
            <a:r>
              <a:rPr lang="en-US" dirty="0"/>
              <a:t>.</a:t>
            </a:r>
            <a:endParaRPr lang="hr-HR" dirty="0"/>
          </a:p>
          <a:p>
            <a:endParaRPr lang="hr-HR" dirty="0"/>
          </a:p>
          <a:p>
            <a:r>
              <a:rPr lang="en-US" dirty="0"/>
              <a:t>S </a:t>
            </a:r>
            <a:r>
              <a:rPr lang="en-US" dirty="0" err="1"/>
              <a:t>obzirom</a:t>
            </a:r>
            <a:r>
              <a:rPr lang="en-US" dirty="0"/>
              <a:t> </a:t>
            </a:r>
            <a:r>
              <a:rPr lang="en-US" dirty="0" err="1"/>
              <a:t>na</a:t>
            </a:r>
            <a:r>
              <a:rPr lang="en-US" dirty="0"/>
              <a:t> </a:t>
            </a:r>
            <a:r>
              <a:rPr lang="en-US" dirty="0" err="1"/>
              <a:t>decentralizaciju</a:t>
            </a:r>
            <a:r>
              <a:rPr lang="en-US" dirty="0"/>
              <a:t> </a:t>
            </a:r>
            <a:r>
              <a:rPr lang="en-US" dirty="0" err="1"/>
              <a:t>i</a:t>
            </a:r>
            <a:r>
              <a:rPr lang="en-US" dirty="0"/>
              <a:t> </a:t>
            </a:r>
            <a:r>
              <a:rPr lang="en-US" dirty="0" err="1"/>
              <a:t>sukob</a:t>
            </a:r>
            <a:r>
              <a:rPr lang="en-US" dirty="0"/>
              <a:t> </a:t>
            </a:r>
            <a:r>
              <a:rPr lang="en-US" dirty="0" err="1"/>
              <a:t>različitih</a:t>
            </a:r>
            <a:r>
              <a:rPr lang="en-US" dirty="0"/>
              <a:t> </a:t>
            </a:r>
            <a:r>
              <a:rPr lang="en-US" dirty="0" err="1"/>
              <a:t>interesa</a:t>
            </a:r>
            <a:r>
              <a:rPr lang="en-US" dirty="0"/>
              <a:t> </a:t>
            </a:r>
            <a:r>
              <a:rPr lang="en-US" dirty="0" err="1"/>
              <a:t>pojedinih</a:t>
            </a:r>
            <a:r>
              <a:rPr lang="en-US" dirty="0"/>
              <a:t> </a:t>
            </a:r>
            <a:r>
              <a:rPr lang="en-US" dirty="0" err="1"/>
              <a:t>grana</a:t>
            </a:r>
            <a:r>
              <a:rPr lang="hr-HR" dirty="0"/>
              <a:t> </a:t>
            </a:r>
            <a:r>
              <a:rPr lang="en-US" dirty="0" err="1"/>
              <a:t>i</a:t>
            </a:r>
            <a:r>
              <a:rPr lang="en-US" dirty="0"/>
              <a:t> </a:t>
            </a:r>
            <a:r>
              <a:rPr lang="en-US" dirty="0" err="1"/>
              <a:t>poduzeća</a:t>
            </a:r>
            <a:r>
              <a:rPr lang="en-US" dirty="0"/>
              <a:t>, </a:t>
            </a:r>
            <a:r>
              <a:rPr lang="en-US" dirty="0" err="1"/>
              <a:t>sve</a:t>
            </a:r>
            <a:r>
              <a:rPr lang="en-US" dirty="0"/>
              <a:t> se </a:t>
            </a:r>
            <a:r>
              <a:rPr lang="en-US" dirty="0" err="1"/>
              <a:t>više</a:t>
            </a:r>
            <a:r>
              <a:rPr lang="en-US" dirty="0"/>
              <a:t> </a:t>
            </a:r>
            <a:r>
              <a:rPr lang="en-US" dirty="0" err="1"/>
              <a:t>inzistiralo</a:t>
            </a:r>
            <a:r>
              <a:rPr lang="en-US" dirty="0"/>
              <a:t> </a:t>
            </a:r>
            <a:r>
              <a:rPr lang="en-US" dirty="0" err="1"/>
              <a:t>da</a:t>
            </a:r>
            <a:r>
              <a:rPr lang="en-US" dirty="0"/>
              <a:t> </a:t>
            </a:r>
            <a:r>
              <a:rPr lang="en-US" dirty="0" err="1"/>
              <a:t>sindikat</a:t>
            </a:r>
            <a:r>
              <a:rPr lang="en-US" dirty="0"/>
              <a:t> </a:t>
            </a:r>
            <a:r>
              <a:rPr lang="en-US" dirty="0" err="1"/>
              <a:t>mora</a:t>
            </a:r>
            <a:r>
              <a:rPr lang="en-US" dirty="0"/>
              <a:t> </a:t>
            </a:r>
            <a:r>
              <a:rPr lang="en-US" dirty="0" err="1"/>
              <a:t>sprječavati</a:t>
            </a:r>
            <a:r>
              <a:rPr lang="en-US" dirty="0"/>
              <a:t> </a:t>
            </a:r>
            <a:r>
              <a:rPr lang="en-US" dirty="0" err="1"/>
              <a:t>partikularizam</a:t>
            </a:r>
            <a:r>
              <a:rPr lang="en-US" dirty="0"/>
              <a:t> </a:t>
            </a:r>
            <a:r>
              <a:rPr lang="en-US" dirty="0" err="1"/>
              <a:t>i</a:t>
            </a:r>
            <a:r>
              <a:rPr lang="hr-HR" dirty="0"/>
              <a:t> </a:t>
            </a:r>
            <a:r>
              <a:rPr lang="en-US" dirty="0" err="1"/>
              <a:t>predstavljati</a:t>
            </a:r>
            <a:r>
              <a:rPr lang="en-US" dirty="0"/>
              <a:t> </a:t>
            </a:r>
            <a:r>
              <a:rPr lang="en-US" dirty="0" err="1"/>
              <a:t>radničku</a:t>
            </a:r>
            <a:r>
              <a:rPr lang="en-US" dirty="0"/>
              <a:t> </a:t>
            </a:r>
            <a:r>
              <a:rPr lang="en-US" dirty="0" err="1"/>
              <a:t>klasu</a:t>
            </a:r>
            <a:r>
              <a:rPr lang="en-US" dirty="0"/>
              <a:t> </a:t>
            </a:r>
            <a:r>
              <a:rPr lang="en-US" dirty="0" err="1"/>
              <a:t>kao</a:t>
            </a:r>
            <a:r>
              <a:rPr lang="en-US" dirty="0"/>
              <a:t> </a:t>
            </a:r>
            <a:r>
              <a:rPr lang="en-US" dirty="0" err="1"/>
              <a:t>cjelinu</a:t>
            </a:r>
            <a:r>
              <a:rPr lang="en-US" dirty="0"/>
              <a:t>.</a:t>
            </a:r>
            <a:endParaRPr lang="hr-HR" dirty="0"/>
          </a:p>
          <a:p>
            <a:r>
              <a:rPr lang="vi-VN" dirty="0"/>
              <a:t>Još 1954, J. Broz Tito i E. Karđelj suprotstavljali</a:t>
            </a:r>
            <a:r>
              <a:rPr lang="hr-HR" dirty="0"/>
              <a:t> </a:t>
            </a:r>
            <a:r>
              <a:rPr lang="vi-VN" dirty="0"/>
              <a:t>su se prijedlozima đa bi sindikat trebao biti borbena organizacija,</a:t>
            </a:r>
            <a:r>
              <a:rPr lang="hr-HR" dirty="0"/>
              <a:t> </a:t>
            </a:r>
            <a:r>
              <a:rPr lang="it-IT" dirty="0"/>
              <a:t>a ne da se miješa u poslovanje.</a:t>
            </a:r>
            <a:endParaRPr lang="en-US" dirty="0"/>
          </a:p>
        </p:txBody>
      </p:sp>
      <p:sp>
        <p:nvSpPr>
          <p:cNvPr id="4" name="Date Placeholder 3"/>
          <p:cNvSpPr>
            <a:spLocks noGrp="1"/>
          </p:cNvSpPr>
          <p:nvPr>
            <p:ph type="dt" sz="half" idx="10"/>
          </p:nvPr>
        </p:nvSpPr>
        <p:spPr/>
        <p:txBody>
          <a:bodyPr/>
          <a:lstStyle/>
          <a:p>
            <a:fld id="{D3149A07-AAEB-482C-8610-1DEFCE702288}" type="datetime1">
              <a:rPr lang="en-US" smtClean="0"/>
              <a:t>5/18/2026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E91CC32-6A6B-4E2E-BBA1-6864F305DA26}" type="slidenum">
              <a:rPr lang="en-US" smtClean="0"/>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5467" y="324196"/>
            <a:ext cx="9956747" cy="6533803"/>
          </a:xfrm>
        </p:spPr>
        <p:txBody>
          <a:bodyPr/>
          <a:lstStyle/>
          <a:p>
            <a:r>
              <a:rPr lang="en-US" dirty="0" err="1"/>
              <a:t>Ustavni</a:t>
            </a:r>
            <a:r>
              <a:rPr lang="en-US" dirty="0"/>
              <a:t> </a:t>
            </a:r>
            <a:r>
              <a:rPr lang="en-US" dirty="0" err="1"/>
              <a:t>zakon</a:t>
            </a:r>
            <a:r>
              <a:rPr lang="en-US" dirty="0"/>
              <a:t> </a:t>
            </a:r>
            <a:r>
              <a:rPr lang="en-US" dirty="0" err="1"/>
              <a:t>iz</a:t>
            </a:r>
            <a:r>
              <a:rPr lang="en-US" dirty="0"/>
              <a:t> 1953. </a:t>
            </a:r>
            <a:r>
              <a:rPr lang="en-US" dirty="0" err="1"/>
              <a:t>institucionalizirao</a:t>
            </a:r>
            <a:r>
              <a:rPr lang="en-US" dirty="0"/>
              <a:t> je </a:t>
            </a:r>
            <a:r>
              <a:rPr lang="en-US" dirty="0" err="1"/>
              <a:t>samoupravljanje</a:t>
            </a:r>
            <a:r>
              <a:rPr lang="en-US" dirty="0"/>
              <a:t>.</a:t>
            </a:r>
            <a:endParaRPr lang="hr-HR" dirty="0"/>
          </a:p>
          <a:p>
            <a:endParaRPr lang="hr-HR" dirty="0"/>
          </a:p>
          <a:p>
            <a:r>
              <a:rPr lang="en-US" dirty="0" err="1"/>
              <a:t>Njegovim</a:t>
            </a:r>
            <a:r>
              <a:rPr lang="en-US" dirty="0"/>
              <a:t> </a:t>
            </a:r>
            <a:r>
              <a:rPr lang="en-US" dirty="0" err="1"/>
              <a:t>temeljnim</a:t>
            </a:r>
            <a:r>
              <a:rPr lang="hr-HR" dirty="0"/>
              <a:t> </a:t>
            </a:r>
            <a:r>
              <a:rPr lang="vi-VN" dirty="0"/>
              <a:t>načelima određeno je da su sredstava za proizvodnju u društvenom vlasništvu,</a:t>
            </a:r>
            <a:r>
              <a:rPr lang="hr-HR" dirty="0"/>
              <a:t> </a:t>
            </a:r>
            <a:r>
              <a:rPr lang="pl-PL" dirty="0"/>
              <a:t>a da proizvođači sami upravljaju u gospodarstvu, kao i radni narod na lokalnim </a:t>
            </a:r>
            <a:r>
              <a:rPr lang="en-US" dirty="0" err="1"/>
              <a:t>razinama</a:t>
            </a:r>
            <a:r>
              <a:rPr lang="hr-HR" dirty="0"/>
              <a:t>.</a:t>
            </a:r>
          </a:p>
          <a:p>
            <a:endParaRPr lang="hr-HR" dirty="0"/>
          </a:p>
          <a:p>
            <a:r>
              <a:rPr lang="en-US" dirty="0" err="1"/>
              <a:t>Poduzeće</a:t>
            </a:r>
            <a:r>
              <a:rPr lang="en-US" dirty="0"/>
              <a:t> </a:t>
            </a:r>
            <a:r>
              <a:rPr lang="en-US" dirty="0" err="1"/>
              <a:t>od</a:t>
            </a:r>
            <a:r>
              <a:rPr lang="en-US" dirty="0"/>
              <a:t> </a:t>
            </a:r>
            <a:r>
              <a:rPr lang="en-US" dirty="0" err="1"/>
              <a:t>državnog</a:t>
            </a:r>
            <a:r>
              <a:rPr lang="en-US" dirty="0"/>
              <a:t> </a:t>
            </a:r>
            <a:r>
              <a:rPr lang="en-US" dirty="0" err="1"/>
              <a:t>tijela</a:t>
            </a:r>
            <a:r>
              <a:rPr lang="en-US" dirty="0"/>
              <a:t> 1950. </a:t>
            </a:r>
            <a:r>
              <a:rPr lang="en-US" dirty="0" err="1"/>
              <a:t>postaje</a:t>
            </a:r>
            <a:r>
              <a:rPr lang="en-US" dirty="0"/>
              <a:t> </a:t>
            </a:r>
            <a:r>
              <a:rPr lang="en-US" dirty="0" err="1"/>
              <a:t>poludržavno</a:t>
            </a:r>
            <a:r>
              <a:rPr lang="en-US" dirty="0"/>
              <a:t>, </a:t>
            </a:r>
            <a:r>
              <a:rPr lang="en-US" dirty="0" err="1"/>
              <a:t>ali</a:t>
            </a:r>
            <a:r>
              <a:rPr lang="hr-HR" dirty="0"/>
              <a:t> </a:t>
            </a:r>
            <a:r>
              <a:rPr lang="en-US" dirty="0" err="1"/>
              <a:t>dobiva</a:t>
            </a:r>
            <a:r>
              <a:rPr lang="en-US" dirty="0"/>
              <a:t> </a:t>
            </a:r>
            <a:r>
              <a:rPr lang="en-US" dirty="0" err="1"/>
              <a:t>samo</a:t>
            </a:r>
            <a:r>
              <a:rPr lang="en-US" dirty="0"/>
              <a:t> </a:t>
            </a:r>
            <a:r>
              <a:rPr lang="en-US" dirty="0" err="1"/>
              <a:t>proizvodnu</a:t>
            </a:r>
            <a:r>
              <a:rPr lang="en-US" dirty="0"/>
              <a:t> </a:t>
            </a:r>
            <a:r>
              <a:rPr lang="en-US" dirty="0" err="1"/>
              <a:t>funkciju</a:t>
            </a:r>
            <a:r>
              <a:rPr lang="en-US" dirty="0"/>
              <a:t>, ne </a:t>
            </a:r>
            <a:r>
              <a:rPr lang="en-US" dirty="0" err="1"/>
              <a:t>i</a:t>
            </a:r>
            <a:r>
              <a:rPr lang="en-US" dirty="0"/>
              <a:t> </a:t>
            </a:r>
            <a:r>
              <a:rPr lang="en-US" dirty="0" err="1"/>
              <a:t>komercijalnu</a:t>
            </a:r>
            <a:r>
              <a:rPr lang="en-US" dirty="0"/>
              <a:t>, </a:t>
            </a:r>
            <a:r>
              <a:rPr lang="en-US" dirty="0" err="1"/>
              <a:t>investicijsku</a:t>
            </a:r>
            <a:r>
              <a:rPr lang="en-US" dirty="0"/>
              <a:t> </a:t>
            </a:r>
            <a:r>
              <a:rPr lang="en-US" dirty="0" err="1"/>
              <a:t>i</a:t>
            </a:r>
            <a:r>
              <a:rPr lang="en-US" dirty="0"/>
              <a:t> </a:t>
            </a:r>
            <a:r>
              <a:rPr lang="en-US" dirty="0" err="1"/>
              <a:t>kadrovsku</a:t>
            </a:r>
            <a:r>
              <a:rPr lang="en-US" dirty="0"/>
              <a:t>.</a:t>
            </a:r>
            <a:endParaRPr lang="hr-HR" dirty="0"/>
          </a:p>
          <a:p>
            <a:r>
              <a:rPr lang="en-US" dirty="0" err="1"/>
              <a:t>Komunisti</a:t>
            </a:r>
            <a:r>
              <a:rPr lang="en-US" dirty="0"/>
              <a:t> </a:t>
            </a:r>
            <a:r>
              <a:rPr lang="en-US" dirty="0" err="1"/>
              <a:t>su</a:t>
            </a:r>
            <a:r>
              <a:rPr lang="en-US" dirty="0"/>
              <a:t> </a:t>
            </a:r>
            <a:r>
              <a:rPr lang="en-US" dirty="0" err="1"/>
              <a:t>nastojali</a:t>
            </a:r>
            <a:r>
              <a:rPr lang="en-US" dirty="0"/>
              <a:t> </a:t>
            </a:r>
            <a:r>
              <a:rPr lang="en-US" dirty="0" err="1"/>
              <a:t>svoju</a:t>
            </a:r>
            <a:r>
              <a:rPr lang="en-US" dirty="0"/>
              <a:t> </a:t>
            </a:r>
            <a:r>
              <a:rPr lang="en-US" dirty="0" err="1"/>
              <a:t>državu</a:t>
            </a:r>
            <a:r>
              <a:rPr lang="en-US" dirty="0"/>
              <a:t>, </a:t>
            </a:r>
            <a:r>
              <a:rPr lang="en-US" dirty="0" err="1"/>
              <a:t>okruženu</a:t>
            </a:r>
            <a:r>
              <a:rPr lang="hr-HR" dirty="0"/>
              <a:t> </a:t>
            </a:r>
            <a:r>
              <a:rPr lang="pl-PL" dirty="0"/>
              <a:t>s komunističkim zemljama na istoku, kao i s kapitalističkim zemljama na </a:t>
            </a:r>
            <a:r>
              <a:rPr lang="en-US" dirty="0" err="1"/>
              <a:t>zapadu</a:t>
            </a:r>
            <a:r>
              <a:rPr lang="en-US" dirty="0"/>
              <a:t> s ne </a:t>
            </a:r>
            <a:r>
              <a:rPr lang="en-US" dirty="0" err="1"/>
              <a:t>baš</a:t>
            </a:r>
            <a:r>
              <a:rPr lang="en-US" dirty="0"/>
              <a:t> </a:t>
            </a:r>
            <a:r>
              <a:rPr lang="en-US" dirty="0" err="1"/>
              <a:t>dugom</a:t>
            </a:r>
            <a:r>
              <a:rPr lang="en-US" dirty="0"/>
              <a:t> </a:t>
            </a:r>
            <a:r>
              <a:rPr lang="en-US" dirty="0" err="1"/>
              <a:t>demokratskom</a:t>
            </a:r>
            <a:r>
              <a:rPr lang="en-US" dirty="0"/>
              <a:t> </a:t>
            </a:r>
            <a:r>
              <a:rPr lang="en-US" dirty="0" err="1"/>
              <a:t>tradicijom</a:t>
            </a:r>
            <a:r>
              <a:rPr lang="en-US" dirty="0"/>
              <a:t>, </a:t>
            </a:r>
            <a:r>
              <a:rPr lang="en-US" dirty="0" err="1"/>
              <a:t>učiniti</a:t>
            </a:r>
            <a:r>
              <a:rPr lang="en-US" dirty="0"/>
              <a:t> </a:t>
            </a:r>
            <a:r>
              <a:rPr lang="en-US" dirty="0" err="1"/>
              <a:t>drukčijom</a:t>
            </a:r>
            <a:r>
              <a:rPr lang="en-US" dirty="0"/>
              <a:t>,</a:t>
            </a:r>
            <a:endParaRPr lang="hr-HR" dirty="0"/>
          </a:p>
          <a:p>
            <a:endParaRPr lang="hr-HR" dirty="0"/>
          </a:p>
          <a:p>
            <a:r>
              <a:rPr lang="hr-HR" dirty="0"/>
              <a:t>Zadržana je diktatura u KP.</a:t>
            </a:r>
            <a:endParaRPr lang="en-US" dirty="0"/>
          </a:p>
        </p:txBody>
      </p:sp>
      <p:sp>
        <p:nvSpPr>
          <p:cNvPr id="4" name="Date Placeholder 3"/>
          <p:cNvSpPr>
            <a:spLocks noGrp="1"/>
          </p:cNvSpPr>
          <p:nvPr>
            <p:ph type="dt" sz="half" idx="10"/>
          </p:nvPr>
        </p:nvSpPr>
        <p:spPr/>
        <p:txBody>
          <a:bodyPr/>
          <a:lstStyle/>
          <a:p>
            <a:fld id="{CF16FBA7-3FB5-4999-BED9-4A37F38B88DD}" type="datetime1">
              <a:rPr lang="en-US" smtClean="0"/>
              <a:t>5/18/2026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E91CC32-6A6B-4E2E-BBA1-6864F305DA26}" type="slidenum">
              <a:rPr lang="en-US" smtClean="0"/>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C7BE1AB-2E47-443C-385A-47052195C9F8}"/>
              </a:ext>
            </a:extLst>
          </p:cNvPr>
          <p:cNvSpPr>
            <a:spLocks noGrp="1"/>
          </p:cNvSpPr>
          <p:nvPr>
            <p:ph type="title"/>
          </p:nvPr>
        </p:nvSpPr>
        <p:spPr/>
        <p:txBody>
          <a:bodyPr/>
          <a:lstStyle/>
          <a:p>
            <a:r>
              <a:rPr lang="hr-HR"/>
              <a:t>Sadržaj</a:t>
            </a:r>
          </a:p>
        </p:txBody>
      </p:sp>
      <p:sp>
        <p:nvSpPr>
          <p:cNvPr id="3" name="Rezervirano mjesto sadržaja 2">
            <a:extLst>
              <a:ext uri="{FF2B5EF4-FFF2-40B4-BE49-F238E27FC236}">
                <a16:creationId xmlns:a16="http://schemas.microsoft.com/office/drawing/2014/main" id="{1F772DA3-1F50-9EB1-5AB2-6C57670E0274}"/>
              </a:ext>
            </a:extLst>
          </p:cNvPr>
          <p:cNvSpPr>
            <a:spLocks noGrp="1"/>
          </p:cNvSpPr>
          <p:nvPr>
            <p:ph idx="1"/>
          </p:nvPr>
        </p:nvSpPr>
        <p:spPr/>
        <p:txBody>
          <a:bodyPr vert="horz" lIns="91440" tIns="45720" rIns="91440" bIns="45720" rtlCol="0" anchor="t">
            <a:normAutofit/>
          </a:bodyPr>
          <a:lstStyle/>
          <a:p>
            <a:r>
              <a:rPr lang="hr-HR"/>
              <a:t>Sukob Tito-Staljin</a:t>
            </a:r>
          </a:p>
          <a:p>
            <a:r>
              <a:rPr lang="hr-HR"/>
              <a:t>Osnivanje prvog radničkog savjeta 1949. godine</a:t>
            </a:r>
            <a:endParaRPr lang="hr-HR" dirty="0"/>
          </a:p>
          <a:p>
            <a:r>
              <a:rPr lang="hr-HR"/>
              <a:t>Radničko samoupravljanje 1950. godine i njegov politički gospodarski, financijski i ekonomski utjecaj i posljedice.</a:t>
            </a:r>
            <a:endParaRPr lang="hr-HR" dirty="0"/>
          </a:p>
          <a:p>
            <a:r>
              <a:rPr lang="hr-HR"/>
              <a:t>Zaključak</a:t>
            </a:r>
            <a:endParaRPr lang="hr-HR" dirty="0"/>
          </a:p>
          <a:p>
            <a:r>
              <a:rPr lang="hr-HR"/>
              <a:t>Popis literature</a:t>
            </a:r>
            <a:endParaRPr lang="hr-HR" dirty="0"/>
          </a:p>
          <a:p>
            <a:endParaRPr lang="hr-HR" dirty="0"/>
          </a:p>
          <a:p>
            <a:endParaRPr lang="hr-HR" dirty="0"/>
          </a:p>
          <a:p>
            <a:endParaRPr lang="hr-HR" dirty="0"/>
          </a:p>
          <a:p>
            <a:endParaRPr lang="hr-HR" dirty="0"/>
          </a:p>
        </p:txBody>
      </p:sp>
      <p:sp>
        <p:nvSpPr>
          <p:cNvPr id="4" name="Rezervirano mjesto datuma 3">
            <a:extLst>
              <a:ext uri="{FF2B5EF4-FFF2-40B4-BE49-F238E27FC236}">
                <a16:creationId xmlns:a16="http://schemas.microsoft.com/office/drawing/2014/main" id="{7B19CAD2-9DB7-DFF3-4F53-5D16DDB7EFEE}"/>
              </a:ext>
            </a:extLst>
          </p:cNvPr>
          <p:cNvSpPr>
            <a:spLocks noGrp="1"/>
          </p:cNvSpPr>
          <p:nvPr>
            <p:ph type="dt" sz="half" idx="10"/>
          </p:nvPr>
        </p:nvSpPr>
        <p:spPr/>
        <p:txBody>
          <a:bodyPr/>
          <a:lstStyle/>
          <a:p>
            <a:fld id="{9894BAAD-03E0-4909-AFAC-D758A8871389}" type="datetime1">
              <a:rPr lang="sr-Latn-RS"/>
              <a:pPr/>
              <a:t>18.5.2026.</a:t>
            </a:fld>
            <a:endParaRPr lang="en-US" dirty="0"/>
          </a:p>
        </p:txBody>
      </p:sp>
      <p:sp>
        <p:nvSpPr>
          <p:cNvPr id="5" name="Rezervirano mjesto podnožja 4">
            <a:extLst>
              <a:ext uri="{FF2B5EF4-FFF2-40B4-BE49-F238E27FC236}">
                <a16:creationId xmlns:a16="http://schemas.microsoft.com/office/drawing/2014/main" id="{F5DDA352-760A-7652-5CB7-1CA00947E46D}"/>
              </a:ext>
            </a:extLst>
          </p:cNvPr>
          <p:cNvSpPr>
            <a:spLocks noGrp="1"/>
          </p:cNvSpPr>
          <p:nvPr>
            <p:ph type="ftr" sz="quarter" idx="11"/>
          </p:nvPr>
        </p:nvSpPr>
        <p:spPr/>
        <p:txBody>
          <a:bodyPr/>
          <a:lstStyle/>
          <a:p>
            <a:r>
              <a:rPr lang="en-US" dirty="0"/>
              <a:t>
              </a:t>
            </a:r>
          </a:p>
        </p:txBody>
      </p:sp>
      <p:sp>
        <p:nvSpPr>
          <p:cNvPr id="6" name="Rezervirano mjesto broja slajda 5">
            <a:extLst>
              <a:ext uri="{FF2B5EF4-FFF2-40B4-BE49-F238E27FC236}">
                <a16:creationId xmlns:a16="http://schemas.microsoft.com/office/drawing/2014/main" id="{6D226447-EF8D-6F30-20D8-E53191385696}"/>
              </a:ext>
            </a:extLst>
          </p:cNvPr>
          <p:cNvSpPr>
            <a:spLocks noGrp="1"/>
          </p:cNvSpPr>
          <p:nvPr>
            <p:ph type="sldNum" sz="quarter" idx="12"/>
          </p:nvPr>
        </p:nvSpPr>
        <p:spPr/>
        <p:txBody>
          <a:bodyPr/>
          <a:lstStyle/>
          <a:p>
            <a:fld id="{6E91CC32-6A6B-4E2E-BBA1-6864F305DA26}" type="slidenum">
              <a:rPr lang="en-US" dirty="0"/>
              <a:pPr/>
              <a:t>2</a:t>
            </a:fld>
            <a:endParaRPr lang="en-US" dirty="0"/>
          </a:p>
        </p:txBody>
      </p:sp>
    </p:spTree>
    <p:extLst>
      <p:ext uri="{BB962C8B-B14F-4D97-AF65-F5344CB8AC3E}">
        <p14:creationId xmlns:p14="http://schemas.microsoft.com/office/powerpoint/2010/main" val="8533550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Ustav SFRJ (1963.)</a:t>
            </a:r>
            <a:endParaRPr lang="en-US" dirty="0"/>
          </a:p>
        </p:txBody>
      </p:sp>
      <p:sp>
        <p:nvSpPr>
          <p:cNvPr id="3" name="Content Placeholder 2"/>
          <p:cNvSpPr>
            <a:spLocks noGrp="1"/>
          </p:cNvSpPr>
          <p:nvPr>
            <p:ph idx="1"/>
          </p:nvPr>
        </p:nvSpPr>
        <p:spPr/>
        <p:txBody>
          <a:bodyPr>
            <a:normAutofit fontScale="92500" lnSpcReduction="20000"/>
          </a:bodyPr>
          <a:lstStyle/>
          <a:p>
            <a:r>
              <a:rPr lang="hr-HR" dirty="0"/>
              <a:t> Novi ustav je donesen 7.4. 1963. godine.</a:t>
            </a:r>
          </a:p>
          <a:p>
            <a:r>
              <a:rPr lang="en-US" dirty="0"/>
              <a:t> FNRJ je </a:t>
            </a:r>
            <a:r>
              <a:rPr lang="en-US" dirty="0" err="1"/>
              <a:t>preimenovana</a:t>
            </a:r>
            <a:r>
              <a:rPr lang="en-US" dirty="0"/>
              <a:t> u </a:t>
            </a:r>
            <a:r>
              <a:rPr lang="en-US" dirty="0" err="1"/>
              <a:t>Socijalističku</a:t>
            </a:r>
            <a:r>
              <a:rPr lang="en-US" dirty="0"/>
              <a:t> </a:t>
            </a:r>
            <a:r>
              <a:rPr lang="en-US" dirty="0" err="1"/>
              <a:t>Federativnu</a:t>
            </a:r>
            <a:r>
              <a:rPr lang="en-US" dirty="0"/>
              <a:t> </a:t>
            </a:r>
            <a:r>
              <a:rPr lang="en-US" dirty="0" err="1"/>
              <a:t>Republiku</a:t>
            </a:r>
            <a:r>
              <a:rPr lang="en-US" dirty="0"/>
              <a:t> </a:t>
            </a:r>
            <a:r>
              <a:rPr lang="en-US" dirty="0" err="1"/>
              <a:t>Jugoslaviju</a:t>
            </a:r>
            <a:r>
              <a:rPr lang="en-US" dirty="0"/>
              <a:t> (SFRJ).</a:t>
            </a:r>
            <a:endParaRPr lang="hr-HR" dirty="0"/>
          </a:p>
          <a:p>
            <a:r>
              <a:rPr lang="vi-VN" dirty="0"/>
              <a:t>Ustavom iz 1963. samoupravljanje je u SFRJ bilo proglašeno općim sustavom upravljanja društvenim poslovima, a pravo građana na samoupravljanje stavljalo se na vrh popisa sloboda, prava i obveza građanina te je bilo proglašeno nepovrjedivim i neotuđivim. </a:t>
            </a:r>
            <a:endParaRPr lang="hr-HR" dirty="0"/>
          </a:p>
          <a:p>
            <a:r>
              <a:rPr lang="en-US" dirty="0" err="1"/>
              <a:t>Glavna</a:t>
            </a:r>
            <a:r>
              <a:rPr lang="en-US" dirty="0"/>
              <a:t> </a:t>
            </a:r>
            <a:r>
              <a:rPr lang="en-US" dirty="0" err="1"/>
              <a:t>tijela</a:t>
            </a:r>
            <a:r>
              <a:rPr lang="en-US" dirty="0"/>
              <a:t> </a:t>
            </a:r>
            <a:r>
              <a:rPr lang="en-US" dirty="0" err="1"/>
              <a:t>upravljanja</a:t>
            </a:r>
            <a:r>
              <a:rPr lang="en-US" dirty="0"/>
              <a:t> u </a:t>
            </a:r>
            <a:r>
              <a:rPr lang="en-US" dirty="0" err="1"/>
              <a:t>poduzećima</a:t>
            </a:r>
            <a:r>
              <a:rPr lang="en-US" dirty="0"/>
              <a:t>, </a:t>
            </a:r>
            <a:r>
              <a:rPr lang="en-US" dirty="0" err="1"/>
              <a:t>koja</a:t>
            </a:r>
            <a:r>
              <a:rPr lang="en-US" dirty="0"/>
              <a:t> </a:t>
            </a:r>
            <a:r>
              <a:rPr lang="en-US" dirty="0" err="1"/>
              <a:t>su</a:t>
            </a:r>
            <a:r>
              <a:rPr lang="en-US" dirty="0"/>
              <a:t> </a:t>
            </a:r>
            <a:r>
              <a:rPr lang="en-US" dirty="0" err="1"/>
              <a:t>bila</a:t>
            </a:r>
            <a:r>
              <a:rPr lang="en-US" dirty="0"/>
              <a:t> u </a:t>
            </a:r>
            <a:r>
              <a:rPr lang="en-US" dirty="0" err="1"/>
              <a:t>društvenom</a:t>
            </a:r>
            <a:r>
              <a:rPr lang="en-US" dirty="0"/>
              <a:t> </a:t>
            </a:r>
            <a:r>
              <a:rPr lang="en-US" dirty="0" err="1"/>
              <a:t>vlasništvu</a:t>
            </a:r>
            <a:r>
              <a:rPr lang="en-US" dirty="0"/>
              <a:t>, </a:t>
            </a:r>
            <a:r>
              <a:rPr lang="en-US" dirty="0" err="1"/>
              <a:t>bili</a:t>
            </a:r>
            <a:r>
              <a:rPr lang="en-US" dirty="0"/>
              <a:t> </a:t>
            </a:r>
            <a:r>
              <a:rPr lang="en-US" dirty="0" err="1"/>
              <a:t>su</a:t>
            </a:r>
            <a:r>
              <a:rPr lang="en-US" dirty="0"/>
              <a:t> </a:t>
            </a:r>
            <a:r>
              <a:rPr lang="en-US" dirty="0" err="1"/>
              <a:t>radnički</a:t>
            </a:r>
            <a:r>
              <a:rPr lang="en-US" dirty="0"/>
              <a:t> </a:t>
            </a:r>
            <a:r>
              <a:rPr lang="en-US" dirty="0" err="1"/>
              <a:t>savjeti</a:t>
            </a:r>
            <a:r>
              <a:rPr lang="en-US" dirty="0"/>
              <a:t>. </a:t>
            </a:r>
            <a:endParaRPr lang="hr-HR" dirty="0"/>
          </a:p>
          <a:p>
            <a:r>
              <a:rPr lang="hr-HR" dirty="0"/>
              <a:t>Prema Ustavu iz 1963. godine Sabor Socijalističke Republike Hrvatske činila su vijeća a to su: republičko vijeće, privredno vijeće, prosvjetno-kulturno vijeće, socijalno-zdravstveno vijeće i organizacijsko političko vijeće.</a:t>
            </a:r>
          </a:p>
          <a:p>
            <a:r>
              <a:rPr lang="hr-HR" dirty="0"/>
              <a:t>Radnički savjeti bili su izabrani od strane radnika koji su odlučivali o proizvodnji i o raspodjeli dohotka u poduzećima i tvornicama.</a:t>
            </a:r>
          </a:p>
          <a:p>
            <a:endParaRPr lang="hr-HR" dirty="0"/>
          </a:p>
          <a:p>
            <a:endParaRPr lang="en-US" dirty="0"/>
          </a:p>
        </p:txBody>
      </p:sp>
      <p:sp>
        <p:nvSpPr>
          <p:cNvPr id="4" name="Date Placeholder 3"/>
          <p:cNvSpPr>
            <a:spLocks noGrp="1"/>
          </p:cNvSpPr>
          <p:nvPr>
            <p:ph type="dt" sz="half" idx="10"/>
          </p:nvPr>
        </p:nvSpPr>
        <p:spPr/>
        <p:txBody>
          <a:bodyPr/>
          <a:lstStyle/>
          <a:p>
            <a:fld id="{0E5695F2-5DB4-4F30-9B8B-442692CC59DC}" type="datetime1">
              <a:rPr lang="en-US" smtClean="0"/>
              <a:pPr/>
              <a:t>5/18/2026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E91CC32-6A6B-4E2E-BBA1-6864F305DA26}" type="slidenum">
              <a:rPr lang="en-US" smtClean="0"/>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9AF90AB-5F02-41F8-ACB9-89069C9010A1}" type="datetime1">
              <a:rPr lang="en-US" smtClean="0"/>
              <a:pPr/>
              <a:t>5/18/2026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E91CC32-6A6B-4E2E-BBA1-6864F305DA26}" type="slidenum">
              <a:rPr lang="en-US" smtClean="0"/>
              <a:pPr/>
              <a:t>21</a:t>
            </a:fld>
            <a:endParaRPr lang="en-US" dirty="0"/>
          </a:p>
        </p:txBody>
      </p:sp>
      <p:pic>
        <p:nvPicPr>
          <p:cNvPr id="1028" name="Picture 4" descr="Ustav Socijalističke Federativne Republike Jugoslavije (2.izd.) (1963) -  Arka knjiga"/>
          <p:cNvPicPr>
            <a:picLocks noChangeAspect="1" noChangeArrowheads="1"/>
          </p:cNvPicPr>
          <p:nvPr/>
        </p:nvPicPr>
        <p:blipFill>
          <a:blip r:embed="rId2" cstate="print"/>
          <a:srcRect/>
          <a:stretch>
            <a:fillRect/>
          </a:stretch>
        </p:blipFill>
        <p:spPr bwMode="auto">
          <a:xfrm>
            <a:off x="3325091" y="348833"/>
            <a:ext cx="4233834" cy="6072433"/>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66ED3E6-CE41-FE90-8C81-37EFDB82803B}"/>
              </a:ext>
            </a:extLst>
          </p:cNvPr>
          <p:cNvSpPr>
            <a:spLocks noGrp="1"/>
          </p:cNvSpPr>
          <p:nvPr>
            <p:ph type="title"/>
          </p:nvPr>
        </p:nvSpPr>
        <p:spPr/>
        <p:txBody>
          <a:bodyPr/>
          <a:lstStyle/>
          <a:p>
            <a:r>
              <a:rPr lang="hr-HR" dirty="0"/>
              <a:t> Ustav SFRJ iz 1974. godine</a:t>
            </a:r>
          </a:p>
        </p:txBody>
      </p:sp>
      <p:sp>
        <p:nvSpPr>
          <p:cNvPr id="3" name="Rezervirano mjesto sadržaja 2">
            <a:extLst>
              <a:ext uri="{FF2B5EF4-FFF2-40B4-BE49-F238E27FC236}">
                <a16:creationId xmlns:a16="http://schemas.microsoft.com/office/drawing/2014/main" id="{0CA81C80-F7AB-F922-AD29-76E33C17C1B5}"/>
              </a:ext>
            </a:extLst>
          </p:cNvPr>
          <p:cNvSpPr>
            <a:spLocks noGrp="1"/>
          </p:cNvSpPr>
          <p:nvPr>
            <p:ph idx="1"/>
          </p:nvPr>
        </p:nvSpPr>
        <p:spPr/>
        <p:txBody>
          <a:bodyPr/>
          <a:lstStyle/>
          <a:p>
            <a:r>
              <a:rPr lang="hr-HR" dirty="0"/>
              <a:t>Josip Broz Tito je na prijedlog potpredsjednika Socijalističke Federativne Jugoslavije Edvarda </a:t>
            </a:r>
            <a:r>
              <a:rPr lang="hr-HR" dirty="0" err="1"/>
              <a:t>Kardelja</a:t>
            </a:r>
            <a:r>
              <a:rPr lang="hr-HR" dirty="0"/>
              <a:t> uveo novi Ustav 1974. godine.</a:t>
            </a:r>
          </a:p>
          <a:p>
            <a:r>
              <a:rPr lang="hr-HR" dirty="0"/>
              <a:t>Novi jugoslavenski ustav je omogućio svim jugoslavenskim republikama da se mirnim putem odvoje od Jugoslavije.</a:t>
            </a:r>
          </a:p>
          <a:p>
            <a:r>
              <a:rPr lang="hr-HR" dirty="0"/>
              <a:t>Novim jugoslavenskim ustavom uspostavljen je ekonomski i politički sustav samoupravljanja s kojim je u praksi upravljalo Savez komunista Jugoslavije.</a:t>
            </a:r>
          </a:p>
          <a:p>
            <a:r>
              <a:rPr lang="hr-HR" dirty="0"/>
              <a:t>Posebice tijekom nemira na Kosovu 1981. godine albanski narod iz Kosova  se pozivao na Ustav iz 1974. godine jer su stanovnici Kosova željeli da se Kosovo odvoji od Jugoslavije.</a:t>
            </a:r>
          </a:p>
        </p:txBody>
      </p:sp>
      <p:sp>
        <p:nvSpPr>
          <p:cNvPr id="4" name="Rezervirano mjesto datuma 3">
            <a:extLst>
              <a:ext uri="{FF2B5EF4-FFF2-40B4-BE49-F238E27FC236}">
                <a16:creationId xmlns:a16="http://schemas.microsoft.com/office/drawing/2014/main" id="{00140A52-A877-33F1-06C8-0A03803A7BE1}"/>
              </a:ext>
            </a:extLst>
          </p:cNvPr>
          <p:cNvSpPr>
            <a:spLocks noGrp="1"/>
          </p:cNvSpPr>
          <p:nvPr>
            <p:ph type="dt" sz="half" idx="10"/>
          </p:nvPr>
        </p:nvSpPr>
        <p:spPr/>
        <p:txBody>
          <a:bodyPr/>
          <a:lstStyle/>
          <a:p>
            <a:fld id="{B6B53116-2F89-4ED9-80B6-99F312E21573}" type="datetime1">
              <a:rPr lang="en-US" smtClean="0"/>
              <a:t>5/18/2026</a:t>
            </a:fld>
            <a:endParaRPr lang="en-US" dirty="0"/>
          </a:p>
        </p:txBody>
      </p:sp>
      <p:sp>
        <p:nvSpPr>
          <p:cNvPr id="5" name="Rezervirano mjesto podnožja 4">
            <a:extLst>
              <a:ext uri="{FF2B5EF4-FFF2-40B4-BE49-F238E27FC236}">
                <a16:creationId xmlns:a16="http://schemas.microsoft.com/office/drawing/2014/main" id="{F629BFE0-04D6-1CD5-12DC-FA472DCEDFFA}"/>
              </a:ext>
            </a:extLst>
          </p:cNvPr>
          <p:cNvSpPr>
            <a:spLocks noGrp="1"/>
          </p:cNvSpPr>
          <p:nvPr>
            <p:ph type="ftr" sz="quarter" idx="11"/>
          </p:nvPr>
        </p:nvSpPr>
        <p:spPr/>
        <p:txBody>
          <a:bodyPr/>
          <a:lstStyle/>
          <a:p>
            <a:r>
              <a:rPr lang="en-US"/>
              <a:t>
              </a:t>
            </a:r>
            <a:endParaRPr lang="en-US" dirty="0"/>
          </a:p>
        </p:txBody>
      </p:sp>
      <p:sp>
        <p:nvSpPr>
          <p:cNvPr id="6" name="Rezervirano mjesto broja slajda 5">
            <a:extLst>
              <a:ext uri="{FF2B5EF4-FFF2-40B4-BE49-F238E27FC236}">
                <a16:creationId xmlns:a16="http://schemas.microsoft.com/office/drawing/2014/main" id="{5FF764EB-5857-A466-78DB-3A8ECC2BCBED}"/>
              </a:ext>
            </a:extLst>
          </p:cNvPr>
          <p:cNvSpPr>
            <a:spLocks noGrp="1"/>
          </p:cNvSpPr>
          <p:nvPr>
            <p:ph type="sldNum" sz="quarter" idx="12"/>
          </p:nvPr>
        </p:nvSpPr>
        <p:spPr/>
        <p:txBody>
          <a:bodyPr/>
          <a:lstStyle/>
          <a:p>
            <a:fld id="{6E91CC32-6A6B-4E2E-BBA1-6864F305DA26}" type="slidenum">
              <a:rPr lang="en-US" smtClean="0"/>
              <a:pPr/>
              <a:t>22</a:t>
            </a:fld>
            <a:endParaRPr lang="en-US" dirty="0"/>
          </a:p>
        </p:txBody>
      </p:sp>
    </p:spTree>
    <p:extLst>
      <p:ext uri="{BB962C8B-B14F-4D97-AF65-F5344CB8AC3E}">
        <p14:creationId xmlns:p14="http://schemas.microsoft.com/office/powerpoint/2010/main" val="21907406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28866C4-BB2D-E78F-EDA1-013092827B32}"/>
              </a:ext>
            </a:extLst>
          </p:cNvPr>
          <p:cNvSpPr>
            <a:spLocks noGrp="1"/>
          </p:cNvSpPr>
          <p:nvPr>
            <p:ph type="title"/>
          </p:nvPr>
        </p:nvSpPr>
        <p:spPr/>
        <p:txBody>
          <a:bodyPr/>
          <a:lstStyle/>
          <a:p>
            <a:endParaRPr lang="hr-HR"/>
          </a:p>
        </p:txBody>
      </p:sp>
      <p:pic>
        <p:nvPicPr>
          <p:cNvPr id="7" name="Rezervirano mjesto sadržaja 6" descr="Ustav Jugoslavije iz 1974. godine | Povijest četvrtkom | Pametni radio">
            <a:extLst>
              <a:ext uri="{FF2B5EF4-FFF2-40B4-BE49-F238E27FC236}">
                <a16:creationId xmlns:a16="http://schemas.microsoft.com/office/drawing/2014/main" id="{E0083408-BE38-5218-EE1A-8C6C25073791}"/>
              </a:ext>
            </a:extLst>
          </p:cNvPr>
          <p:cNvPicPr>
            <a:picLocks noGrp="1" noChangeAspect="1"/>
          </p:cNvPicPr>
          <p:nvPr>
            <p:ph idx="1"/>
          </p:nvPr>
        </p:nvPicPr>
        <p:blipFill>
          <a:blip r:embed="rId2"/>
          <a:stretch>
            <a:fillRect/>
          </a:stretch>
        </p:blipFill>
        <p:spPr>
          <a:xfrm>
            <a:off x="1314027" y="2306638"/>
            <a:ext cx="7998671" cy="3870325"/>
          </a:xfrm>
          <a:prstGeom prst="rect">
            <a:avLst/>
          </a:prstGeom>
        </p:spPr>
      </p:pic>
      <p:sp>
        <p:nvSpPr>
          <p:cNvPr id="4" name="Rezervirano mjesto datuma 3">
            <a:extLst>
              <a:ext uri="{FF2B5EF4-FFF2-40B4-BE49-F238E27FC236}">
                <a16:creationId xmlns:a16="http://schemas.microsoft.com/office/drawing/2014/main" id="{A71BBB85-F38B-30AE-E9C6-1EAE927EC078}"/>
              </a:ext>
            </a:extLst>
          </p:cNvPr>
          <p:cNvSpPr>
            <a:spLocks noGrp="1"/>
          </p:cNvSpPr>
          <p:nvPr>
            <p:ph type="dt" sz="half" idx="10"/>
          </p:nvPr>
        </p:nvSpPr>
        <p:spPr/>
        <p:txBody>
          <a:bodyPr/>
          <a:lstStyle/>
          <a:p>
            <a:fld id="{A3A3A56E-065B-472B-A20D-41CE6A3F036F}" type="datetime1">
              <a:rPr lang="en-US" smtClean="0"/>
              <a:t>5/18/2026</a:t>
            </a:fld>
            <a:endParaRPr lang="en-US" dirty="0"/>
          </a:p>
        </p:txBody>
      </p:sp>
      <p:sp>
        <p:nvSpPr>
          <p:cNvPr id="5" name="Rezervirano mjesto podnožja 4">
            <a:extLst>
              <a:ext uri="{FF2B5EF4-FFF2-40B4-BE49-F238E27FC236}">
                <a16:creationId xmlns:a16="http://schemas.microsoft.com/office/drawing/2014/main" id="{CBAF045A-47B9-2024-C3DE-A68899144183}"/>
              </a:ext>
            </a:extLst>
          </p:cNvPr>
          <p:cNvSpPr>
            <a:spLocks noGrp="1"/>
          </p:cNvSpPr>
          <p:nvPr>
            <p:ph type="ftr" sz="quarter" idx="11"/>
          </p:nvPr>
        </p:nvSpPr>
        <p:spPr/>
        <p:txBody>
          <a:bodyPr/>
          <a:lstStyle/>
          <a:p>
            <a:r>
              <a:rPr lang="en-US"/>
              <a:t>
              </a:t>
            </a:r>
            <a:endParaRPr lang="en-US" dirty="0"/>
          </a:p>
        </p:txBody>
      </p:sp>
      <p:sp>
        <p:nvSpPr>
          <p:cNvPr id="6" name="Rezervirano mjesto broja slajda 5">
            <a:extLst>
              <a:ext uri="{FF2B5EF4-FFF2-40B4-BE49-F238E27FC236}">
                <a16:creationId xmlns:a16="http://schemas.microsoft.com/office/drawing/2014/main" id="{D8FBDB3F-AE3B-BA56-A97F-B18BAFA59040}"/>
              </a:ext>
            </a:extLst>
          </p:cNvPr>
          <p:cNvSpPr>
            <a:spLocks noGrp="1"/>
          </p:cNvSpPr>
          <p:nvPr>
            <p:ph type="sldNum" sz="quarter" idx="12"/>
          </p:nvPr>
        </p:nvSpPr>
        <p:spPr/>
        <p:txBody>
          <a:bodyPr/>
          <a:lstStyle/>
          <a:p>
            <a:fld id="{6E91CC32-6A6B-4E2E-BBA1-6864F305DA26}" type="slidenum">
              <a:rPr lang="en-US" smtClean="0"/>
              <a:pPr/>
              <a:t>23</a:t>
            </a:fld>
            <a:endParaRPr lang="en-US" dirty="0"/>
          </a:p>
        </p:txBody>
      </p:sp>
    </p:spTree>
    <p:extLst>
      <p:ext uri="{BB962C8B-B14F-4D97-AF65-F5344CB8AC3E}">
        <p14:creationId xmlns:p14="http://schemas.microsoft.com/office/powerpoint/2010/main" val="41064922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3B30DFC-EAAD-8A3C-DA57-5E845AD2F322}"/>
              </a:ext>
            </a:extLst>
          </p:cNvPr>
          <p:cNvSpPr>
            <a:spLocks noGrp="1"/>
          </p:cNvSpPr>
          <p:nvPr>
            <p:ph type="title"/>
          </p:nvPr>
        </p:nvSpPr>
        <p:spPr/>
        <p:txBody>
          <a:bodyPr/>
          <a:lstStyle/>
          <a:p>
            <a:r>
              <a:rPr lang="hr-HR" dirty="0"/>
              <a:t>Zaključak</a:t>
            </a:r>
          </a:p>
        </p:txBody>
      </p:sp>
      <p:sp>
        <p:nvSpPr>
          <p:cNvPr id="3" name="Rezervirano mjesto sadržaja 2">
            <a:extLst>
              <a:ext uri="{FF2B5EF4-FFF2-40B4-BE49-F238E27FC236}">
                <a16:creationId xmlns:a16="http://schemas.microsoft.com/office/drawing/2014/main" id="{AB3C3551-4600-D28A-549D-41F138B5D863}"/>
              </a:ext>
            </a:extLst>
          </p:cNvPr>
          <p:cNvSpPr>
            <a:spLocks noGrp="1"/>
          </p:cNvSpPr>
          <p:nvPr>
            <p:ph idx="1"/>
          </p:nvPr>
        </p:nvSpPr>
        <p:spPr/>
        <p:txBody>
          <a:bodyPr/>
          <a:lstStyle/>
          <a:p>
            <a:pPr marL="0" indent="0">
              <a:buNone/>
            </a:pPr>
            <a:r>
              <a:rPr lang="hr-HR" dirty="0"/>
              <a:t>Jugoslavija je nakon raskidanja gospodarskih i diplomatskih odnosa sa Sovjetskim Savezom odlučio provoditi svoju vlastitu ekonomsku, gospodarsku i </a:t>
            </a:r>
            <a:r>
              <a:rPr lang="hr-HR" dirty="0" err="1"/>
              <a:t>socijalsitičku</a:t>
            </a:r>
            <a:r>
              <a:rPr lang="hr-HR" dirty="0"/>
              <a:t> politiku uvođenjem radničkog samoupravljanja.</a:t>
            </a:r>
          </a:p>
          <a:p>
            <a:pPr marL="0" indent="0">
              <a:buNone/>
            </a:pPr>
            <a:r>
              <a:rPr lang="hr-HR" dirty="0"/>
              <a:t>Zbog radničkog samoupravljanja  Jugoslavija je doživjela veliki gospodarski i ekonomski razvoj.</a:t>
            </a:r>
          </a:p>
          <a:p>
            <a:pPr marL="0" indent="0">
              <a:buNone/>
            </a:pPr>
            <a:r>
              <a:rPr lang="hr-HR" dirty="0"/>
              <a:t>Ne smijemo zaboraviti kako je Jugoslavija u doba radničkog samoupravljanja uzimala kredite od drugih država zbog čega se kasnije  država zaduživala.</a:t>
            </a:r>
          </a:p>
          <a:p>
            <a:pPr marL="0" indent="0">
              <a:buNone/>
            </a:pPr>
            <a:r>
              <a:rPr lang="hr-HR" dirty="0"/>
              <a:t>Tijekom 1980.-tih godina Jugoslavija je ušla u veliku gospodarsku, ekonomsku i </a:t>
            </a:r>
            <a:r>
              <a:rPr lang="hr-HR" dirty="0" err="1"/>
              <a:t>financiujsku</a:t>
            </a:r>
            <a:r>
              <a:rPr lang="hr-HR" dirty="0"/>
              <a:t> krizu zbog čega je Jugoslavija napustila ekonomsku politiku radničkog samoupravljanja i brojne tvornice i poduzeća su financijski propadale.</a:t>
            </a:r>
          </a:p>
        </p:txBody>
      </p:sp>
      <p:sp>
        <p:nvSpPr>
          <p:cNvPr id="4" name="Rezervirano mjesto datuma 3">
            <a:extLst>
              <a:ext uri="{FF2B5EF4-FFF2-40B4-BE49-F238E27FC236}">
                <a16:creationId xmlns:a16="http://schemas.microsoft.com/office/drawing/2014/main" id="{45E18FE3-FFCB-1A84-ED6F-C3C8F32269B1}"/>
              </a:ext>
            </a:extLst>
          </p:cNvPr>
          <p:cNvSpPr>
            <a:spLocks noGrp="1"/>
          </p:cNvSpPr>
          <p:nvPr>
            <p:ph type="dt" sz="half" idx="10"/>
          </p:nvPr>
        </p:nvSpPr>
        <p:spPr/>
        <p:txBody>
          <a:bodyPr/>
          <a:lstStyle/>
          <a:p>
            <a:fld id="{12EC2731-F38A-42FD-B59A-39064ABA2D3C}" type="datetime1">
              <a:rPr lang="en-US" smtClean="0"/>
              <a:t>5/18/2026</a:t>
            </a:fld>
            <a:endParaRPr lang="en-US" dirty="0"/>
          </a:p>
        </p:txBody>
      </p:sp>
      <p:sp>
        <p:nvSpPr>
          <p:cNvPr id="5" name="Rezervirano mjesto podnožja 4">
            <a:extLst>
              <a:ext uri="{FF2B5EF4-FFF2-40B4-BE49-F238E27FC236}">
                <a16:creationId xmlns:a16="http://schemas.microsoft.com/office/drawing/2014/main" id="{A8BABF6B-07C9-ACEF-22C4-D9337A9FD5E4}"/>
              </a:ext>
            </a:extLst>
          </p:cNvPr>
          <p:cNvSpPr>
            <a:spLocks noGrp="1"/>
          </p:cNvSpPr>
          <p:nvPr>
            <p:ph type="ftr" sz="quarter" idx="11"/>
          </p:nvPr>
        </p:nvSpPr>
        <p:spPr/>
        <p:txBody>
          <a:bodyPr/>
          <a:lstStyle/>
          <a:p>
            <a:r>
              <a:rPr lang="en-US"/>
              <a:t>
              </a:t>
            </a:r>
            <a:endParaRPr lang="en-US" dirty="0"/>
          </a:p>
        </p:txBody>
      </p:sp>
      <p:sp>
        <p:nvSpPr>
          <p:cNvPr id="6" name="Rezervirano mjesto broja slajda 5">
            <a:extLst>
              <a:ext uri="{FF2B5EF4-FFF2-40B4-BE49-F238E27FC236}">
                <a16:creationId xmlns:a16="http://schemas.microsoft.com/office/drawing/2014/main" id="{12E9F9CD-F6A1-3208-3F72-173976B17424}"/>
              </a:ext>
            </a:extLst>
          </p:cNvPr>
          <p:cNvSpPr>
            <a:spLocks noGrp="1"/>
          </p:cNvSpPr>
          <p:nvPr>
            <p:ph type="sldNum" sz="quarter" idx="12"/>
          </p:nvPr>
        </p:nvSpPr>
        <p:spPr/>
        <p:txBody>
          <a:bodyPr/>
          <a:lstStyle/>
          <a:p>
            <a:fld id="{6E91CC32-6A6B-4E2E-BBA1-6864F305DA26}" type="slidenum">
              <a:rPr lang="en-US" smtClean="0"/>
              <a:pPr/>
              <a:t>24</a:t>
            </a:fld>
            <a:endParaRPr lang="en-US" dirty="0"/>
          </a:p>
        </p:txBody>
      </p:sp>
    </p:spTree>
    <p:extLst>
      <p:ext uri="{BB962C8B-B14F-4D97-AF65-F5344CB8AC3E}">
        <p14:creationId xmlns:p14="http://schemas.microsoft.com/office/powerpoint/2010/main" val="5421626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6163363-63C3-25F4-B66E-95A0BA1B82C3}"/>
              </a:ext>
            </a:extLst>
          </p:cNvPr>
          <p:cNvSpPr>
            <a:spLocks noGrp="1"/>
          </p:cNvSpPr>
          <p:nvPr>
            <p:ph type="title"/>
          </p:nvPr>
        </p:nvSpPr>
        <p:spPr/>
        <p:txBody>
          <a:bodyPr/>
          <a:lstStyle/>
          <a:p>
            <a:r>
              <a:rPr lang="hr-HR" dirty="0"/>
              <a:t>Popis literature</a:t>
            </a:r>
          </a:p>
        </p:txBody>
      </p:sp>
      <p:sp>
        <p:nvSpPr>
          <p:cNvPr id="3" name="Rezervirano mjesto sadržaja 2">
            <a:extLst>
              <a:ext uri="{FF2B5EF4-FFF2-40B4-BE49-F238E27FC236}">
                <a16:creationId xmlns:a16="http://schemas.microsoft.com/office/drawing/2014/main" id="{320410BE-C8C6-554D-829B-AE661DFC132A}"/>
              </a:ext>
            </a:extLst>
          </p:cNvPr>
          <p:cNvSpPr>
            <a:spLocks noGrp="1"/>
          </p:cNvSpPr>
          <p:nvPr>
            <p:ph idx="1"/>
          </p:nvPr>
        </p:nvSpPr>
        <p:spPr/>
        <p:txBody>
          <a:bodyPr>
            <a:normAutofit fontScale="77500" lnSpcReduction="20000"/>
          </a:bodyPr>
          <a:lstStyle/>
          <a:p>
            <a:r>
              <a:rPr lang="hr-HR" dirty="0"/>
              <a:t>Matković, Hrvoje (1998.).</a:t>
            </a:r>
            <a:r>
              <a:rPr lang="hr-HR" i="1" dirty="0"/>
              <a:t> Povijest Jugoslavije (1918.-1991.).</a:t>
            </a:r>
            <a:r>
              <a:rPr lang="hr-HR" dirty="0"/>
              <a:t> Zagreb: Naklada P. I. P. Pavičić.</a:t>
            </a:r>
          </a:p>
          <a:p>
            <a:r>
              <a:rPr lang="hr-HR" dirty="0"/>
              <a:t>Radelić, Zdenko (2006.). </a:t>
            </a:r>
            <a:r>
              <a:rPr lang="hr-HR" i="1" dirty="0"/>
              <a:t>Hrvatska u Jugoslaviji (1945.-1991.) od zajedništva do razlaza</a:t>
            </a:r>
            <a:r>
              <a:rPr lang="hr-HR" dirty="0"/>
              <a:t>. Zagreb: Hrvatski institut za povijest i Školska knjiga.</a:t>
            </a:r>
          </a:p>
          <a:p>
            <a:r>
              <a:rPr lang="hr-HR" dirty="0"/>
              <a:t>Tuđman, Franjo (1996.). </a:t>
            </a:r>
            <a:r>
              <a:rPr lang="hr-HR" i="1" dirty="0"/>
              <a:t>Velike ideje i mali narodi</a:t>
            </a:r>
            <a:r>
              <a:rPr lang="hr-HR" dirty="0"/>
              <a:t>: peto prošireno izdanje. Zagreb: Nakladni zavod Matice Hrvatske.</a:t>
            </a:r>
          </a:p>
          <a:p>
            <a:r>
              <a:rPr lang="hr-HR" dirty="0">
                <a:hlinkClick r:id="rId2"/>
              </a:rPr>
              <a:t>samoupravljanje - Hrvatska enciklopedija</a:t>
            </a:r>
            <a:endParaRPr lang="hr-HR" dirty="0"/>
          </a:p>
          <a:p>
            <a:r>
              <a:rPr lang="hr-HR" dirty="0">
                <a:hlinkClick r:id="rId3"/>
              </a:rPr>
              <a:t>BROZ, Josip-Tito - Hrvatski biografski leksikon</a:t>
            </a:r>
            <a:endParaRPr lang="hr-HR" dirty="0"/>
          </a:p>
          <a:p>
            <a:r>
              <a:rPr lang="hr-HR" dirty="0">
                <a:hlinkClick r:id="rId4"/>
              </a:rPr>
              <a:t>Broz, Josip - Tito - Hrvatska enciklopedija</a:t>
            </a:r>
            <a:endParaRPr lang="hr-HR" dirty="0"/>
          </a:p>
          <a:p>
            <a:r>
              <a:rPr lang="hr-HR" dirty="0">
                <a:hlinkClick r:id="rId5"/>
              </a:rPr>
              <a:t>Jugoslavija - Hrvatska enciklopedija</a:t>
            </a:r>
            <a:endParaRPr lang="hr-HR" dirty="0"/>
          </a:p>
          <a:p>
            <a:r>
              <a:rPr lang="hr-HR" dirty="0">
                <a:hlinkClick r:id="rId6"/>
              </a:rPr>
              <a:t>Jugoslavija | </a:t>
            </a:r>
            <a:r>
              <a:rPr lang="hr-HR" dirty="0" err="1">
                <a:hlinkClick r:id="rId6"/>
              </a:rPr>
              <a:t>Proleksis</a:t>
            </a:r>
            <a:r>
              <a:rPr lang="hr-HR" dirty="0">
                <a:hlinkClick r:id="rId6"/>
              </a:rPr>
              <a:t> enciklopedija</a:t>
            </a:r>
            <a:endParaRPr lang="hr-HR" dirty="0"/>
          </a:p>
          <a:p>
            <a:r>
              <a:rPr lang="hr-HR" dirty="0">
                <a:hlinkClick r:id="rId7"/>
              </a:rPr>
              <a:t>samoupravljanje | </a:t>
            </a:r>
            <a:r>
              <a:rPr lang="hr-HR" dirty="0" err="1">
                <a:hlinkClick r:id="rId7"/>
              </a:rPr>
              <a:t>Proleksis</a:t>
            </a:r>
            <a:r>
              <a:rPr lang="hr-HR" dirty="0">
                <a:hlinkClick r:id="rId7"/>
              </a:rPr>
              <a:t> enciklopedija</a:t>
            </a:r>
            <a:endParaRPr lang="hr-HR" dirty="0"/>
          </a:p>
          <a:p>
            <a:r>
              <a:rPr lang="hr-HR" dirty="0">
                <a:hlinkClick r:id="rId8"/>
              </a:rPr>
              <a:t>Broz Tito, Josip | </a:t>
            </a:r>
            <a:r>
              <a:rPr lang="hr-HR" dirty="0" err="1">
                <a:hlinkClick r:id="rId8"/>
              </a:rPr>
              <a:t>Proleksis</a:t>
            </a:r>
            <a:r>
              <a:rPr lang="hr-HR" dirty="0">
                <a:hlinkClick r:id="rId8"/>
              </a:rPr>
              <a:t> enciklopedija</a:t>
            </a:r>
            <a:endParaRPr lang="hr-HR" dirty="0"/>
          </a:p>
          <a:p>
            <a:endParaRPr lang="hr-HR" dirty="0"/>
          </a:p>
        </p:txBody>
      </p:sp>
      <p:sp>
        <p:nvSpPr>
          <p:cNvPr id="4" name="Rezervirano mjesto datuma 3">
            <a:extLst>
              <a:ext uri="{FF2B5EF4-FFF2-40B4-BE49-F238E27FC236}">
                <a16:creationId xmlns:a16="http://schemas.microsoft.com/office/drawing/2014/main" id="{D233474F-F5FF-8409-E982-BDBAB73E33EE}"/>
              </a:ext>
            </a:extLst>
          </p:cNvPr>
          <p:cNvSpPr>
            <a:spLocks noGrp="1"/>
          </p:cNvSpPr>
          <p:nvPr>
            <p:ph type="dt" sz="half" idx="10"/>
          </p:nvPr>
        </p:nvSpPr>
        <p:spPr/>
        <p:txBody>
          <a:bodyPr/>
          <a:lstStyle/>
          <a:p>
            <a:fld id="{54179DA2-42D6-4A3B-B253-EF0128289654}" type="datetime1">
              <a:rPr lang="en-US" smtClean="0"/>
              <a:t>5/18/2026</a:t>
            </a:fld>
            <a:endParaRPr lang="en-US" dirty="0"/>
          </a:p>
        </p:txBody>
      </p:sp>
      <p:sp>
        <p:nvSpPr>
          <p:cNvPr id="5" name="Rezervirano mjesto podnožja 4">
            <a:extLst>
              <a:ext uri="{FF2B5EF4-FFF2-40B4-BE49-F238E27FC236}">
                <a16:creationId xmlns:a16="http://schemas.microsoft.com/office/drawing/2014/main" id="{8891736C-7C86-DF38-1E5B-6FE4009895B0}"/>
              </a:ext>
            </a:extLst>
          </p:cNvPr>
          <p:cNvSpPr>
            <a:spLocks noGrp="1"/>
          </p:cNvSpPr>
          <p:nvPr>
            <p:ph type="ftr" sz="quarter" idx="11"/>
          </p:nvPr>
        </p:nvSpPr>
        <p:spPr/>
        <p:txBody>
          <a:bodyPr/>
          <a:lstStyle/>
          <a:p>
            <a:r>
              <a:rPr lang="en-US"/>
              <a:t>
              </a:t>
            </a:r>
            <a:endParaRPr lang="en-US" dirty="0"/>
          </a:p>
        </p:txBody>
      </p:sp>
      <p:sp>
        <p:nvSpPr>
          <p:cNvPr id="6" name="Rezervirano mjesto broja slajda 5">
            <a:extLst>
              <a:ext uri="{FF2B5EF4-FFF2-40B4-BE49-F238E27FC236}">
                <a16:creationId xmlns:a16="http://schemas.microsoft.com/office/drawing/2014/main" id="{E765258C-D603-6902-3290-8167EA4D0097}"/>
              </a:ext>
            </a:extLst>
          </p:cNvPr>
          <p:cNvSpPr>
            <a:spLocks noGrp="1"/>
          </p:cNvSpPr>
          <p:nvPr>
            <p:ph type="sldNum" sz="quarter" idx="12"/>
          </p:nvPr>
        </p:nvSpPr>
        <p:spPr/>
        <p:txBody>
          <a:bodyPr/>
          <a:lstStyle/>
          <a:p>
            <a:fld id="{6E91CC32-6A6B-4E2E-BBA1-6864F305DA26}" type="slidenum">
              <a:rPr lang="en-US" smtClean="0"/>
              <a:pPr/>
              <a:t>25</a:t>
            </a:fld>
            <a:endParaRPr lang="en-US" dirty="0"/>
          </a:p>
        </p:txBody>
      </p:sp>
    </p:spTree>
    <p:extLst>
      <p:ext uri="{BB962C8B-B14F-4D97-AF65-F5344CB8AC3E}">
        <p14:creationId xmlns:p14="http://schemas.microsoft.com/office/powerpoint/2010/main" val="3526559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1127A9C-9C8D-9391-CC14-D0C84CC98D17}"/>
              </a:ext>
            </a:extLst>
          </p:cNvPr>
          <p:cNvSpPr>
            <a:spLocks noGrp="1"/>
          </p:cNvSpPr>
          <p:nvPr>
            <p:ph type="title"/>
          </p:nvPr>
        </p:nvSpPr>
        <p:spPr/>
        <p:txBody>
          <a:bodyPr/>
          <a:lstStyle/>
          <a:p>
            <a:r>
              <a:rPr lang="hr-HR"/>
              <a:t>Sukob Tito-Staljin</a:t>
            </a:r>
          </a:p>
        </p:txBody>
      </p:sp>
      <p:sp>
        <p:nvSpPr>
          <p:cNvPr id="3" name="Rezervirano mjesto sadržaja 2">
            <a:extLst>
              <a:ext uri="{FF2B5EF4-FFF2-40B4-BE49-F238E27FC236}">
                <a16:creationId xmlns:a16="http://schemas.microsoft.com/office/drawing/2014/main" id="{F66A0B20-D57D-8864-41E4-9001D867198F}"/>
              </a:ext>
            </a:extLst>
          </p:cNvPr>
          <p:cNvSpPr>
            <a:spLocks noGrp="1"/>
          </p:cNvSpPr>
          <p:nvPr>
            <p:ph idx="1"/>
          </p:nvPr>
        </p:nvSpPr>
        <p:spPr/>
        <p:txBody>
          <a:bodyPr vert="horz" lIns="91440" tIns="45720" rIns="91440" bIns="45720" rtlCol="0" anchor="t">
            <a:normAutofit fontScale="92500" lnSpcReduction="20000"/>
          </a:bodyPr>
          <a:lstStyle/>
          <a:p>
            <a:r>
              <a:rPr lang="hr-HR"/>
              <a:t>Nakon Drugog svjetskog rata SAD i Velika Britanija zabrenile su Sovjetskom Savezu i državama saveznicama  da prošire svoji teritorij.</a:t>
            </a:r>
          </a:p>
          <a:p>
            <a:r>
              <a:rPr lang="hr-HR"/>
              <a:t>Nakon Drugog Svjetskog rata počeo je Hladni rat zbog zahlađenja političkih odnosa između demokratskog SAD-a i Sovjetskog Saveza.</a:t>
            </a:r>
          </a:p>
          <a:p>
            <a:r>
              <a:rPr lang="hr-HR"/>
              <a:t>U početku Hladnog rata Sovjetski Savez je provodio defanzivnu vanjsku politiku premaa SAD-u i Velikoj Britaniji jer nisu imali atomsku nuklearnu bobmu kao SAD pa su iz tog razloga Sovjeti provodili defanzivnu politiku s ciljem kako ne bi došlo do izbijanja oružanog rata između Sovjetskog Saveza i SAD-a.</a:t>
            </a:r>
          </a:p>
          <a:p>
            <a:r>
              <a:rPr lang="hr-HR"/>
              <a:t>Nakon Drugogo Svjetskog 1947. godine utemeljena je komunistička organizacija Informbiro kojoj su priključene europske komunističke države koje su lojalne Sovjetskom Savezu i koje su provodile gospodarsku, ekonomsku i socijalističku politiku po uzoru na Sovjetski Savez , a to su: Rumunjska, Mađarska, Čehoslovačka, Bugarska, Jugoslavija, Italija, Francuska, Poljska i Sovjetski Savez.</a:t>
            </a:r>
            <a:endParaRPr lang="hr-HR" dirty="0"/>
          </a:p>
        </p:txBody>
      </p:sp>
      <p:sp>
        <p:nvSpPr>
          <p:cNvPr id="4" name="Rezervirano mjesto datuma 3">
            <a:extLst>
              <a:ext uri="{FF2B5EF4-FFF2-40B4-BE49-F238E27FC236}">
                <a16:creationId xmlns:a16="http://schemas.microsoft.com/office/drawing/2014/main" id="{DD5EB071-E1BB-0175-8D73-9DD783157D46}"/>
              </a:ext>
            </a:extLst>
          </p:cNvPr>
          <p:cNvSpPr>
            <a:spLocks noGrp="1"/>
          </p:cNvSpPr>
          <p:nvPr>
            <p:ph type="dt" sz="half" idx="10"/>
          </p:nvPr>
        </p:nvSpPr>
        <p:spPr/>
        <p:txBody>
          <a:bodyPr/>
          <a:lstStyle/>
          <a:p>
            <a:fld id="{3FD076AB-5F58-4D36-A231-44C534CF0994}" type="datetime1">
              <a:rPr lang="sr-Latn-RS"/>
              <a:pPr/>
              <a:t>18.5.2026.</a:t>
            </a:fld>
            <a:endParaRPr lang="en-US" dirty="0"/>
          </a:p>
        </p:txBody>
      </p:sp>
      <p:sp>
        <p:nvSpPr>
          <p:cNvPr id="5" name="Rezervirano mjesto podnožja 4">
            <a:extLst>
              <a:ext uri="{FF2B5EF4-FFF2-40B4-BE49-F238E27FC236}">
                <a16:creationId xmlns:a16="http://schemas.microsoft.com/office/drawing/2014/main" id="{C1ADBA18-4907-BADE-A112-699C4BD355BB}"/>
              </a:ext>
            </a:extLst>
          </p:cNvPr>
          <p:cNvSpPr>
            <a:spLocks noGrp="1"/>
          </p:cNvSpPr>
          <p:nvPr>
            <p:ph type="ftr" sz="quarter" idx="11"/>
          </p:nvPr>
        </p:nvSpPr>
        <p:spPr/>
        <p:txBody>
          <a:bodyPr/>
          <a:lstStyle/>
          <a:p>
            <a:r>
              <a:rPr lang="en-US" dirty="0"/>
              <a:t>
              </a:t>
            </a:r>
          </a:p>
        </p:txBody>
      </p:sp>
      <p:sp>
        <p:nvSpPr>
          <p:cNvPr id="6" name="Rezervirano mjesto broja slajda 5">
            <a:extLst>
              <a:ext uri="{FF2B5EF4-FFF2-40B4-BE49-F238E27FC236}">
                <a16:creationId xmlns:a16="http://schemas.microsoft.com/office/drawing/2014/main" id="{4E26C784-5C67-BC99-67AE-8268045E09E0}"/>
              </a:ext>
            </a:extLst>
          </p:cNvPr>
          <p:cNvSpPr>
            <a:spLocks noGrp="1"/>
          </p:cNvSpPr>
          <p:nvPr>
            <p:ph type="sldNum" sz="quarter" idx="12"/>
          </p:nvPr>
        </p:nvSpPr>
        <p:spPr/>
        <p:txBody>
          <a:bodyPr/>
          <a:lstStyle/>
          <a:p>
            <a:fld id="{6E91CC32-6A6B-4E2E-BBA1-6864F305DA26}" type="slidenum">
              <a:rPr lang="en-US" dirty="0"/>
              <a:pPr/>
              <a:t>3</a:t>
            </a:fld>
            <a:endParaRPr lang="en-US" dirty="0"/>
          </a:p>
        </p:txBody>
      </p:sp>
    </p:spTree>
    <p:extLst>
      <p:ext uri="{BB962C8B-B14F-4D97-AF65-F5344CB8AC3E}">
        <p14:creationId xmlns:p14="http://schemas.microsoft.com/office/powerpoint/2010/main" val="1914165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4B3EBC6-1946-E640-26B1-04DF834A0595}"/>
              </a:ext>
            </a:extLst>
          </p:cNvPr>
          <p:cNvSpPr>
            <a:spLocks noGrp="1"/>
          </p:cNvSpPr>
          <p:nvPr>
            <p:ph type="title"/>
          </p:nvPr>
        </p:nvSpPr>
        <p:spPr/>
        <p:txBody>
          <a:bodyPr/>
          <a:lstStyle/>
          <a:p>
            <a:r>
              <a:rPr lang="hr-HR"/>
              <a:t>Sukob Tito-Staljin</a:t>
            </a:r>
          </a:p>
        </p:txBody>
      </p:sp>
      <p:sp>
        <p:nvSpPr>
          <p:cNvPr id="3" name="Rezervirano mjesto sadržaja 2">
            <a:extLst>
              <a:ext uri="{FF2B5EF4-FFF2-40B4-BE49-F238E27FC236}">
                <a16:creationId xmlns:a16="http://schemas.microsoft.com/office/drawing/2014/main" id="{1A91CD1A-566D-3B14-9BDA-E6CCE42C36C7}"/>
              </a:ext>
            </a:extLst>
          </p:cNvPr>
          <p:cNvSpPr>
            <a:spLocks noGrp="1"/>
          </p:cNvSpPr>
          <p:nvPr>
            <p:ph idx="1"/>
          </p:nvPr>
        </p:nvSpPr>
        <p:spPr>
          <a:xfrm>
            <a:off x="808662" y="2019299"/>
            <a:ext cx="10347228" cy="4814170"/>
          </a:xfrm>
        </p:spPr>
        <p:txBody>
          <a:bodyPr vert="horz" lIns="91440" tIns="45720" rIns="91440" bIns="45720" rtlCol="0" anchor="t">
            <a:normAutofit fontScale="92500" lnSpcReduction="20000"/>
          </a:bodyPr>
          <a:lstStyle/>
          <a:p>
            <a:r>
              <a:rPr lang="hr-HR"/>
              <a:t>Tijekom Drugog svjetskog rata Federativna Narodna Republika Jugoslavija je  11.4. 1945. godine uspostavila gospodarske, ekonomske i diplomatske odnose sa Sovjetskim Savezom  i 1947. godine je Jugoslavija uspostavila gospodarske, ekonomske i socijalne odnose sa Čehoslovačkom, Rumunjskom, Mađarskom i Bugarskom.</a:t>
            </a:r>
            <a:endParaRPr lang="sr-Latn-RS"/>
          </a:p>
          <a:p>
            <a:r>
              <a:rPr lang="hr-HR"/>
              <a:t>Nakon Drugog svjetskog rata Jugoslavija je provodila ekonomsku, socijalnu i gospodarsku politiku do 1948. godine po uzoru na Sovjetski Svez koji je primjenjivao plansko gospodarstvo.</a:t>
            </a:r>
          </a:p>
          <a:p>
            <a:r>
              <a:rPr lang="hr-HR"/>
              <a:t>Komunistička Jugoslavija je po uzoru na Sovjetski Savez ukinula privatna vlasništva nad tvornicama, zemljištima i ukinula je veleposjede 1945. godine.</a:t>
            </a:r>
            <a:endParaRPr lang="hr-HR" dirty="0"/>
          </a:p>
          <a:p>
            <a:r>
              <a:rPr lang="hr-HR"/>
              <a:t>Zakonom o nacionalizaciji imovine sve industrije, zemljišta, sekotori djelatnosti i tvornice su bile stavljene pod državnim vlasništvom </a:t>
            </a:r>
            <a:endParaRPr lang="hr-HR" dirty="0"/>
          </a:p>
          <a:p>
            <a:r>
              <a:rPr lang="hr-HR"/>
              <a:t>Od 1945. godine do 1948. godine prema sovjetskom modelu gospodarstva i ekonomije Komunistička partija Jugoslavije nadzirala je i kontrolirala je vanjsku trgovinu, unutarnju trgovinu, poljoprivredne seljačke zadruge, industrije, promet i investicijsku politiku.</a:t>
            </a:r>
            <a:endParaRPr lang="hr-HR" dirty="0"/>
          </a:p>
          <a:p>
            <a:r>
              <a:rPr lang="hr-HR"/>
              <a:t>Također su u tom periodu osnovane i seljačke zadruge koje su radile na poljoprivrednim zemljištima koje su bile u vlasništvu države.</a:t>
            </a:r>
            <a:endParaRPr lang="hr-HR" dirty="0"/>
          </a:p>
          <a:p>
            <a:endParaRPr lang="hr-HR" dirty="0"/>
          </a:p>
        </p:txBody>
      </p:sp>
      <p:sp>
        <p:nvSpPr>
          <p:cNvPr id="4" name="Rezervirano mjesto datuma 3">
            <a:extLst>
              <a:ext uri="{FF2B5EF4-FFF2-40B4-BE49-F238E27FC236}">
                <a16:creationId xmlns:a16="http://schemas.microsoft.com/office/drawing/2014/main" id="{3742E45B-5B84-7180-AD14-BC3875E41322}"/>
              </a:ext>
            </a:extLst>
          </p:cNvPr>
          <p:cNvSpPr>
            <a:spLocks noGrp="1"/>
          </p:cNvSpPr>
          <p:nvPr>
            <p:ph type="dt" sz="half" idx="10"/>
          </p:nvPr>
        </p:nvSpPr>
        <p:spPr/>
        <p:txBody>
          <a:bodyPr/>
          <a:lstStyle/>
          <a:p>
            <a:fld id="{58552AC3-9851-41DB-9B2C-1F60A2BCFDAE}" type="datetime1">
              <a:rPr lang="sr-Latn-RS"/>
              <a:pPr/>
              <a:t>18.5.2026.</a:t>
            </a:fld>
            <a:endParaRPr lang="en-US" dirty="0"/>
          </a:p>
        </p:txBody>
      </p:sp>
      <p:sp>
        <p:nvSpPr>
          <p:cNvPr id="5" name="Rezervirano mjesto podnožja 4">
            <a:extLst>
              <a:ext uri="{FF2B5EF4-FFF2-40B4-BE49-F238E27FC236}">
                <a16:creationId xmlns:a16="http://schemas.microsoft.com/office/drawing/2014/main" id="{91DD1C8F-D1A4-342F-D77A-4B2940FC4B6D}"/>
              </a:ext>
            </a:extLst>
          </p:cNvPr>
          <p:cNvSpPr>
            <a:spLocks noGrp="1"/>
          </p:cNvSpPr>
          <p:nvPr>
            <p:ph type="ftr" sz="quarter" idx="11"/>
          </p:nvPr>
        </p:nvSpPr>
        <p:spPr/>
        <p:txBody>
          <a:bodyPr/>
          <a:lstStyle/>
          <a:p>
            <a:r>
              <a:rPr lang="en-US" dirty="0"/>
              <a:t>
              </a:t>
            </a:r>
          </a:p>
        </p:txBody>
      </p:sp>
      <p:sp>
        <p:nvSpPr>
          <p:cNvPr id="6" name="Rezervirano mjesto broja slajda 5">
            <a:extLst>
              <a:ext uri="{FF2B5EF4-FFF2-40B4-BE49-F238E27FC236}">
                <a16:creationId xmlns:a16="http://schemas.microsoft.com/office/drawing/2014/main" id="{C901DDA9-5E0E-01DF-6702-A9E410C2BEE1}"/>
              </a:ext>
            </a:extLst>
          </p:cNvPr>
          <p:cNvSpPr>
            <a:spLocks noGrp="1"/>
          </p:cNvSpPr>
          <p:nvPr>
            <p:ph type="sldNum" sz="quarter" idx="12"/>
          </p:nvPr>
        </p:nvSpPr>
        <p:spPr/>
        <p:txBody>
          <a:bodyPr/>
          <a:lstStyle/>
          <a:p>
            <a:fld id="{6E91CC32-6A6B-4E2E-BBA1-6864F305DA26}" type="slidenum">
              <a:rPr lang="en-US" dirty="0"/>
              <a:pPr/>
              <a:t>4</a:t>
            </a:fld>
            <a:endParaRPr lang="en-US" dirty="0"/>
          </a:p>
        </p:txBody>
      </p:sp>
    </p:spTree>
    <p:extLst>
      <p:ext uri="{BB962C8B-B14F-4D97-AF65-F5344CB8AC3E}">
        <p14:creationId xmlns:p14="http://schemas.microsoft.com/office/powerpoint/2010/main" val="1222909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6537BA0-7D33-A2A7-A7C6-327C84B0E289}"/>
              </a:ext>
            </a:extLst>
          </p:cNvPr>
          <p:cNvSpPr>
            <a:spLocks noGrp="1"/>
          </p:cNvSpPr>
          <p:nvPr>
            <p:ph type="title"/>
          </p:nvPr>
        </p:nvSpPr>
        <p:spPr/>
        <p:txBody>
          <a:bodyPr/>
          <a:lstStyle/>
          <a:p>
            <a:r>
              <a:rPr lang="hr-HR"/>
              <a:t>Sukob Tito-Staljin</a:t>
            </a:r>
          </a:p>
        </p:txBody>
      </p:sp>
      <p:sp>
        <p:nvSpPr>
          <p:cNvPr id="3" name="Rezervirano mjesto sadržaja 2">
            <a:extLst>
              <a:ext uri="{FF2B5EF4-FFF2-40B4-BE49-F238E27FC236}">
                <a16:creationId xmlns:a16="http://schemas.microsoft.com/office/drawing/2014/main" id="{23296C53-A009-6236-2EC6-94B184A266F0}"/>
              </a:ext>
            </a:extLst>
          </p:cNvPr>
          <p:cNvSpPr>
            <a:spLocks noGrp="1"/>
          </p:cNvSpPr>
          <p:nvPr>
            <p:ph idx="1"/>
          </p:nvPr>
        </p:nvSpPr>
        <p:spPr/>
        <p:txBody>
          <a:bodyPr vert="horz" lIns="91440" tIns="45720" rIns="91440" bIns="45720" rtlCol="0" anchor="t">
            <a:normAutofit fontScale="85000" lnSpcReduction="20000"/>
          </a:bodyPr>
          <a:lstStyle/>
          <a:p>
            <a:r>
              <a:rPr lang="hr-HR"/>
              <a:t>Nakon Drugog svjetskog rata jugoslavenski diplomati Koča Popović i Edvard Kardelj sastali su se sa predsjednikom komunističke Bugarske Georgijem Dmitrovom gdje su se dogovarali oko uspostavljanja državnih granica između Bugarske i Jugoslavije.</a:t>
            </a:r>
          </a:p>
          <a:p>
            <a:r>
              <a:rPr lang="hr-HR"/>
              <a:t>Na tom sastanku su Popović i Kardelj predlagali predsjedniku Bugarske Dmitrovu da se Bugarska ujedini sa Jugoslavijom i da Bugarska bude nova država u sastavu Jugoslavije.</a:t>
            </a:r>
          </a:p>
          <a:p>
            <a:r>
              <a:rPr lang="hr-HR"/>
              <a:t>Za taj sastanak je kasnije je saznao predsjednik Sovjetskog Saveza Josif Staljin koji je pozvao Tita i Dmitrova da dođu na sastanak u Moskvi.</a:t>
            </a:r>
          </a:p>
          <a:p>
            <a:r>
              <a:rPr lang="hr-HR"/>
              <a:t>N političkom sastanku u Moskvi 10.2. 1948. Godine sastali su se bugarski predsjednik Georgij Dmitrov , jugoslavenski diplomat Edvard Kardelj i predsjednik Sovjetskog Saveza Josif Staljin koji su potpisali sporazum  prema kojem su Jugoslavija i Bugarska obećale da će se konzultirati sa Sovjetskim Savezom oko vanjskopolitičkih pitanja.</a:t>
            </a:r>
          </a:p>
          <a:p>
            <a:r>
              <a:rPr lang="hr-HR"/>
              <a:t>Predjsednik Jugoslavije Josip Broz Tito je u dogovoru s grčkim, albanskim i bugarskim komunistima želio stvoriti Balkansku federaciju u kojoj bi bile uključene Jugoslavija, Albanija, Grčka i Bugarska protiv čega su se protivile  SAD i Velika Britanija.</a:t>
            </a:r>
            <a:endParaRPr lang="hr-HR" dirty="0"/>
          </a:p>
        </p:txBody>
      </p:sp>
      <p:sp>
        <p:nvSpPr>
          <p:cNvPr id="4" name="Rezervirano mjesto datuma 3">
            <a:extLst>
              <a:ext uri="{FF2B5EF4-FFF2-40B4-BE49-F238E27FC236}">
                <a16:creationId xmlns:a16="http://schemas.microsoft.com/office/drawing/2014/main" id="{009C1BE9-35BA-74E3-3089-C958602F8860}"/>
              </a:ext>
            </a:extLst>
          </p:cNvPr>
          <p:cNvSpPr>
            <a:spLocks noGrp="1"/>
          </p:cNvSpPr>
          <p:nvPr>
            <p:ph type="dt" sz="half" idx="10"/>
          </p:nvPr>
        </p:nvSpPr>
        <p:spPr/>
        <p:txBody>
          <a:bodyPr/>
          <a:lstStyle/>
          <a:p>
            <a:fld id="{99CE68A7-5276-4BCE-9B50-9A1062A4600F}" type="datetime1">
              <a:rPr lang="sr-Latn-RS"/>
              <a:pPr/>
              <a:t>18.5.2026.</a:t>
            </a:fld>
            <a:endParaRPr lang="en-US" dirty="0"/>
          </a:p>
        </p:txBody>
      </p:sp>
      <p:sp>
        <p:nvSpPr>
          <p:cNvPr id="5" name="Rezervirano mjesto podnožja 4">
            <a:extLst>
              <a:ext uri="{FF2B5EF4-FFF2-40B4-BE49-F238E27FC236}">
                <a16:creationId xmlns:a16="http://schemas.microsoft.com/office/drawing/2014/main" id="{3A35C53B-95E2-7A65-8695-F9B230D245F3}"/>
              </a:ext>
            </a:extLst>
          </p:cNvPr>
          <p:cNvSpPr>
            <a:spLocks noGrp="1"/>
          </p:cNvSpPr>
          <p:nvPr>
            <p:ph type="ftr" sz="quarter" idx="11"/>
          </p:nvPr>
        </p:nvSpPr>
        <p:spPr/>
        <p:txBody>
          <a:bodyPr/>
          <a:lstStyle/>
          <a:p>
            <a:r>
              <a:rPr lang="en-US" dirty="0"/>
              <a:t>
              </a:t>
            </a:r>
          </a:p>
        </p:txBody>
      </p:sp>
      <p:sp>
        <p:nvSpPr>
          <p:cNvPr id="6" name="Rezervirano mjesto broja slajda 5">
            <a:extLst>
              <a:ext uri="{FF2B5EF4-FFF2-40B4-BE49-F238E27FC236}">
                <a16:creationId xmlns:a16="http://schemas.microsoft.com/office/drawing/2014/main" id="{5B114E13-F60F-FF50-B2EF-A7D944A53D6A}"/>
              </a:ext>
            </a:extLst>
          </p:cNvPr>
          <p:cNvSpPr>
            <a:spLocks noGrp="1"/>
          </p:cNvSpPr>
          <p:nvPr>
            <p:ph type="sldNum" sz="quarter" idx="12"/>
          </p:nvPr>
        </p:nvSpPr>
        <p:spPr/>
        <p:txBody>
          <a:bodyPr/>
          <a:lstStyle/>
          <a:p>
            <a:fld id="{6E91CC32-6A6B-4E2E-BBA1-6864F305DA26}" type="slidenum">
              <a:rPr lang="en-US" dirty="0"/>
              <a:pPr/>
              <a:t>5</a:t>
            </a:fld>
            <a:endParaRPr lang="en-US" dirty="0"/>
          </a:p>
        </p:txBody>
      </p:sp>
    </p:spTree>
    <p:extLst>
      <p:ext uri="{BB962C8B-B14F-4D97-AF65-F5344CB8AC3E}">
        <p14:creationId xmlns:p14="http://schemas.microsoft.com/office/powerpoint/2010/main" val="3208472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9A03FDD-22AA-FC26-CB1F-FE48FE263000}"/>
              </a:ext>
            </a:extLst>
          </p:cNvPr>
          <p:cNvSpPr>
            <a:spLocks noGrp="1"/>
          </p:cNvSpPr>
          <p:nvPr>
            <p:ph type="title"/>
          </p:nvPr>
        </p:nvSpPr>
        <p:spPr/>
        <p:txBody>
          <a:bodyPr/>
          <a:lstStyle/>
          <a:p>
            <a:r>
              <a:rPr lang="hr-HR"/>
              <a:t>Sukob Tito-Staljin</a:t>
            </a:r>
          </a:p>
        </p:txBody>
      </p:sp>
      <p:sp>
        <p:nvSpPr>
          <p:cNvPr id="3" name="Rezervirano mjesto sadržaja 2">
            <a:extLst>
              <a:ext uri="{FF2B5EF4-FFF2-40B4-BE49-F238E27FC236}">
                <a16:creationId xmlns:a16="http://schemas.microsoft.com/office/drawing/2014/main" id="{6F671BA5-4549-8EB0-A9FB-C9F1EBDE1F40}"/>
              </a:ext>
            </a:extLst>
          </p:cNvPr>
          <p:cNvSpPr>
            <a:spLocks noGrp="1"/>
          </p:cNvSpPr>
          <p:nvPr>
            <p:ph idx="1"/>
          </p:nvPr>
        </p:nvSpPr>
        <p:spPr/>
        <p:txBody>
          <a:bodyPr vert="horz" lIns="91440" tIns="45720" rIns="91440" bIns="45720" rtlCol="0" anchor="t">
            <a:normAutofit fontScale="85000" lnSpcReduction="20000"/>
          </a:bodyPr>
          <a:lstStyle/>
          <a:p>
            <a:r>
              <a:rPr lang="hr-HR"/>
              <a:t>Zbog Balkanske federacije Velika Britanija i SAD optuživale su Sovjetski Savez da potiče Tita na agresivnu vanjsku politiku te, su optuživale Sovjetski Savez zbog kršenja nemilog dokumenta o podjeli interesnih sfera u Europi između Velike Britanije i Sovjetskog Saveza.</a:t>
            </a:r>
          </a:p>
          <a:p>
            <a:r>
              <a:rPr lang="hr-HR"/>
              <a:t>Nemili dokument  je dokument koji je potpisan tijekom Drugog svjetskog rata 1944. godine između britanskog premijera Winstona Churchilla i  sovjetskog predsjednika Josifa Staljina.</a:t>
            </a:r>
            <a:endParaRPr lang="hr-HR" dirty="0"/>
          </a:p>
          <a:p>
            <a:r>
              <a:rPr lang="hr-HR"/>
              <a:t>Prema tom nemilom dokumentu 50 posto teritorija Jugoslavije je palo pod utjecaj Velike Britanije a 50 posto drugog djela teritorija Jugoslavije je palo pod utjecaj Sovjetskog Saveza, 90 posto teritorija Grčke je palo pod utjecaj Velike Britanije i SAD-a a 10 teritorija Grčke je palo pod utjecaj Sovjetskog Saveza, 75 posto teritorija Bugarske je palo pod utjecaj Sovjetskog Saveza ,a 25 posto teritorija Bugarske je palo pod utjecaj Velike Britanije, 50 posto teritorija Mađarske je palo pod utjecaj Sovjetskog Saveza ,a 50 posto teritorija drugog djela Mađarske palo je pod utjecaj Velike Britanije i SAD-a i 90 posto teritorija Rumunjske je palo pod utjecaj Sovjetskog Saveza dok je 10 posto teritorija Rumunjske  palo pod utjecaj Velike Britanije.</a:t>
            </a:r>
            <a:endParaRPr lang="hr-HR" dirty="0"/>
          </a:p>
          <a:p>
            <a:r>
              <a:rPr lang="hr-HR"/>
              <a:t>Velika Britanija i SAD su željele uspostaviti interesne sfere na Mediteranu s ciljem kako bi spriječili širenje komunizma na Mediteranu od strane Sovjetskog Saveza.</a:t>
            </a:r>
            <a:endParaRPr lang="hr-HR" dirty="0"/>
          </a:p>
          <a:p>
            <a:endParaRPr lang="hr-HR" dirty="0"/>
          </a:p>
        </p:txBody>
      </p:sp>
      <p:sp>
        <p:nvSpPr>
          <p:cNvPr id="4" name="Rezervirano mjesto datuma 3">
            <a:extLst>
              <a:ext uri="{FF2B5EF4-FFF2-40B4-BE49-F238E27FC236}">
                <a16:creationId xmlns:a16="http://schemas.microsoft.com/office/drawing/2014/main" id="{CC7ECF56-1E08-4E1E-246F-89476AF35A1F}"/>
              </a:ext>
            </a:extLst>
          </p:cNvPr>
          <p:cNvSpPr>
            <a:spLocks noGrp="1"/>
          </p:cNvSpPr>
          <p:nvPr>
            <p:ph type="dt" sz="half" idx="10"/>
          </p:nvPr>
        </p:nvSpPr>
        <p:spPr/>
        <p:txBody>
          <a:bodyPr/>
          <a:lstStyle/>
          <a:p>
            <a:fld id="{D24041B2-8D72-4F14-ACD8-6D15FEDB574F}" type="datetime1">
              <a:rPr lang="sr-Latn-RS"/>
              <a:pPr/>
              <a:t>18.5.2026.</a:t>
            </a:fld>
            <a:endParaRPr lang="en-US" dirty="0"/>
          </a:p>
        </p:txBody>
      </p:sp>
      <p:sp>
        <p:nvSpPr>
          <p:cNvPr id="5" name="Rezervirano mjesto podnožja 4">
            <a:extLst>
              <a:ext uri="{FF2B5EF4-FFF2-40B4-BE49-F238E27FC236}">
                <a16:creationId xmlns:a16="http://schemas.microsoft.com/office/drawing/2014/main" id="{BD93E87C-B153-506F-D928-9A465025A4E3}"/>
              </a:ext>
            </a:extLst>
          </p:cNvPr>
          <p:cNvSpPr>
            <a:spLocks noGrp="1"/>
          </p:cNvSpPr>
          <p:nvPr>
            <p:ph type="ftr" sz="quarter" idx="11"/>
          </p:nvPr>
        </p:nvSpPr>
        <p:spPr/>
        <p:txBody>
          <a:bodyPr/>
          <a:lstStyle/>
          <a:p>
            <a:r>
              <a:rPr lang="en-US" dirty="0"/>
              <a:t>
              </a:t>
            </a:r>
          </a:p>
        </p:txBody>
      </p:sp>
      <p:sp>
        <p:nvSpPr>
          <p:cNvPr id="6" name="Rezervirano mjesto broja slajda 5">
            <a:extLst>
              <a:ext uri="{FF2B5EF4-FFF2-40B4-BE49-F238E27FC236}">
                <a16:creationId xmlns:a16="http://schemas.microsoft.com/office/drawing/2014/main" id="{5BD88BC3-89A9-8BC5-5548-3BBFA68536A2}"/>
              </a:ext>
            </a:extLst>
          </p:cNvPr>
          <p:cNvSpPr>
            <a:spLocks noGrp="1"/>
          </p:cNvSpPr>
          <p:nvPr>
            <p:ph type="sldNum" sz="quarter" idx="12"/>
          </p:nvPr>
        </p:nvSpPr>
        <p:spPr/>
        <p:txBody>
          <a:bodyPr/>
          <a:lstStyle/>
          <a:p>
            <a:fld id="{6E91CC32-6A6B-4E2E-BBA1-6864F305DA26}" type="slidenum">
              <a:rPr lang="en-US" dirty="0"/>
              <a:pPr/>
              <a:t>6</a:t>
            </a:fld>
            <a:endParaRPr lang="en-US" dirty="0"/>
          </a:p>
        </p:txBody>
      </p:sp>
    </p:spTree>
    <p:extLst>
      <p:ext uri="{BB962C8B-B14F-4D97-AF65-F5344CB8AC3E}">
        <p14:creationId xmlns:p14="http://schemas.microsoft.com/office/powerpoint/2010/main" val="29610850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934C241-DA3F-C75D-C7A5-A6032DD91C54}"/>
              </a:ext>
            </a:extLst>
          </p:cNvPr>
          <p:cNvSpPr>
            <a:spLocks noGrp="1"/>
          </p:cNvSpPr>
          <p:nvPr>
            <p:ph type="title"/>
          </p:nvPr>
        </p:nvSpPr>
        <p:spPr/>
        <p:txBody>
          <a:bodyPr/>
          <a:lstStyle/>
          <a:p>
            <a:r>
              <a:rPr lang="hr-HR"/>
              <a:t>Sukob Tito-Staljin</a:t>
            </a:r>
          </a:p>
        </p:txBody>
      </p:sp>
      <p:sp>
        <p:nvSpPr>
          <p:cNvPr id="3" name="Rezervirano mjesto sadržaja 2">
            <a:extLst>
              <a:ext uri="{FF2B5EF4-FFF2-40B4-BE49-F238E27FC236}">
                <a16:creationId xmlns:a16="http://schemas.microsoft.com/office/drawing/2014/main" id="{FEC48F74-F667-0E24-9B61-46076662F8C9}"/>
              </a:ext>
            </a:extLst>
          </p:cNvPr>
          <p:cNvSpPr>
            <a:spLocks noGrp="1"/>
          </p:cNvSpPr>
          <p:nvPr>
            <p:ph idx="1"/>
          </p:nvPr>
        </p:nvSpPr>
        <p:spPr/>
        <p:txBody>
          <a:bodyPr vert="horz" lIns="91440" tIns="45720" rIns="91440" bIns="45720" rtlCol="0" anchor="t">
            <a:normAutofit fontScale="77500" lnSpcReduction="20000"/>
          </a:bodyPr>
          <a:lstStyle/>
          <a:p>
            <a:r>
              <a:rPr lang="hr-HR"/>
              <a:t>U strahu od mogućeg rata između Sovjetskog Saveza i SAD-a Josif Staljin je zatražio od predjsednika Jugoslavije Josipa Broza Tita da prestane sa agresivnom vanjskom politikom stvaranjem Balkanske federacije.</a:t>
            </a:r>
          </a:p>
          <a:p>
            <a:r>
              <a:rPr lang="hr-HR"/>
              <a:t>Tito nije želio poslušati Staljinov savjet već je dalje nastavio pšrovoditi svoju vanjsku politiku zbog čega su se zaoštravali politički i diplomatski odnosi između Jugoslavije i Sovjetskog Saveza 1948. Godine.</a:t>
            </a:r>
            <a:endParaRPr lang="hr-HR" dirty="0"/>
          </a:p>
          <a:p>
            <a:r>
              <a:rPr lang="hr-HR"/>
              <a:t>Zbog političkog raskola između Jugoslavije i Sovjetskog Saveza  Josip Broz Tito je u jednom govoru rekao kako je Jugoslavija spremna za rat protiv Sovjetskog Saveza ako bude potrebno.</a:t>
            </a:r>
            <a:endParaRPr lang="hr-HR" dirty="0"/>
          </a:p>
          <a:p>
            <a:r>
              <a:rPr lang="hr-HR"/>
              <a:t>Zbog Titove neposlušnosti prema Sovjetskom Savezu Josif Staljin je  dao povući sovjetske vojne savjetnike i stručnjake koji su otišli iz Jugoslavije  u ožujku 1948. godine.</a:t>
            </a:r>
            <a:endParaRPr lang="hr-HR" dirty="0"/>
          </a:p>
          <a:p>
            <a:r>
              <a:rPr lang="hr-HR"/>
              <a:t>Također je Sovjetski Savez ukinuo slanje gospodarske i ekonomske pomoći prema Jugoslaviji.</a:t>
            </a:r>
            <a:endParaRPr lang="hr-HR" dirty="0"/>
          </a:p>
          <a:p>
            <a:r>
              <a:rPr lang="hr-HR"/>
              <a:t>Jugoslavenska propaganda je stvorila priču kako je navodno Tito rekao Staljinu ne zbog toga što se Tito nije želio prikloniti politici po uzoru na Sovjetski Savez.</a:t>
            </a:r>
            <a:endParaRPr lang="hr-HR" dirty="0"/>
          </a:p>
          <a:p>
            <a:r>
              <a:rPr lang="hr-HR"/>
              <a:t>Predsjednik Sovjetskog Saveza Josif Staljin je zatražio od predsjednika Jugoslavije Josipa Broza Tita da dođe na sastanak imformbiroa s ciljem kako bi se pokušali poboljšati politički odnosi između Jugoslavije i Sovjetskog Saveza ,ali Tito je odbio doći na sastanak.</a:t>
            </a:r>
            <a:endParaRPr lang="hr-HR" dirty="0"/>
          </a:p>
          <a:p>
            <a:endParaRPr lang="hr-HR" dirty="0"/>
          </a:p>
          <a:p>
            <a:endParaRPr lang="hr-HR" dirty="0"/>
          </a:p>
          <a:p>
            <a:endParaRPr lang="hr-HR" dirty="0"/>
          </a:p>
        </p:txBody>
      </p:sp>
      <p:sp>
        <p:nvSpPr>
          <p:cNvPr id="4" name="Rezervirano mjesto datuma 3">
            <a:extLst>
              <a:ext uri="{FF2B5EF4-FFF2-40B4-BE49-F238E27FC236}">
                <a16:creationId xmlns:a16="http://schemas.microsoft.com/office/drawing/2014/main" id="{3E6AEEA8-FCD8-43CC-5338-7EE7EB68DB2E}"/>
              </a:ext>
            </a:extLst>
          </p:cNvPr>
          <p:cNvSpPr>
            <a:spLocks noGrp="1"/>
          </p:cNvSpPr>
          <p:nvPr>
            <p:ph type="dt" sz="half" idx="10"/>
          </p:nvPr>
        </p:nvSpPr>
        <p:spPr/>
        <p:txBody>
          <a:bodyPr/>
          <a:lstStyle/>
          <a:p>
            <a:fld id="{687BB078-C03D-4793-906C-BEA1B059BDA1}" type="datetime1">
              <a:rPr lang="sr-Latn-RS"/>
              <a:pPr/>
              <a:t>18.5.2026.</a:t>
            </a:fld>
            <a:endParaRPr lang="en-US" dirty="0"/>
          </a:p>
        </p:txBody>
      </p:sp>
      <p:sp>
        <p:nvSpPr>
          <p:cNvPr id="5" name="Rezervirano mjesto podnožja 4">
            <a:extLst>
              <a:ext uri="{FF2B5EF4-FFF2-40B4-BE49-F238E27FC236}">
                <a16:creationId xmlns:a16="http://schemas.microsoft.com/office/drawing/2014/main" id="{7B6E4008-8615-3FFE-B345-0338422019F6}"/>
              </a:ext>
            </a:extLst>
          </p:cNvPr>
          <p:cNvSpPr>
            <a:spLocks noGrp="1"/>
          </p:cNvSpPr>
          <p:nvPr>
            <p:ph type="ftr" sz="quarter" idx="11"/>
          </p:nvPr>
        </p:nvSpPr>
        <p:spPr/>
        <p:txBody>
          <a:bodyPr/>
          <a:lstStyle/>
          <a:p>
            <a:r>
              <a:rPr lang="en-US" dirty="0"/>
              <a:t>
              </a:t>
            </a:r>
          </a:p>
        </p:txBody>
      </p:sp>
      <p:sp>
        <p:nvSpPr>
          <p:cNvPr id="6" name="Rezervirano mjesto broja slajda 5">
            <a:extLst>
              <a:ext uri="{FF2B5EF4-FFF2-40B4-BE49-F238E27FC236}">
                <a16:creationId xmlns:a16="http://schemas.microsoft.com/office/drawing/2014/main" id="{711EC387-80FA-B849-20D4-B32EC9B4E37B}"/>
              </a:ext>
            </a:extLst>
          </p:cNvPr>
          <p:cNvSpPr>
            <a:spLocks noGrp="1"/>
          </p:cNvSpPr>
          <p:nvPr>
            <p:ph type="sldNum" sz="quarter" idx="12"/>
          </p:nvPr>
        </p:nvSpPr>
        <p:spPr/>
        <p:txBody>
          <a:bodyPr/>
          <a:lstStyle/>
          <a:p>
            <a:fld id="{6E91CC32-6A6B-4E2E-BBA1-6864F305DA26}" type="slidenum">
              <a:rPr lang="en-US" dirty="0"/>
              <a:pPr/>
              <a:t>7</a:t>
            </a:fld>
            <a:endParaRPr lang="en-US" dirty="0"/>
          </a:p>
        </p:txBody>
      </p:sp>
    </p:spTree>
    <p:extLst>
      <p:ext uri="{BB962C8B-B14F-4D97-AF65-F5344CB8AC3E}">
        <p14:creationId xmlns:p14="http://schemas.microsoft.com/office/powerpoint/2010/main" val="2303635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5C1F77C-E94D-4CE8-252B-1A8778D34E01}"/>
              </a:ext>
            </a:extLst>
          </p:cNvPr>
          <p:cNvSpPr>
            <a:spLocks noGrp="1"/>
          </p:cNvSpPr>
          <p:nvPr>
            <p:ph type="title"/>
          </p:nvPr>
        </p:nvSpPr>
        <p:spPr/>
        <p:txBody>
          <a:bodyPr/>
          <a:lstStyle/>
          <a:p>
            <a:r>
              <a:rPr lang="hr-HR"/>
              <a:t>Sukob Tito-Staljin</a:t>
            </a:r>
          </a:p>
        </p:txBody>
      </p:sp>
      <p:sp>
        <p:nvSpPr>
          <p:cNvPr id="3" name="Rezervirano mjesto sadržaja 2">
            <a:extLst>
              <a:ext uri="{FF2B5EF4-FFF2-40B4-BE49-F238E27FC236}">
                <a16:creationId xmlns:a16="http://schemas.microsoft.com/office/drawing/2014/main" id="{D98A10C4-3D47-563E-E8F9-EBA366DF3F60}"/>
              </a:ext>
            </a:extLst>
          </p:cNvPr>
          <p:cNvSpPr>
            <a:spLocks noGrp="1"/>
          </p:cNvSpPr>
          <p:nvPr>
            <p:ph idx="1"/>
          </p:nvPr>
        </p:nvSpPr>
        <p:spPr/>
        <p:txBody>
          <a:bodyPr vert="horz" lIns="91440" tIns="45720" rIns="91440" bIns="45720" rtlCol="0" anchor="t">
            <a:normAutofit fontScale="85000" lnSpcReduction="20000"/>
          </a:bodyPr>
          <a:lstStyle/>
          <a:p>
            <a:r>
              <a:rPr lang="hr-HR"/>
              <a:t>Zbog Titova nedolaska na satsanak imformbiroa predsjednik Sovjetskog Saveza i šef imformbiroa Josif Staljin je 28.6. 1948. godine donosio rezoluciju Imformbiroa preko kojeg je Jugoslavija optužena za izdaju socijalizma i za antisovjetsko djelovanje ,te je Jugoslavija izbačena iz Imformbiora.</a:t>
            </a:r>
          </a:p>
          <a:p>
            <a:r>
              <a:rPr lang="hr-HR"/>
              <a:t>Nakon što je Jugoslavija izbačena iz imformbiroa raskinuti su gospodarski, politički, ekonomski i diplomatski odnosi između Jugoslavije i Sovjetskog Saveza 1948. godine.</a:t>
            </a:r>
            <a:endParaRPr lang="hr-HR" dirty="0"/>
          </a:p>
          <a:p>
            <a:r>
              <a:rPr lang="hr-HR"/>
              <a:t>Predjsednik Jugoslavije Josip Broz Tito je na prijedlog hrvatskog umjetnika Augusta Augustinčića osnovao politički logor na Golom otoku  koji je bio namijenjen za političke neprijatelje Josipa Broza Tita i za komunističke političare koji su podržavali sovjetsku politiku a ne jugoslavensku politiku.</a:t>
            </a:r>
          </a:p>
          <a:p>
            <a:r>
              <a:rPr lang="hr-HR"/>
              <a:t>Zbog Golog otoka je sovjetski predsjednik Josif Staljin donosio novu rezoluciju Imformbiroa 17.11. 1949. godine u kojem je optuživao Josipa Broza Tita da je nacionalist jer je dao progoniti svoje političke neprijatelje koji nisu podržavali njegovu jugoslavensku i komunističku politiku.</a:t>
            </a:r>
          </a:p>
          <a:p>
            <a:r>
              <a:rPr lang="hr-HR"/>
              <a:t>Nakon političkog raskola između Jugoslavije i Sovjetskog Saveza komunističke vlasti Jugoslavije odlučile su napustiti sovjetski model  gospodarske, društvene, ekonomske i privredne politike s ciljem kako bi se odmaknule od Sovjetskog Saveza.</a:t>
            </a:r>
            <a:endParaRPr lang="hr-HR" dirty="0"/>
          </a:p>
          <a:p>
            <a:endParaRPr lang="hr-HR" dirty="0"/>
          </a:p>
        </p:txBody>
      </p:sp>
      <p:sp>
        <p:nvSpPr>
          <p:cNvPr id="4" name="Rezervirano mjesto datuma 3">
            <a:extLst>
              <a:ext uri="{FF2B5EF4-FFF2-40B4-BE49-F238E27FC236}">
                <a16:creationId xmlns:a16="http://schemas.microsoft.com/office/drawing/2014/main" id="{A7562BCD-89CA-FEE9-10E7-75F3574D2667}"/>
              </a:ext>
            </a:extLst>
          </p:cNvPr>
          <p:cNvSpPr>
            <a:spLocks noGrp="1"/>
          </p:cNvSpPr>
          <p:nvPr>
            <p:ph type="dt" sz="half" idx="10"/>
          </p:nvPr>
        </p:nvSpPr>
        <p:spPr/>
        <p:txBody>
          <a:bodyPr/>
          <a:lstStyle/>
          <a:p>
            <a:fld id="{DE3DB468-8E5E-4ED1-9997-50A3FCC615B6}" type="datetime1">
              <a:rPr lang="sr-Latn-RS"/>
              <a:pPr/>
              <a:t>18.5.2026.</a:t>
            </a:fld>
            <a:endParaRPr lang="en-US" dirty="0"/>
          </a:p>
        </p:txBody>
      </p:sp>
      <p:sp>
        <p:nvSpPr>
          <p:cNvPr id="5" name="Rezervirano mjesto podnožja 4">
            <a:extLst>
              <a:ext uri="{FF2B5EF4-FFF2-40B4-BE49-F238E27FC236}">
                <a16:creationId xmlns:a16="http://schemas.microsoft.com/office/drawing/2014/main" id="{7C974FF6-BB61-7818-F527-9BDF59D78298}"/>
              </a:ext>
            </a:extLst>
          </p:cNvPr>
          <p:cNvSpPr>
            <a:spLocks noGrp="1"/>
          </p:cNvSpPr>
          <p:nvPr>
            <p:ph type="ftr" sz="quarter" idx="11"/>
          </p:nvPr>
        </p:nvSpPr>
        <p:spPr/>
        <p:txBody>
          <a:bodyPr/>
          <a:lstStyle/>
          <a:p>
            <a:r>
              <a:rPr lang="en-US" dirty="0"/>
              <a:t>
              </a:t>
            </a:r>
          </a:p>
        </p:txBody>
      </p:sp>
      <p:sp>
        <p:nvSpPr>
          <p:cNvPr id="6" name="Rezervirano mjesto broja slajda 5">
            <a:extLst>
              <a:ext uri="{FF2B5EF4-FFF2-40B4-BE49-F238E27FC236}">
                <a16:creationId xmlns:a16="http://schemas.microsoft.com/office/drawing/2014/main" id="{B39330F2-98E8-FE85-F1D1-08CDA7425638}"/>
              </a:ext>
            </a:extLst>
          </p:cNvPr>
          <p:cNvSpPr>
            <a:spLocks noGrp="1"/>
          </p:cNvSpPr>
          <p:nvPr>
            <p:ph type="sldNum" sz="quarter" idx="12"/>
          </p:nvPr>
        </p:nvSpPr>
        <p:spPr/>
        <p:txBody>
          <a:bodyPr/>
          <a:lstStyle/>
          <a:p>
            <a:fld id="{6E91CC32-6A6B-4E2E-BBA1-6864F305DA26}" type="slidenum">
              <a:rPr lang="en-US" dirty="0"/>
              <a:pPr/>
              <a:t>8</a:t>
            </a:fld>
            <a:endParaRPr lang="en-US" dirty="0"/>
          </a:p>
        </p:txBody>
      </p:sp>
    </p:spTree>
    <p:extLst>
      <p:ext uri="{BB962C8B-B14F-4D97-AF65-F5344CB8AC3E}">
        <p14:creationId xmlns:p14="http://schemas.microsoft.com/office/powerpoint/2010/main" val="38993714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9B27066-25C2-CD76-C012-86EA5AD395B2}"/>
              </a:ext>
            </a:extLst>
          </p:cNvPr>
          <p:cNvSpPr>
            <a:spLocks noGrp="1"/>
          </p:cNvSpPr>
          <p:nvPr>
            <p:ph type="title"/>
          </p:nvPr>
        </p:nvSpPr>
        <p:spPr/>
        <p:txBody>
          <a:bodyPr/>
          <a:lstStyle/>
          <a:p>
            <a:r>
              <a:rPr lang="hr-HR"/>
              <a:t>Sukob Tito-Staljin </a:t>
            </a:r>
          </a:p>
        </p:txBody>
      </p:sp>
      <p:sp>
        <p:nvSpPr>
          <p:cNvPr id="3" name="Rezervirano mjesto sadržaja 2">
            <a:extLst>
              <a:ext uri="{FF2B5EF4-FFF2-40B4-BE49-F238E27FC236}">
                <a16:creationId xmlns:a16="http://schemas.microsoft.com/office/drawing/2014/main" id="{C43F1AC3-A422-8F3E-1F2B-BBBCC62FF3A4}"/>
              </a:ext>
            </a:extLst>
          </p:cNvPr>
          <p:cNvSpPr>
            <a:spLocks noGrp="1"/>
          </p:cNvSpPr>
          <p:nvPr>
            <p:ph idx="1"/>
          </p:nvPr>
        </p:nvSpPr>
        <p:spPr/>
        <p:txBody>
          <a:bodyPr vert="horz" lIns="91440" tIns="45720" rIns="91440" bIns="45720" rtlCol="0" anchor="t">
            <a:normAutofit fontScale="85000" lnSpcReduction="10000"/>
          </a:bodyPr>
          <a:lstStyle/>
          <a:p>
            <a:r>
              <a:rPr lang="hr-HR" dirty="0"/>
              <a:t>Nakon političkog sukoba između Sovjetskog Saveza i Jugoslavija </a:t>
            </a:r>
            <a:r>
              <a:rPr lang="hr-HR" dirty="0" err="1"/>
              <a:t>Jugoslavija</a:t>
            </a:r>
            <a:r>
              <a:rPr lang="hr-HR" dirty="0"/>
              <a:t> se okrenula Zapadu, te je kasnije uspostavila gospodarske i ekonomske odnose sa Velikom Britanijom i SAD-om.</a:t>
            </a:r>
          </a:p>
          <a:p>
            <a:r>
              <a:rPr lang="hr-HR" dirty="0"/>
              <a:t>Također je  predsjednik Jugoslavije Josip Broz Tito došao u diplomatski posjet u Velikoj Britaniji kod britanske kraljice Elizabete II. I njezinog supruga princa Filipa vojvode od Edinburgha i kod britanskog premijera Winstona Churchilla 1952. Godine.</a:t>
            </a:r>
          </a:p>
          <a:p>
            <a:r>
              <a:rPr lang="hr-HR" dirty="0"/>
              <a:t>Jugoslavija je kasnije dobivala od SAD-a i Velike Britanije gospodarsku, ekonomsku i socijalnu pomoć.</a:t>
            </a:r>
          </a:p>
          <a:p>
            <a:r>
              <a:rPr lang="hr-HR" dirty="0"/>
              <a:t>Nakon političkog sukoba između Sovjetskog Saveza i Jugoslavije Komunistička Partija Jugoslavije je 1953. godine promijenila svoj naziv stranke u Savez komunista Jugoslavije s ciljem kako bi se Jugoslavija u potpunosti odmaknula od utjecaja Sovjetskog Saveza.</a:t>
            </a:r>
          </a:p>
          <a:p>
            <a:r>
              <a:rPr lang="hr-HR" dirty="0"/>
              <a:t>Savez komunista Jugoslavije je nazvana po uzoru na prvi Savez komunista koji je osnovan u Londonu 1847. godine od strane Karla Marxa.</a:t>
            </a:r>
          </a:p>
          <a:p>
            <a:endParaRPr lang="hr-HR" dirty="0"/>
          </a:p>
        </p:txBody>
      </p:sp>
      <p:sp>
        <p:nvSpPr>
          <p:cNvPr id="4" name="Rezervirano mjesto datuma 3">
            <a:extLst>
              <a:ext uri="{FF2B5EF4-FFF2-40B4-BE49-F238E27FC236}">
                <a16:creationId xmlns:a16="http://schemas.microsoft.com/office/drawing/2014/main" id="{F4DFA40D-F82F-38C6-B477-55C24B4A69AC}"/>
              </a:ext>
            </a:extLst>
          </p:cNvPr>
          <p:cNvSpPr>
            <a:spLocks noGrp="1"/>
          </p:cNvSpPr>
          <p:nvPr>
            <p:ph type="dt" sz="half" idx="10"/>
          </p:nvPr>
        </p:nvSpPr>
        <p:spPr/>
        <p:txBody>
          <a:bodyPr/>
          <a:lstStyle/>
          <a:p>
            <a:fld id="{980066BA-A3B0-455B-81E3-D9ABCDF1E19E}" type="datetime1">
              <a:rPr lang="sr-Latn-RS"/>
              <a:pPr/>
              <a:t>18.5.2026.</a:t>
            </a:fld>
            <a:endParaRPr lang="en-US" dirty="0"/>
          </a:p>
        </p:txBody>
      </p:sp>
      <p:sp>
        <p:nvSpPr>
          <p:cNvPr id="5" name="Rezervirano mjesto podnožja 4">
            <a:extLst>
              <a:ext uri="{FF2B5EF4-FFF2-40B4-BE49-F238E27FC236}">
                <a16:creationId xmlns:a16="http://schemas.microsoft.com/office/drawing/2014/main" id="{90EE7C22-519D-ADBA-9655-F8BE9BAF2743}"/>
              </a:ext>
            </a:extLst>
          </p:cNvPr>
          <p:cNvSpPr>
            <a:spLocks noGrp="1"/>
          </p:cNvSpPr>
          <p:nvPr>
            <p:ph type="ftr" sz="quarter" idx="11"/>
          </p:nvPr>
        </p:nvSpPr>
        <p:spPr/>
        <p:txBody>
          <a:bodyPr/>
          <a:lstStyle/>
          <a:p>
            <a:r>
              <a:rPr lang="en-US" dirty="0"/>
              <a:t>
              </a:t>
            </a:r>
          </a:p>
        </p:txBody>
      </p:sp>
      <p:sp>
        <p:nvSpPr>
          <p:cNvPr id="6" name="Rezervirano mjesto broja slajda 5">
            <a:extLst>
              <a:ext uri="{FF2B5EF4-FFF2-40B4-BE49-F238E27FC236}">
                <a16:creationId xmlns:a16="http://schemas.microsoft.com/office/drawing/2014/main" id="{DC53C322-AE2D-4ABF-681C-86B11E67CDC1}"/>
              </a:ext>
            </a:extLst>
          </p:cNvPr>
          <p:cNvSpPr>
            <a:spLocks noGrp="1"/>
          </p:cNvSpPr>
          <p:nvPr>
            <p:ph type="sldNum" sz="quarter" idx="12"/>
          </p:nvPr>
        </p:nvSpPr>
        <p:spPr/>
        <p:txBody>
          <a:bodyPr/>
          <a:lstStyle/>
          <a:p>
            <a:fld id="{6E91CC32-6A6B-4E2E-BBA1-6864F305DA26}" type="slidenum">
              <a:rPr lang="en-US" dirty="0"/>
              <a:pPr/>
              <a:t>9</a:t>
            </a:fld>
            <a:endParaRPr lang="en-US" dirty="0"/>
          </a:p>
        </p:txBody>
      </p:sp>
    </p:spTree>
    <p:extLst>
      <p:ext uri="{BB962C8B-B14F-4D97-AF65-F5344CB8AC3E}">
        <p14:creationId xmlns:p14="http://schemas.microsoft.com/office/powerpoint/2010/main" val="3985521660"/>
      </p:ext>
    </p:extLst>
  </p:cSld>
  <p:clrMapOvr>
    <a:masterClrMapping/>
  </p:clrMapOvr>
</p:sld>
</file>

<file path=ppt/theme/theme1.xml><?xml version="1.0" encoding="utf-8"?>
<a:theme xmlns:a="http://schemas.openxmlformats.org/drawingml/2006/main" name="DylanVTI">
  <a:themeElements>
    <a:clrScheme name="DylanVTI">
      <a:dk1>
        <a:sysClr val="windowText" lastClr="000000"/>
      </a:dk1>
      <a:lt1>
        <a:sysClr val="window" lastClr="FFFFFF"/>
      </a:lt1>
      <a:dk2>
        <a:srgbClr val="1A1A33"/>
      </a:dk2>
      <a:lt2>
        <a:srgbClr val="EEFFE3"/>
      </a:lt2>
      <a:accent1>
        <a:srgbClr val="5C40EF"/>
      </a:accent1>
      <a:accent2>
        <a:srgbClr val="B8A0F8"/>
      </a:accent2>
      <a:accent3>
        <a:srgbClr val="00C777"/>
      </a:accent3>
      <a:accent4>
        <a:srgbClr val="005A66"/>
      </a:accent4>
      <a:accent5>
        <a:srgbClr val="9956EA"/>
      </a:accent5>
      <a:accent6>
        <a:srgbClr val="9BBB25"/>
      </a:accent6>
      <a:hlink>
        <a:srgbClr val="674CF0"/>
      </a:hlink>
      <a:folHlink>
        <a:srgbClr val="B53699"/>
      </a:folHlink>
    </a:clrScheme>
    <a:fontScheme name="DylanVTI">
      <a:majorFont>
        <a:latin typeface="Neue Haas Grotesk Text Pro"/>
        <a:ea typeface=""/>
        <a:cs typeface=""/>
      </a:majorFont>
      <a:minorFont>
        <a:latin typeface="Neue Haas Grotesk Text Pro"/>
        <a:ea typeface=""/>
        <a:cs typeface=""/>
      </a:minorFont>
    </a:fontScheme>
    <a:fmtScheme name="Dylan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ylanVTI" id="{CD0E21EA-FD0B-4FCD-9D95-B274E3CB7535}" vid="{F2F2D961-94DA-46D9-ABD7-77D6D5FB2C2D}"/>
    </a:ext>
  </a:extLst>
</a:theme>
</file>

<file path=docProps/app.xml><?xml version="1.0" encoding="utf-8"?>
<Properties xmlns="http://schemas.openxmlformats.org/officeDocument/2006/extended-properties" xmlns:vt="http://schemas.openxmlformats.org/officeDocument/2006/docPropsVTypes">
  <TotalTime>283</TotalTime>
  <Words>2754</Words>
  <Application>Microsoft Office PowerPoint</Application>
  <PresentationFormat>Široki zaslon</PresentationFormat>
  <Paragraphs>210</Paragraphs>
  <Slides>25</Slides>
  <Notes>0</Notes>
  <HiddenSlides>0</HiddenSlides>
  <MMClips>0</MMClips>
  <ScaleCrop>false</ScaleCrop>
  <HeadingPairs>
    <vt:vector size="6" baseType="variant">
      <vt:variant>
        <vt:lpstr>Korišteni fontovi</vt:lpstr>
      </vt:variant>
      <vt:variant>
        <vt:i4>2</vt:i4>
      </vt:variant>
      <vt:variant>
        <vt:lpstr>Tema</vt:lpstr>
      </vt:variant>
      <vt:variant>
        <vt:i4>1</vt:i4>
      </vt:variant>
      <vt:variant>
        <vt:lpstr>Naslovi slajdova</vt:lpstr>
      </vt:variant>
      <vt:variant>
        <vt:i4>25</vt:i4>
      </vt:variant>
    </vt:vector>
  </HeadingPairs>
  <TitlesOfParts>
    <vt:vector size="28" baseType="lpstr">
      <vt:lpstr>Arial</vt:lpstr>
      <vt:lpstr>Neue Haas Grotesk Text Pro</vt:lpstr>
      <vt:lpstr>DylanVTI</vt:lpstr>
      <vt:lpstr>Uvođenje radničkog samoupravljanja u Jugoslaviji 1950. godine i njegove političke posljedice</vt:lpstr>
      <vt:lpstr>Sadržaj</vt:lpstr>
      <vt:lpstr>Sukob Tito-Staljin</vt:lpstr>
      <vt:lpstr>Sukob Tito-Staljin</vt:lpstr>
      <vt:lpstr>Sukob Tito-Staljin</vt:lpstr>
      <vt:lpstr>Sukob Tito-Staljin</vt:lpstr>
      <vt:lpstr>Sukob Tito-Staljin</vt:lpstr>
      <vt:lpstr>Sukob Tito-Staljin</vt:lpstr>
      <vt:lpstr>Sukob Tito-Staljin </vt:lpstr>
      <vt:lpstr>Osnivanje prvog radničkog savjeta 1949. godine</vt:lpstr>
      <vt:lpstr>Osnivanje prvog radničkog savjeta 1949. godine</vt:lpstr>
      <vt:lpstr>Radničko samoupravljanje 1950. godine i njegov politički, gospodarski, financijski i ekonomski utjecaj i posljedice</vt:lpstr>
      <vt:lpstr>Radničko samoupravljanje 1950. godine i njegov politički, gospodarski, financijski i ekonomski utjecaj i posljedice</vt:lpstr>
      <vt:lpstr>PowerPoint prezentacija</vt:lpstr>
      <vt:lpstr>PowerPoint prezentacija</vt:lpstr>
      <vt:lpstr>PowerPoint prezentacija</vt:lpstr>
      <vt:lpstr>PowerPoint prezentacija</vt:lpstr>
      <vt:lpstr>PowerPoint prezentacija</vt:lpstr>
      <vt:lpstr>PowerPoint prezentacija</vt:lpstr>
      <vt:lpstr>Ustav SFRJ (1963.)</vt:lpstr>
      <vt:lpstr>PowerPoint prezentacija</vt:lpstr>
      <vt:lpstr> Ustav SFRJ iz 1974. godine</vt:lpstr>
      <vt:lpstr>PowerPoint prezentacija</vt:lpstr>
      <vt:lpstr>Zaključak</vt:lpstr>
      <vt:lpstr>Popis literature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Uvođenje radničkog samoupravljanja u Jugoslaviji 1950. godine i njegove političke posljedice</dc:title>
  <dc:creator>Szabo</dc:creator>
  <cp:lastModifiedBy>zigerpatrik@gmail.com</cp:lastModifiedBy>
  <cp:revision>929</cp:revision>
  <dcterms:created xsi:type="dcterms:W3CDTF">2026-05-11T11:40:26Z</dcterms:created>
  <dcterms:modified xsi:type="dcterms:W3CDTF">2026-05-18T10:51:43Z</dcterms:modified>
</cp:coreProperties>
</file>