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74" r:id="rId3"/>
    <p:sldId id="272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0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1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1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3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2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23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8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6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ple concrete texture">
            <a:extLst>
              <a:ext uri="{FF2B5EF4-FFF2-40B4-BE49-F238E27FC236}">
                <a16:creationId xmlns:a16="http://schemas.microsoft.com/office/drawing/2014/main" id="{C4E472AA-9D8D-4926-BCA2-1930CF1A5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4" b="1175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1F8F9-5A86-4E39-948D-5E7125E63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316" y="1348844"/>
            <a:ext cx="5409468" cy="3042706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Ratio educationis 1777.</a:t>
            </a:r>
            <a:endParaRPr lang="en-GB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7C223-9F7F-4CF3-B558-757AA2673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316" y="4682061"/>
            <a:ext cx="5409468" cy="950976"/>
          </a:xfrm>
        </p:spPr>
        <p:txBody>
          <a:bodyPr>
            <a:norm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FDBBD1-1F7B-4EF4-B524-B32DC7C82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endParaRPr lang="hr-HR" sz="4400" cap="small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endParaRPr lang="hr-HR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56843-9B00-40DA-9C9E-EAF317797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t="5185" r="2262"/>
          <a:stretch/>
        </p:blipFill>
        <p:spPr>
          <a:xfrm>
            <a:off x="3975080" y="177805"/>
            <a:ext cx="8216900" cy="650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7584"/>
          <a:stretch/>
        </p:blipFill>
        <p:spPr>
          <a:xfrm>
            <a:off x="20" y="10"/>
            <a:ext cx="4208839" cy="3098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r="6579" b="3"/>
          <a:stretch/>
        </p:blipFill>
        <p:spPr>
          <a:xfrm>
            <a:off x="-2" y="3429000"/>
            <a:ext cx="4208845" cy="30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9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5F9D-1449-46EF-9FB2-DD3C023B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31800"/>
            <a:ext cx="11176000" cy="1409700"/>
          </a:xfrm>
        </p:spPr>
        <p:txBody>
          <a:bodyPr>
            <a:normAutofit fontScale="90000"/>
          </a:bodyPr>
          <a:lstStyle/>
          <a:p>
            <a:pPr algn="ctr"/>
            <a:r>
              <a:rPr lang="pt-BR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Ratio educationis totiusque rei literariae per Regnum Hungariae et provincias</a:t>
            </a:r>
            <a:r>
              <a:rPr lang="hr-HR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eidem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adnexas</a:t>
            </a:r>
            <a:endParaRPr lang="en-GB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D5C6A-CBC5-4E29-AFDC-E4417E9FE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841500"/>
            <a:ext cx="11176000" cy="4584700"/>
          </a:xfrm>
        </p:spPr>
        <p:txBody>
          <a:bodyPr>
            <a:normAutofit fontScale="77500" lnSpcReduction="20000"/>
          </a:bodyPr>
          <a:lstStyle/>
          <a:p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Odredba izdana u Beču  2.VIII. 1777. na zahtjev Marije Terezije </a:t>
            </a:r>
          </a:p>
          <a:p>
            <a:pPr lvl="1"/>
            <a:r>
              <a:rPr lang="hr-HR" sz="26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propisuje novi sustav školstva u Kraljevstvu Ugarske i pridruženim zemljama</a:t>
            </a:r>
          </a:p>
          <a:p>
            <a:pPr lvl="1"/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Autori:</a:t>
            </a:r>
          </a:p>
          <a:p>
            <a:pPr lvl="2"/>
            <a:r>
              <a:rPr lang="hr-HR" sz="27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mađarski kancelar barun </a:t>
            </a:r>
            <a:r>
              <a:rPr lang="hr-HR" sz="27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József Ürményi </a:t>
            </a:r>
            <a:r>
              <a:rPr lang="hr-HR" sz="27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(1741-1825)</a:t>
            </a:r>
          </a:p>
          <a:p>
            <a:pPr lvl="2"/>
            <a:r>
              <a:rPr lang="hr-HR" sz="27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povjesničar, pedagog i upravitelj bečke 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dvorske knjižnice </a:t>
            </a:r>
            <a:r>
              <a:rPr lang="hr-HR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Adam František Kollár 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(1718-1783) </a:t>
            </a:r>
          </a:p>
          <a:p>
            <a:pPr lvl="2"/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fizičar </a:t>
            </a:r>
            <a:r>
              <a:rPr lang="hr-HR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Pál Makó 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(1724-1793), profesor na Sveučilištu u Budimu</a:t>
            </a:r>
          </a:p>
          <a:p>
            <a:pPr lvl="2"/>
            <a:r>
              <a:rPr lang="hr-HR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Daniel Terstyansky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, ravnatelj arhiva bečkoga dvora</a:t>
            </a:r>
          </a:p>
          <a:p>
            <a:pPr marL="548640" lvl="2" indent="0">
              <a:buNone/>
            </a:pPr>
            <a:r>
              <a:rPr lang="hr-HR" sz="27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= većinom bivši isusovci</a:t>
            </a:r>
          </a:p>
          <a:p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Uredba se odnosi na sve obrazovne ustanove, od Sveučilišta, preko akademija i (arhi)gimnazija do gramatičkih/latinskih i narodnih škola</a:t>
            </a:r>
          </a:p>
          <a:p>
            <a:pPr lvl="1"/>
            <a:r>
              <a:rPr lang="en-GB" sz="2200" dirty="0" err="1">
                <a:latin typeface="Georgia" panose="02040502050405020303" pitchFamily="18" charset="0"/>
              </a:rPr>
              <a:t>ustroj</a:t>
            </a:r>
            <a:r>
              <a:rPr lang="en-GB" sz="2200" dirty="0">
                <a:latin typeface="Georgia" panose="02040502050405020303" pitchFamily="18" charset="0"/>
              </a:rPr>
              <a:t>, </a:t>
            </a:r>
            <a:r>
              <a:rPr lang="en-GB" sz="2200" dirty="0" err="1">
                <a:latin typeface="Georgia" panose="02040502050405020303" pitchFamily="18" charset="0"/>
              </a:rPr>
              <a:t>financiranj</a:t>
            </a:r>
            <a:r>
              <a:rPr lang="hr-HR" sz="2200" dirty="0">
                <a:latin typeface="Georgia" panose="02040502050405020303" pitchFamily="18" charset="0"/>
              </a:rPr>
              <a:t>e</a:t>
            </a:r>
            <a:r>
              <a:rPr lang="en-GB" sz="2200" dirty="0">
                <a:latin typeface="Georgia" panose="02040502050405020303" pitchFamily="18" charset="0"/>
              </a:rPr>
              <a:t>,</a:t>
            </a:r>
            <a:r>
              <a:rPr lang="hr-HR" sz="2200" dirty="0">
                <a:latin typeface="Georgia" panose="02040502050405020303" pitchFamily="18" charset="0"/>
              </a:rPr>
              <a:t> </a:t>
            </a:r>
            <a:r>
              <a:rPr lang="en-GB" sz="2200" dirty="0" err="1">
                <a:latin typeface="Georgia" panose="02040502050405020303" pitchFamily="18" charset="0"/>
              </a:rPr>
              <a:t>sadržaj</a:t>
            </a:r>
            <a:r>
              <a:rPr lang="en-GB" sz="2200" dirty="0">
                <a:latin typeface="Georgia" panose="02040502050405020303" pitchFamily="18" charset="0"/>
              </a:rPr>
              <a:t> </a:t>
            </a:r>
            <a:r>
              <a:rPr lang="en-GB" sz="2200" dirty="0" err="1">
                <a:latin typeface="Georgia" panose="02040502050405020303" pitchFamily="18" charset="0"/>
              </a:rPr>
              <a:t>i</a:t>
            </a:r>
            <a:r>
              <a:rPr lang="en-GB" sz="2200" dirty="0">
                <a:latin typeface="Georgia" panose="02040502050405020303" pitchFamily="18" charset="0"/>
              </a:rPr>
              <a:t> </a:t>
            </a:r>
            <a:r>
              <a:rPr lang="en-GB" sz="2200" dirty="0" err="1">
                <a:latin typeface="Georgia" panose="02040502050405020303" pitchFamily="18" charset="0"/>
              </a:rPr>
              <a:t>praktičn</a:t>
            </a:r>
            <a:r>
              <a:rPr lang="hr-HR" sz="2200" dirty="0">
                <a:latin typeface="Georgia" panose="02040502050405020303" pitchFamily="18" charset="0"/>
              </a:rPr>
              <a:t>a</a:t>
            </a:r>
            <a:r>
              <a:rPr lang="en-GB" sz="2200" dirty="0">
                <a:latin typeface="Georgia" panose="02040502050405020303" pitchFamily="18" charset="0"/>
              </a:rPr>
              <a:t> </a:t>
            </a:r>
            <a:r>
              <a:rPr lang="en-GB" sz="2200" dirty="0" err="1">
                <a:latin typeface="Georgia" panose="02040502050405020303" pitchFamily="18" charset="0"/>
              </a:rPr>
              <a:t>provedb</a:t>
            </a:r>
            <a:r>
              <a:rPr lang="hr-HR" sz="2200" dirty="0">
                <a:latin typeface="Georgia" panose="02040502050405020303" pitchFamily="18" charset="0"/>
              </a:rPr>
              <a:t>a</a:t>
            </a:r>
          </a:p>
          <a:p>
            <a:pPr lvl="1"/>
            <a:r>
              <a:rPr lang="hr-HR" sz="22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Školstvom upravlja Ugarsko namjesničko vijeće / Hrvatsko kraljevsko vijeće</a:t>
            </a:r>
            <a:endParaRPr lang="hr-HR" sz="48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11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C407-65E1-43F5-BD9A-BBD05F2F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655"/>
            <a:ext cx="10515600" cy="1154053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Ustrojstvo obrazovnog sustava</a:t>
            </a:r>
            <a:endParaRPr lang="en-GB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D0CE7-C3B9-417F-89BB-EEC7CF011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08" y="1612900"/>
            <a:ext cx="11705492" cy="5226845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Georgia" panose="02040502050405020303" pitchFamily="18" charset="0"/>
              </a:rPr>
              <a:t>Nacionalne / pučke škole (</a:t>
            </a:r>
            <a:r>
              <a:rPr lang="hr-HR" sz="2000" i="1" dirty="0">
                <a:latin typeface="Georgia" panose="02040502050405020303" pitchFamily="18" charset="0"/>
              </a:rPr>
              <a:t>scholae vernaculae seu nationales</a:t>
            </a:r>
            <a:r>
              <a:rPr lang="hr-HR" sz="20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Seoske, trgovišne, gradske i primarne (normalne - za obrazovanje učitelja)</a:t>
            </a:r>
          </a:p>
          <a:p>
            <a:r>
              <a:rPr lang="hr-HR" sz="2000" dirty="0">
                <a:latin typeface="Georgia" panose="02040502050405020303" pitchFamily="18" charset="0"/>
              </a:rPr>
              <a:t>Gramatičke škole (</a:t>
            </a:r>
            <a:r>
              <a:rPr lang="hr-HR" sz="2000" i="1" dirty="0">
                <a:latin typeface="Georgia" panose="02040502050405020303" pitchFamily="18" charset="0"/>
              </a:rPr>
              <a:t>scholae latinae seu grammaticae</a:t>
            </a:r>
            <a:r>
              <a:rPr lang="hr-HR" sz="20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Tri razreda </a:t>
            </a:r>
          </a:p>
          <a:p>
            <a:pPr lvl="1"/>
            <a:r>
              <a:rPr lang="hr-HR" sz="1800" b="1" dirty="0">
                <a:latin typeface="Georgia" panose="02040502050405020303" pitchFamily="18" charset="0"/>
              </a:rPr>
              <a:t>latinski</a:t>
            </a:r>
            <a:r>
              <a:rPr lang="hr-HR" sz="1800" dirty="0">
                <a:latin typeface="Georgia" panose="02040502050405020303" pitchFamily="18" charset="0"/>
              </a:rPr>
              <a:t>, vjeronauk, lijepo pisanje, aritmetika, latinski, umijeće mišljenja, prirodopis i povijest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Izborni – grčki, geometrija te osnove prirodnog i domaćeg prava</a:t>
            </a:r>
          </a:p>
          <a:p>
            <a:r>
              <a:rPr lang="hr-HR" sz="2000" dirty="0">
                <a:latin typeface="Georgia" panose="02040502050405020303" pitchFamily="18" charset="0"/>
              </a:rPr>
              <a:t>Gimnazije (</a:t>
            </a:r>
            <a:r>
              <a:rPr lang="hr-HR" sz="2000" i="1" dirty="0">
                <a:latin typeface="Georgia" panose="02040502050405020303" pitchFamily="18" charset="0"/>
              </a:rPr>
              <a:t>archigymnasia</a:t>
            </a:r>
            <a:r>
              <a:rPr lang="hr-HR" sz="2000" dirty="0">
                <a:latin typeface="Georgia" panose="02040502050405020303" pitchFamily="18" charset="0"/>
              </a:rPr>
              <a:t> i </a:t>
            </a:r>
            <a:r>
              <a:rPr lang="hr-HR" sz="2000" i="1" dirty="0">
                <a:latin typeface="Georgia" panose="02040502050405020303" pitchFamily="18" charset="0"/>
              </a:rPr>
              <a:t>gymnasia</a:t>
            </a:r>
            <a:r>
              <a:rPr lang="hr-HR" sz="20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Dvije godine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aritmetika, vjeronauk, latinski, prirodopis, povijest, geografija, prirodno pravo i etnografija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Izborni - grčki, eksperimentalna fizika, kolegij javnih novosti i poetika</a:t>
            </a:r>
          </a:p>
          <a:p>
            <a:r>
              <a:rPr lang="hr-HR" sz="2000" dirty="0">
                <a:latin typeface="Georgia" panose="02040502050405020303" pitchFamily="18" charset="0"/>
              </a:rPr>
              <a:t>Akademije</a:t>
            </a:r>
          </a:p>
          <a:p>
            <a:pPr lvl="1"/>
            <a:r>
              <a:rPr lang="hr-HR" sz="1800" dirty="0">
                <a:latin typeface="Georgia" panose="02040502050405020303" pitchFamily="18" charset="0"/>
              </a:rPr>
              <a:t>Zagrebačka s tri fakulteta: teologija, pravo i filozofija</a:t>
            </a:r>
            <a:endParaRPr lang="en-GB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9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1C2732"/>
      </a:dk2>
      <a:lt2>
        <a:srgbClr val="F0F3F1"/>
      </a:lt2>
      <a:accent1>
        <a:srgbClr val="C34DAD"/>
      </a:accent1>
      <a:accent2>
        <a:srgbClr val="973BB1"/>
      </a:accent2>
      <a:accent3>
        <a:srgbClr val="774DC3"/>
      </a:accent3>
      <a:accent4>
        <a:srgbClr val="4148B4"/>
      </a:accent4>
      <a:accent5>
        <a:srgbClr val="4D85C3"/>
      </a:accent5>
      <a:accent6>
        <a:srgbClr val="3BA5B1"/>
      </a:accent6>
      <a:hlink>
        <a:srgbClr val="3F67BF"/>
      </a:hlink>
      <a:folHlink>
        <a:srgbClr val="7F7F7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243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Avenir Next LT Pro</vt:lpstr>
      <vt:lpstr>Avenir Next LT Pro Light</vt:lpstr>
      <vt:lpstr>Baskerville Old Face</vt:lpstr>
      <vt:lpstr>Garamond</vt:lpstr>
      <vt:lpstr>Georgia</vt:lpstr>
      <vt:lpstr>SavonVTI</vt:lpstr>
      <vt:lpstr>Ratio educationis 1777.</vt:lpstr>
      <vt:lpstr>PowerPoint Presentation</vt:lpstr>
      <vt:lpstr>Ratio educationis totiusque rei literariae per Regnum Hungariae et provincias eidem adnexas</vt:lpstr>
      <vt:lpstr>Ustrojstvo obrazovnog sustava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 educationis 1777.</dc:title>
  <dc:creator>mrmat</dc:creator>
  <cp:lastModifiedBy>mrmat</cp:lastModifiedBy>
  <cp:revision>7</cp:revision>
  <dcterms:created xsi:type="dcterms:W3CDTF">2021-04-12T16:49:19Z</dcterms:created>
  <dcterms:modified xsi:type="dcterms:W3CDTF">2021-04-12T17:27:34Z</dcterms:modified>
</cp:coreProperties>
</file>