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256" r:id="rId2"/>
    <p:sldId id="274" r:id="rId3"/>
    <p:sldId id="272" r:id="rId4"/>
    <p:sldId id="271" r:id="rId5"/>
    <p:sldId id="275" r:id="rId6"/>
    <p:sldId id="258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57" d="100"/>
          <a:sy n="57" d="100"/>
        </p:scale>
        <p:origin x="96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3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02A1A-52D8-420A-ACA3-F80C39AA25E8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46D5-FCAA-4A05-8FD8-CFF4E877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7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Jákob</a:t>
            </a:r>
            <a:r>
              <a:rPr lang="en-GB" dirty="0"/>
              <a:t> Mathias </a:t>
            </a:r>
            <a:r>
              <a:rPr lang="en-GB" dirty="0" err="1"/>
              <a:t>Schmutzer</a:t>
            </a:r>
            <a:r>
              <a:rPr lang="en-GB" dirty="0"/>
              <a:t> (1733-1788) </a:t>
            </a:r>
            <a:r>
              <a:rPr lang="hr-HR" dirty="0"/>
              <a:t>je graver, od 1766.</a:t>
            </a:r>
            <a:r>
              <a:rPr lang="hr-HR" baseline="0" dirty="0"/>
              <a:t> dvorski pa je logično da je on dobio posao za </a:t>
            </a:r>
            <a:r>
              <a:rPr lang="hr-HR" i="1" baseline="0" dirty="0"/>
              <a:t>RE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746D5-FCAA-4A05-8FD8-CFF4E87769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3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https://eo.wikipedia.org/wiki/D%C3%A1niel_Terszty%C3%A1nszky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746D5-FCAA-4A05-8FD8-CFF4E8776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9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5685E-90AC-4DAA-8464-C4741A83C8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9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5/19/2026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5/19/2026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2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6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hr/books?id=6paylQFYbBUC&amp;dq=ratio+educationis+totius+1777&amp;hl=hr&amp;source=gbs_navlinks_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le concrete texture">
            <a:extLst>
              <a:ext uri="{FF2B5EF4-FFF2-40B4-BE49-F238E27FC236}">
                <a16:creationId xmlns:a16="http://schemas.microsoft.com/office/drawing/2014/main" id="{C4E472AA-9D8D-4926-BCA2-1930CF1A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4" b="1175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1F8F9-5A86-4E39-948D-5E7125E63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0"/>
            <a:ext cx="5409468" cy="3042706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Ratio educationis 1777.</a:t>
            </a:r>
            <a:endParaRPr lang="en-GB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7C223-9F7F-4CF3-B558-757AA2673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682" y="5636871"/>
            <a:ext cx="4133085" cy="785342"/>
          </a:xfrm>
        </p:spPr>
        <p:txBody>
          <a:bodyPr>
            <a:normAutofit/>
          </a:bodyPr>
          <a:lstStyle/>
          <a:p>
            <a:pPr algn="l"/>
            <a:r>
              <a:rPr lang="hr-HR" sz="14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https://books.google.hr/books?id=6paylQFYbBUC&amp;dq=ratio+educationis+totius+1777&amp;hl=hr&amp;source=gbs_navlinks_s</a:t>
            </a:r>
            <a:r>
              <a:rPr lang="hr-HR" sz="14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EBB0CD-5C5F-484A-B07B-C0A5F828D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767" y="1644229"/>
            <a:ext cx="6188626" cy="477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8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FDBBD1-1F7B-4EF4-B524-B32DC7C8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endParaRPr lang="hr-HR" sz="4400" cap="small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7584"/>
          <a:stretch/>
        </p:blipFill>
        <p:spPr>
          <a:xfrm>
            <a:off x="20" y="10"/>
            <a:ext cx="4208839" cy="3098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6579" b="3"/>
          <a:stretch/>
        </p:blipFill>
        <p:spPr>
          <a:xfrm>
            <a:off x="-2" y="3429000"/>
            <a:ext cx="4208845" cy="30987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49E294E-BF6E-49D3-855B-EC9260A16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69" t="10000" r="4064" b="7272"/>
          <a:stretch/>
        </p:blipFill>
        <p:spPr>
          <a:xfrm>
            <a:off x="4278810" y="1309254"/>
            <a:ext cx="3924788" cy="5507695"/>
          </a:xfrm>
          <a:prstGeom prst="rect">
            <a:avLst/>
          </a:prstGeom>
          <a:effectLst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11F2643-5171-4661-8346-E1F2D780B7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49" t="9353"/>
          <a:stretch/>
        </p:blipFill>
        <p:spPr>
          <a:xfrm>
            <a:off x="8203598" y="41051"/>
            <a:ext cx="3953528" cy="6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5F9D-1449-46EF-9FB2-DD3C023B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1800"/>
            <a:ext cx="11176000" cy="1409700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Ratio educationis totiusque rei literariae per Regnum Hungariae et provincias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eidem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adnexas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5C6A-CBC5-4E29-AFDC-E4417E9F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841500"/>
            <a:ext cx="11176000" cy="4584700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Odredba izdana u Beču  2.VIII. 1777. na zahtjev Marije Terezije </a:t>
            </a:r>
          </a:p>
          <a:p>
            <a:pPr lvl="1"/>
            <a:r>
              <a:rPr lang="hr-HR" sz="26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propisuje novi sustav školstva u Kraljevstvu Ugarske i pridruženim zemljama</a:t>
            </a:r>
          </a:p>
          <a:p>
            <a:pPr lvl="1"/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Autori:</a:t>
            </a:r>
          </a:p>
          <a:p>
            <a:pPr lvl="2"/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mađarski kancelar barun </a:t>
            </a:r>
            <a:r>
              <a:rPr lang="hr-HR" sz="27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József Ürményi </a:t>
            </a:r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(1741-1825)</a:t>
            </a:r>
          </a:p>
          <a:p>
            <a:pPr lvl="2"/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povjesničar, pedagog i upravitelj bečke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dvorske knjižnice </a:t>
            </a:r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Adam František Kollár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(1718-1783) </a:t>
            </a:r>
          </a:p>
          <a:p>
            <a:pPr lvl="2"/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fizičar </a:t>
            </a:r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Pál Makó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(1724-1793), profesor na Sveučilištu u Budimu</a:t>
            </a:r>
          </a:p>
          <a:p>
            <a:pPr lvl="2"/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Daniel Terstyansky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, ravnatelj arhiva bečkoga dvora</a:t>
            </a:r>
          </a:p>
          <a:p>
            <a:pPr marL="548640" lvl="2" indent="0">
              <a:buNone/>
            </a:pPr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= većinom bivši isusovci</a:t>
            </a:r>
          </a:p>
          <a:p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Uredba se odnosi na sve obrazovne ustanove, od Sveučilišta, preko akademija i (arhi)gimnazija do gramatičkih/latinskih i narodnih škola</a:t>
            </a:r>
          </a:p>
          <a:p>
            <a:pPr lvl="1"/>
            <a:r>
              <a:rPr lang="en-GB" sz="2200" dirty="0" err="1">
                <a:latin typeface="Georgia" panose="02040502050405020303" pitchFamily="18" charset="0"/>
              </a:rPr>
              <a:t>ustroj</a:t>
            </a:r>
            <a:r>
              <a:rPr lang="en-GB" sz="2200" dirty="0">
                <a:latin typeface="Georgia" panose="02040502050405020303" pitchFamily="18" charset="0"/>
              </a:rPr>
              <a:t>, </a:t>
            </a:r>
            <a:r>
              <a:rPr lang="en-GB" sz="2200" dirty="0" err="1">
                <a:latin typeface="Georgia" panose="02040502050405020303" pitchFamily="18" charset="0"/>
              </a:rPr>
              <a:t>financiranj</a:t>
            </a:r>
            <a:r>
              <a:rPr lang="hr-HR" sz="2200" dirty="0">
                <a:latin typeface="Georgia" panose="02040502050405020303" pitchFamily="18" charset="0"/>
              </a:rPr>
              <a:t>e</a:t>
            </a:r>
            <a:r>
              <a:rPr lang="en-GB" sz="2200" dirty="0">
                <a:latin typeface="Georgia" panose="02040502050405020303" pitchFamily="18" charset="0"/>
              </a:rPr>
              <a:t>,</a:t>
            </a:r>
            <a:r>
              <a:rPr lang="hr-HR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sadržaj</a:t>
            </a:r>
            <a:r>
              <a:rPr lang="en-GB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i</a:t>
            </a:r>
            <a:r>
              <a:rPr lang="en-GB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praktičn</a:t>
            </a:r>
            <a:r>
              <a:rPr lang="hr-HR" sz="2200" dirty="0">
                <a:latin typeface="Georgia" panose="02040502050405020303" pitchFamily="18" charset="0"/>
              </a:rPr>
              <a:t>a</a:t>
            </a:r>
            <a:r>
              <a:rPr lang="en-GB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provedb</a:t>
            </a:r>
            <a:r>
              <a:rPr lang="hr-HR" sz="2200" dirty="0">
                <a:latin typeface="Georgia" panose="02040502050405020303" pitchFamily="18" charset="0"/>
              </a:rPr>
              <a:t>a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Školstvom upravlja Ugarsko namjesničko vijeće / Hrvatsko kraljevsko vijeće</a:t>
            </a:r>
            <a:endParaRPr lang="hr-HR" sz="48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C407-65E1-43F5-BD9A-BBD05F2F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655"/>
            <a:ext cx="10515600" cy="1154053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Ustrojstvo obrazovnog sustava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0CE7-C3B9-417F-89BB-EEC7CF01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1612900"/>
            <a:ext cx="11705492" cy="5226845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Georgia" panose="02040502050405020303" pitchFamily="18" charset="0"/>
              </a:rPr>
              <a:t>Nacionalne / pučke škole (</a:t>
            </a:r>
            <a:r>
              <a:rPr lang="hr-HR" sz="2000" i="1" dirty="0">
                <a:latin typeface="Georgia" panose="02040502050405020303" pitchFamily="18" charset="0"/>
              </a:rPr>
              <a:t>scholae vernaculae seu nationales</a:t>
            </a:r>
            <a:r>
              <a:rPr lang="hr-HR" sz="20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Seoske, trgovišne, gradske i primarne (normalne - za obrazovanje učitelja)</a:t>
            </a:r>
          </a:p>
          <a:p>
            <a:r>
              <a:rPr lang="hr-HR" sz="2000" dirty="0">
                <a:latin typeface="Georgia" panose="02040502050405020303" pitchFamily="18" charset="0"/>
              </a:rPr>
              <a:t>Gramatičke škole (</a:t>
            </a:r>
            <a:r>
              <a:rPr lang="hr-HR" sz="2000" i="1" dirty="0">
                <a:latin typeface="Georgia" panose="02040502050405020303" pitchFamily="18" charset="0"/>
              </a:rPr>
              <a:t>scholae latinae seu grammaticae</a:t>
            </a:r>
            <a:r>
              <a:rPr lang="hr-HR" sz="20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Tri razreda </a:t>
            </a:r>
          </a:p>
          <a:p>
            <a:pPr lvl="1"/>
            <a:r>
              <a:rPr lang="hr-HR" sz="1800" b="1" dirty="0">
                <a:latin typeface="Georgia" panose="02040502050405020303" pitchFamily="18" charset="0"/>
              </a:rPr>
              <a:t>latinski</a:t>
            </a:r>
            <a:r>
              <a:rPr lang="hr-HR" sz="1800" dirty="0">
                <a:latin typeface="Georgia" panose="02040502050405020303" pitchFamily="18" charset="0"/>
              </a:rPr>
              <a:t>, vjeronauk, lijepo pisanje, aritmetika, umijeće mišljenja, prirodopis i povijest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Izborni – grčki, geometrija te osnove prirodnog i domaćeg prava</a:t>
            </a:r>
          </a:p>
          <a:p>
            <a:r>
              <a:rPr lang="hr-HR" sz="2000" dirty="0">
                <a:latin typeface="Georgia" panose="02040502050405020303" pitchFamily="18" charset="0"/>
              </a:rPr>
              <a:t>Gimnazije (</a:t>
            </a:r>
            <a:r>
              <a:rPr lang="hr-HR" sz="2000" i="1" dirty="0">
                <a:latin typeface="Georgia" panose="02040502050405020303" pitchFamily="18" charset="0"/>
              </a:rPr>
              <a:t>archigymnasia</a:t>
            </a:r>
            <a:r>
              <a:rPr lang="hr-HR" sz="2000" dirty="0">
                <a:latin typeface="Georgia" panose="02040502050405020303" pitchFamily="18" charset="0"/>
              </a:rPr>
              <a:t> i </a:t>
            </a:r>
            <a:r>
              <a:rPr lang="hr-HR" sz="2000" i="1" dirty="0">
                <a:latin typeface="Georgia" panose="02040502050405020303" pitchFamily="18" charset="0"/>
              </a:rPr>
              <a:t>gymnasia</a:t>
            </a:r>
            <a:r>
              <a:rPr lang="hr-HR" sz="20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Dvije godine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aritmetika, vjeronauk, latinski, prirodopis, povijest, geografija, prirodno pravo i etnografija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Izborni - grčki, eksperimentalna fizika, kolegij javnih novosti i poetika</a:t>
            </a:r>
          </a:p>
          <a:p>
            <a:r>
              <a:rPr lang="hr-HR" sz="2000" dirty="0">
                <a:latin typeface="Georgia" panose="02040502050405020303" pitchFamily="18" charset="0"/>
              </a:rPr>
              <a:t>Akademije </a:t>
            </a:r>
            <a:r>
              <a:rPr lang="hr-HR" sz="1800" dirty="0">
                <a:latin typeface="Georgia" panose="02040502050405020303" pitchFamily="18" charset="0"/>
              </a:rPr>
              <a:t>(četiri godine)</a:t>
            </a:r>
            <a:endParaRPr lang="hr-HR" sz="2000" dirty="0">
              <a:latin typeface="Georgia" panose="02040502050405020303" pitchFamily="18" charset="0"/>
            </a:endParaRP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Zagrebačka s tri fakulteta: teologija, pravo i filozofija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3629-DB79-4B8C-8E80-4D455F42B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3" y="1785938"/>
            <a:ext cx="9386887" cy="287557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4000" i="1" cap="none" noProof="0" dirty="0">
                <a:latin typeface="Palatino Linotype" panose="02040502050505030304" pitchFamily="18" charset="0"/>
              </a:rPr>
              <a:t>Ratio educationis </a:t>
            </a:r>
            <a:r>
              <a:rPr lang="hr-HR" sz="4000" i="1" cap="none" noProof="0" dirty="0" err="1">
                <a:latin typeface="Palatino Linotype" panose="02040502050505030304" pitchFamily="18" charset="0"/>
              </a:rPr>
              <a:t>publicae</a:t>
            </a:r>
            <a:r>
              <a:rPr lang="hr-HR" sz="4000" i="1" cap="none" noProof="0" dirty="0">
                <a:latin typeface="Palatino Linotype" panose="02040502050505030304" pitchFamily="18" charset="0"/>
              </a:rPr>
              <a:t> </a:t>
            </a:r>
            <a:r>
              <a:rPr lang="hr-HR" sz="4000" i="1" cap="none" noProof="0" dirty="0" err="1">
                <a:latin typeface="Palatino Linotype" panose="02040502050505030304" pitchFamily="18" charset="0"/>
              </a:rPr>
              <a:t>totiusque</a:t>
            </a:r>
            <a:r>
              <a:rPr lang="hr-HR" sz="4000" i="1" cap="none" noProof="0" dirty="0">
                <a:latin typeface="Palatino Linotype" panose="02040502050505030304" pitchFamily="18" charset="0"/>
              </a:rPr>
              <a:t> </a:t>
            </a:r>
            <a:r>
              <a:rPr lang="hr-HR" sz="4000" i="1" cap="none" noProof="0" dirty="0" err="1">
                <a:latin typeface="Palatino Linotype" panose="02040502050505030304" pitchFamily="18" charset="0"/>
              </a:rPr>
              <a:t>rei</a:t>
            </a:r>
            <a:r>
              <a:rPr lang="hr-HR" sz="4000" i="1" cap="none" noProof="0" dirty="0">
                <a:latin typeface="Palatino Linotype" panose="02040502050505030304" pitchFamily="18" charset="0"/>
              </a:rPr>
              <a:t> </a:t>
            </a:r>
            <a:r>
              <a:rPr lang="hr-HR" sz="4000" i="1" cap="none" noProof="0" dirty="0" err="1">
                <a:latin typeface="Palatino Linotype" panose="02040502050505030304" pitchFamily="18" charset="0"/>
              </a:rPr>
              <a:t>literariae</a:t>
            </a:r>
            <a:r>
              <a:rPr lang="hr-HR" sz="4000" i="1" cap="none" noProof="0" dirty="0">
                <a:latin typeface="Palatino Linotype" panose="02040502050505030304" pitchFamily="18" charset="0"/>
              </a:rPr>
              <a:t> per Regnum </a:t>
            </a:r>
            <a:r>
              <a:rPr lang="hr-HR" sz="4000" i="1" cap="none" noProof="0" dirty="0" err="1">
                <a:latin typeface="Palatino Linotype" panose="02040502050505030304" pitchFamily="18" charset="0"/>
              </a:rPr>
              <a:t>Hungariae</a:t>
            </a:r>
            <a:r>
              <a:rPr lang="hr-HR" sz="4000" i="1" cap="none" noProof="0" dirty="0">
                <a:latin typeface="Palatino Linotype" panose="02040502050505030304" pitchFamily="18" charset="0"/>
              </a:rPr>
              <a:t> </a:t>
            </a:r>
            <a:br>
              <a:rPr lang="hr-HR" sz="4000" i="1" cap="none" noProof="0" dirty="0">
                <a:latin typeface="Palatino Linotype" panose="02040502050505030304" pitchFamily="18" charset="0"/>
              </a:rPr>
            </a:br>
            <a:r>
              <a:rPr lang="hr-HR" sz="4000" i="1" cap="none" noProof="0" dirty="0" err="1">
                <a:latin typeface="Palatino Linotype" panose="02040502050505030304" pitchFamily="18" charset="0"/>
              </a:rPr>
              <a:t>et</a:t>
            </a:r>
            <a:r>
              <a:rPr lang="hr-HR" sz="4000" i="1" cap="none" noProof="0" dirty="0">
                <a:latin typeface="Palatino Linotype" panose="02040502050505030304" pitchFamily="18" charset="0"/>
              </a:rPr>
              <a:t> provincias eidem adnexas</a:t>
            </a:r>
            <a:endParaRPr lang="hr-HR" sz="4000" cap="non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74A82-2DD0-439A-8328-4B2AA53CA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4661510"/>
            <a:ext cx="9296400" cy="846481"/>
          </a:xfrm>
        </p:spPr>
        <p:txBody>
          <a:bodyPr/>
          <a:lstStyle/>
          <a:p>
            <a:r>
              <a:rPr lang="hr-HR" sz="3600" b="1" cap="none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Budim, 1806.</a:t>
            </a:r>
            <a:endParaRPr lang="hr-HR" sz="3600" b="1" noProof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3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9B05-90B9-45EA-9F0F-BE65A545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43468"/>
            <a:ext cx="9618133" cy="844370"/>
          </a:xfrm>
        </p:spPr>
        <p:txBody>
          <a:bodyPr>
            <a:noAutofit/>
          </a:bodyPr>
          <a:lstStyle/>
          <a:p>
            <a:pPr algn="ctr"/>
            <a:r>
              <a:rPr lang="hr-HR" b="1" cap="none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Ustroj</a:t>
            </a:r>
            <a:endParaRPr lang="hr-HR" sz="3600" b="1" cap="none" noProof="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3E48-C4DF-4C30-88CD-2DBECE49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87838"/>
            <a:ext cx="11158008" cy="5012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r-HR" sz="24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Školski okruzi (vrhovni ravnatelj škola): </a:t>
            </a:r>
          </a:p>
          <a:p>
            <a:pPr lvl="1">
              <a:lnSpc>
                <a:spcPct val="100000"/>
              </a:lnSpc>
            </a:pPr>
            <a:r>
              <a:rPr lang="hr-HR" sz="20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Budim, Bratislava, Košice, Győr, Oradea i Zagreb </a:t>
            </a:r>
          </a:p>
          <a:p>
            <a:pPr>
              <a:lnSpc>
                <a:spcPct val="100000"/>
              </a:lnSpc>
            </a:pPr>
            <a:r>
              <a:rPr lang="hr-HR" sz="24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narodne</a:t>
            </a:r>
            <a:r>
              <a:rPr lang="hr-HR" sz="24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škole (nastava na materinskom jeziku; u selima, trgovištima i gradovima)</a:t>
            </a:r>
          </a:p>
          <a:p>
            <a:pPr lvl="1">
              <a:lnSpc>
                <a:spcPct val="100000"/>
              </a:lnSpc>
            </a:pPr>
            <a:r>
              <a:rPr lang="hr-HR" sz="20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stariji i mlađi razred, djeca kreću sa šest godina  i traje dvije i pol godine</a:t>
            </a:r>
          </a:p>
          <a:p>
            <a:pPr lvl="1">
              <a:lnSpc>
                <a:spcPct val="100000"/>
              </a:lnSpc>
            </a:pPr>
            <a:r>
              <a:rPr lang="hr-HR" sz="20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treći razred za one koji se nastavljaju baviti gospodarstvom: osnove geometrije i arhitekture, prirodoslovlje, tehnologija i zemljopis + trgovina</a:t>
            </a:r>
          </a:p>
          <a:p>
            <a:pPr lvl="1">
              <a:lnSpc>
                <a:spcPct val="100000"/>
              </a:lnSpc>
            </a:pPr>
            <a:r>
              <a:rPr lang="hr-HR" sz="20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primarn</a:t>
            </a:r>
            <a:r>
              <a:rPr lang="hr-HR" sz="20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e narodne škole (</a:t>
            </a:r>
            <a:r>
              <a:rPr lang="hr-HR" sz="20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normalk</a:t>
            </a:r>
            <a:r>
              <a:rPr lang="hr-HR" sz="20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e): + mađarski i njemački te mehanika, glazba i domaća povijest = priprema budućih učitelja </a:t>
            </a:r>
            <a:endParaRPr lang="hr-HR" sz="2000" b="1" cap="none" noProof="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4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gramatičke</a:t>
            </a:r>
            <a:r>
              <a:rPr lang="hr-HR" sz="24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škole</a:t>
            </a:r>
          </a:p>
          <a:p>
            <a:pPr>
              <a:lnSpc>
                <a:spcPct val="100000"/>
              </a:lnSpc>
            </a:pPr>
            <a:r>
              <a:rPr lang="hr-HR" sz="24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gimnazije</a:t>
            </a:r>
            <a:r>
              <a:rPr lang="hr-HR" sz="24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r-HR" sz="24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liceji</a:t>
            </a:r>
          </a:p>
          <a:p>
            <a:pPr>
              <a:lnSpc>
                <a:spcPct val="100000"/>
              </a:lnSpc>
            </a:pPr>
            <a:r>
              <a:rPr lang="hr-HR" sz="24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akademije</a:t>
            </a:r>
            <a:r>
              <a:rPr lang="hr-HR" sz="24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r-HR" sz="24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sveučilište</a:t>
            </a:r>
            <a:r>
              <a:rPr lang="hr-HR" sz="24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(s fakultetima filozofije, teologije, medicine i prava)</a:t>
            </a:r>
            <a:endParaRPr lang="hr-HR" sz="2000" cap="none" noProof="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8E41-4310-4303-8C34-3890C92E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0"/>
            <a:ext cx="10396882" cy="1151965"/>
          </a:xfrm>
        </p:spPr>
        <p:txBody>
          <a:bodyPr/>
          <a:lstStyle/>
          <a:p>
            <a:pPr algn="ctr"/>
            <a:r>
              <a:rPr lang="hr-HR" sz="4000" b="1" cap="none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Novosti</a:t>
            </a:r>
            <a:endParaRPr lang="hr-HR" b="1" cap="none" noProof="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2206-0584-44EE-9A47-77F7BA2B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57312"/>
            <a:ext cx="11187112" cy="5114925"/>
          </a:xfrm>
        </p:spPr>
        <p:txBody>
          <a:bodyPr>
            <a:normAutofit lnSpcReduction="10000"/>
          </a:bodyPr>
          <a:lstStyle/>
          <a:p>
            <a:r>
              <a:rPr lang="hr-HR" sz="2800" cap="none" noProof="0" dirty="0">
                <a:latin typeface="Palatino Linotype" panose="02040502050505030304" pitchFamily="18" charset="0"/>
              </a:rPr>
              <a:t>Ustroj: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Latinske škole traju 4 godine, a ne smiju početi prije navršene devete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Nakon gimnazija (2 razreda nakon gramatičke škole) slijede dvije godine liceja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Akademija traje četiri godine (filozofija, zatim javno pravo)</a:t>
            </a:r>
          </a:p>
          <a:p>
            <a:r>
              <a:rPr lang="hr-HR" sz="2800" cap="none" noProof="0" dirty="0">
                <a:latin typeface="Palatino Linotype" panose="02040502050505030304" pitchFamily="18" charset="0"/>
              </a:rPr>
              <a:t>Povišice učiteljima ovise o stažu: nakon 10 godina 1/3 plaće, nakon 20 ½, nakon 30 puna</a:t>
            </a:r>
          </a:p>
          <a:p>
            <a:r>
              <a:rPr lang="hr-HR" sz="2800" cap="none" noProof="0" dirty="0">
                <a:latin typeface="Palatino Linotype" panose="02040502050505030304" pitchFamily="18" charset="0"/>
              </a:rPr>
              <a:t>Obaveza učenja mađarskog kao izbornog od narodnih škola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obavezan u gimnazijama od 1833. &gt; otpor mađarizaciji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Na snazi do 1845. &gt; </a:t>
            </a:r>
            <a:r>
              <a:rPr lang="hr-HR" sz="2400" i="1" cap="none" noProof="0" dirty="0">
                <a:latin typeface="Palatino Linotype" panose="02040502050505030304" pitchFamily="18" charset="0"/>
              </a:rPr>
              <a:t>Systema scholarum elementarium in Hungaria </a:t>
            </a:r>
            <a:r>
              <a:rPr lang="hr-HR" sz="2400" cap="none" noProof="0" dirty="0">
                <a:latin typeface="Palatino Linotype" panose="02040502050505030304" pitchFamily="18" charset="0"/>
              </a:rPr>
              <a:t>(Sustav početnih škola u Ugarskoj)</a:t>
            </a:r>
            <a:endParaRPr lang="hr-HR" sz="2400" i="1" cap="none" noProof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7FD5-6BC0-4F47-AEE0-C7DE4847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64" y="21721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hr-HR" sz="3600" b="1" cap="none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Obrazovanje žena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0867-2675-4FC9-88C8-AC08E561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16" y="1200150"/>
            <a:ext cx="11189777" cy="5331660"/>
          </a:xfrm>
        </p:spPr>
        <p:txBody>
          <a:bodyPr>
            <a:noAutofit/>
          </a:bodyPr>
          <a:lstStyle/>
          <a:p>
            <a:r>
              <a:rPr lang="hr-HR" sz="2800" cap="none" noProof="0" dirty="0">
                <a:latin typeface="Palatino Linotype" panose="02040502050505030304" pitchFamily="18" charset="0"/>
              </a:rPr>
              <a:t>Prvi put propisuje i obrazovanje djevojčica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gdje je moguće, odvojeno od dječaka 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iz radničkih obitelji uče (na narodnom jeziku) vjeronauk, čitanje, pisanje, računanje i ručni rad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iz građanskih obitelji: + domaćinstvo te poznavanje Ugarske 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plemkinje: + mađarski, njemački i francuski (poznati pisci), biblijsku povijest i zemljopis Ugarske</a:t>
            </a:r>
          </a:p>
          <a:p>
            <a:r>
              <a:rPr lang="hr-HR" sz="2800" cap="none" noProof="0" dirty="0">
                <a:latin typeface="Palatino Linotype" panose="02040502050505030304" pitchFamily="18" charset="0"/>
              </a:rPr>
              <a:t> Javne djevojačke škole vode ženske redovničke zajednice </a:t>
            </a:r>
          </a:p>
          <a:p>
            <a:r>
              <a:rPr lang="hr-HR" sz="2800" cap="none" noProof="0" dirty="0">
                <a:latin typeface="Palatino Linotype" panose="02040502050505030304" pitchFamily="18" charset="0"/>
              </a:rPr>
              <a:t>Učiteljice (iz javnih ustanova pri kraljevskim akademijama) moraju znati mađarski</a:t>
            </a:r>
          </a:p>
        </p:txBody>
      </p:sp>
    </p:spTree>
    <p:extLst>
      <p:ext uri="{BB962C8B-B14F-4D97-AF65-F5344CB8AC3E}">
        <p14:creationId xmlns:p14="http://schemas.microsoft.com/office/powerpoint/2010/main" val="12843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C2732"/>
      </a:dk2>
      <a:lt2>
        <a:srgbClr val="F0F3F1"/>
      </a:lt2>
      <a:accent1>
        <a:srgbClr val="C34DAD"/>
      </a:accent1>
      <a:accent2>
        <a:srgbClr val="973BB1"/>
      </a:accent2>
      <a:accent3>
        <a:srgbClr val="774DC3"/>
      </a:accent3>
      <a:accent4>
        <a:srgbClr val="4148B4"/>
      </a:accent4>
      <a:accent5>
        <a:srgbClr val="4D85C3"/>
      </a:accent5>
      <a:accent6>
        <a:srgbClr val="3BA5B1"/>
      </a:accent6>
      <a:hlink>
        <a:srgbClr val="3F67BF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628</Words>
  <Application>Microsoft Office PowerPoint</Application>
  <PresentationFormat>Široki zaslon</PresentationFormat>
  <Paragraphs>63</Paragraphs>
  <Slides>8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Avenir Next LT Pro</vt:lpstr>
      <vt:lpstr>Avenir Next LT Pro Light</vt:lpstr>
      <vt:lpstr>Baskerville Old Face</vt:lpstr>
      <vt:lpstr>Calibri</vt:lpstr>
      <vt:lpstr>Garamond</vt:lpstr>
      <vt:lpstr>Georgia</vt:lpstr>
      <vt:lpstr>Palatino Linotype</vt:lpstr>
      <vt:lpstr>SavonVTI</vt:lpstr>
      <vt:lpstr>Ratio educationis 1777.</vt:lpstr>
      <vt:lpstr>PowerPoint prezentacija</vt:lpstr>
      <vt:lpstr>Ratio educationis totiusque rei literariae per Regnum Hungariae et provincias eidem adnexas</vt:lpstr>
      <vt:lpstr>Ustrojstvo obrazovnog sustava</vt:lpstr>
      <vt:lpstr>Ratio educationis publicae totiusque rei literariae per Regnum Hungariae  et provincias eidem adnexas</vt:lpstr>
      <vt:lpstr>Ustroj</vt:lpstr>
      <vt:lpstr>Novosti</vt:lpstr>
      <vt:lpstr>Obrazovanje žena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 educationis 1777.</dc:title>
  <dc:creator>mrmat</dc:creator>
  <cp:lastModifiedBy>Maja Matasović</cp:lastModifiedBy>
  <cp:revision>16</cp:revision>
  <dcterms:created xsi:type="dcterms:W3CDTF">2021-04-12T16:49:19Z</dcterms:created>
  <dcterms:modified xsi:type="dcterms:W3CDTF">2026-05-19T08:58:43Z</dcterms:modified>
</cp:coreProperties>
</file>