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4" r:id="rId3"/>
    <p:sldId id="265" r:id="rId4"/>
    <p:sldId id="258" r:id="rId5"/>
    <p:sldId id="260" r:id="rId6"/>
    <p:sldId id="257" r:id="rId7"/>
    <p:sldId id="266" r:id="rId8"/>
    <p:sldId id="259" r:id="rId9"/>
    <p:sldId id="261" r:id="rId10"/>
    <p:sldId id="276" r:id="rId11"/>
    <p:sldId id="263" r:id="rId12"/>
    <p:sldId id="26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2" autoAdjust="0"/>
    <p:restoredTop sz="86393" autoAdjust="0"/>
  </p:normalViewPr>
  <p:slideViewPr>
    <p:cSldViewPr snapToGrid="0">
      <p:cViewPr varScale="1">
        <p:scale>
          <a:sx n="97" d="100"/>
          <a:sy n="97" d="100"/>
        </p:scale>
        <p:origin x="312" y="72"/>
      </p:cViewPr>
      <p:guideLst/>
    </p:cSldViewPr>
  </p:slideViewPr>
  <p:outlineViewPr>
    <p:cViewPr>
      <p:scale>
        <a:sx n="33" d="100"/>
        <a:sy n="33" d="100"/>
      </p:scale>
      <p:origin x="0" y="-36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E8E55-FE8F-4734-B400-C785162A3035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D10AD-A6D9-4D61-830A-0B6E353F13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556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Pisali profesori s iskustvom u radu</a:t>
            </a:r>
            <a:r>
              <a:rPr lang="hr-HR" baseline="0" dirty="0"/>
              <a:t> u školama!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D10AD-A6D9-4D61-830A-0B6E353F13E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47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mađarski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kancelar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barun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József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Ürményi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suradnici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među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kojima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Pál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Makó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isusovački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profesor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Daniel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Tersťanský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ravnatelj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arhiva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povjesničar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pedagog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Adam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František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Kollár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upravitelj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bečke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dvorske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knjižnice</a:t>
            </a:r>
            <a:endParaRPr lang="hr-HR" dirty="0"/>
          </a:p>
          <a:p>
            <a:r>
              <a:rPr lang="hr-HR" dirty="0"/>
              <a:t>Koncentriramo se na razrede gramatike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D10AD-A6D9-4D61-830A-0B6E353F13E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205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noProof="0" dirty="0">
              <a:latin typeface="Palatino Linotype" panose="0204050205050503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1B779-D89D-4F98-A761-8187B689E72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384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Nitko ne smije čitati ili pisati više od dva sata bez kratkog odmora. (</a:t>
            </a:r>
            <a:r>
              <a:rPr lang="hr-H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RS; Regulae scholasticorum nostrae Societatis</a:t>
            </a: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p. 145-146, c. 9 i 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RE: </a:t>
            </a:r>
            <a:r>
              <a:rPr lang="hr-HR" sz="12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briga ne samo za narodni, nego i za dva strana, „živa”</a:t>
            </a:r>
            <a:r>
              <a:rPr lang="hr-HR" sz="1200" i="1" baseline="0" dirty="0">
                <a:solidFill>
                  <a:schemeClr val="tx1"/>
                </a:solidFill>
                <a:latin typeface="+mn-lt"/>
              </a:rPr>
              <a:t> (</a:t>
            </a:r>
            <a:r>
              <a:rPr lang="hr-HR" sz="1200" i="0" baseline="0" dirty="0">
                <a:solidFill>
                  <a:schemeClr val="tx1"/>
                </a:solidFill>
                <a:latin typeface="+mn-lt"/>
              </a:rPr>
              <a:t>njemački – svjetski) jezika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trud poticati velikim nagradama, uz godišnje plaće dostatne za dostojanstven život, a posebne bonuse dobivaju autori korisnih udžbenika i </a:t>
            </a:r>
            <a:r>
              <a:rPr lang="hr-H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drugih djela</a:t>
            </a:r>
            <a:endParaRPr lang="hr-H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D10AD-A6D9-4D61-830A-0B6E353F13E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669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302565D0-5127-43E2-8B56-DB56EF0B78DC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0AE1B4AE-A998-4304-92B1-961D1601E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017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565D0-5127-43E2-8B56-DB56EF0B78DC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B4AE-A998-4304-92B1-961D1601E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306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02565D0-5127-43E2-8B56-DB56EF0B78DC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0AE1B4AE-A998-4304-92B1-961D1601E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02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565D0-5127-43E2-8B56-DB56EF0B78DC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B4AE-A998-4304-92B1-961D1601E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580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02565D0-5127-43E2-8B56-DB56EF0B78DC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0AE1B4AE-A998-4304-92B1-961D1601E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405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02565D0-5127-43E2-8B56-DB56EF0B78DC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0AE1B4AE-A998-4304-92B1-961D1601E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366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02565D0-5127-43E2-8B56-DB56EF0B78DC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0AE1B4AE-A998-4304-92B1-961D1601E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339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565D0-5127-43E2-8B56-DB56EF0B78DC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B4AE-A998-4304-92B1-961D1601E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443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02565D0-5127-43E2-8B56-DB56EF0B78DC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0AE1B4AE-A998-4304-92B1-961D1601E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206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565D0-5127-43E2-8B56-DB56EF0B78DC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B4AE-A998-4304-92B1-961D1601E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917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02565D0-5127-43E2-8B56-DB56EF0B78DC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0AE1B4AE-A998-4304-92B1-961D1601E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625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565D0-5127-43E2-8B56-DB56EF0B78DC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1B4AE-A998-4304-92B1-961D1601E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068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F14CA-E2C5-DE0A-DF80-9BFD48C4A9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236" y="2075503"/>
            <a:ext cx="8679915" cy="291852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r-HR" sz="4400" dirty="0">
                <a:latin typeface="Palatino Linotype" panose="02040502050505030304" pitchFamily="18" charset="0"/>
              </a:rPr>
              <a:t>“Racionalne gramatike“: </a:t>
            </a:r>
            <a:br>
              <a:rPr lang="en-GB" sz="4400" dirty="0">
                <a:latin typeface="Palatino Linotype" panose="02040502050505030304" pitchFamily="18" charset="0"/>
              </a:rPr>
            </a:br>
            <a:r>
              <a:rPr lang="hr-HR" sz="4400" dirty="0">
                <a:latin typeface="Palatino Linotype" panose="02040502050505030304" pitchFamily="18" charset="0"/>
              </a:rPr>
              <a:t>podučavanje gramatike prema </a:t>
            </a:r>
            <a:r>
              <a:rPr lang="hr-HR" sz="4400" i="1" dirty="0">
                <a:latin typeface="Palatino Linotype" panose="02040502050505030304" pitchFamily="18" charset="0"/>
              </a:rPr>
              <a:t>Ratio studiorum</a:t>
            </a:r>
            <a:r>
              <a:rPr lang="hr-HR" sz="4400" dirty="0">
                <a:latin typeface="Palatino Linotype" panose="02040502050505030304" pitchFamily="18" charset="0"/>
              </a:rPr>
              <a:t> i </a:t>
            </a:r>
            <a:r>
              <a:rPr lang="hr-HR" sz="4400" i="1" dirty="0">
                <a:latin typeface="Palatino Linotype" panose="02040502050505030304" pitchFamily="18" charset="0"/>
              </a:rPr>
              <a:t>Ratio educationis</a:t>
            </a:r>
            <a:endParaRPr lang="en-GB" sz="4400" dirty="0">
              <a:latin typeface="Palatino Linotype" panose="0204050205050503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35E923-5351-9072-6CE7-E8BD74388D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5724" y="5802923"/>
            <a:ext cx="8673427" cy="1055077"/>
          </a:xfrm>
        </p:spPr>
        <p:txBody>
          <a:bodyPr>
            <a:normAutofit/>
          </a:bodyPr>
          <a:lstStyle/>
          <a:p>
            <a:endParaRPr lang="en-GB" sz="2400" dirty="0">
              <a:solidFill>
                <a:schemeClr val="tx2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878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9F9C3F-4148-48EC-85DE-329FD5B14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3"/>
            <a:ext cx="10058400" cy="516735"/>
          </a:xfrm>
        </p:spPr>
        <p:txBody>
          <a:bodyPr>
            <a:normAutofit fontScale="90000"/>
          </a:bodyPr>
          <a:lstStyle/>
          <a:p>
            <a:r>
              <a:rPr lang="hr-HR" i="1" dirty="0" err="1">
                <a:latin typeface="Palatino Linotype" panose="02040502050505030304" pitchFamily="18" charset="0"/>
              </a:rPr>
              <a:t>Ratio</a:t>
            </a:r>
            <a:r>
              <a:rPr lang="hr-HR" i="1" dirty="0">
                <a:latin typeface="Palatino Linotype" panose="02040502050505030304" pitchFamily="18" charset="0"/>
              </a:rPr>
              <a:t> </a:t>
            </a:r>
            <a:r>
              <a:rPr lang="hr-HR" i="1" dirty="0" err="1">
                <a:latin typeface="Palatino Linotype" panose="02040502050505030304" pitchFamily="18" charset="0"/>
              </a:rPr>
              <a:t>studiorum</a:t>
            </a:r>
            <a:r>
              <a:rPr lang="hr-HR" dirty="0">
                <a:latin typeface="Palatino Linotype" panose="02040502050505030304" pitchFamily="18" charset="0"/>
              </a:rPr>
              <a:t>: nastava gramatike (tri godine)</a:t>
            </a:r>
            <a:endParaRPr lang="hr-HR" i="1" dirty="0">
              <a:latin typeface="Palatino Linotype" panose="02040502050505030304" pitchFamily="18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19AA9BE-6317-40A8-A24B-725F56D1B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270" y="0"/>
            <a:ext cx="11979729" cy="68580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hr-HR" sz="1800" dirty="0">
                <a:latin typeface="Palatino Linotype" panose="02040502050505030304" pitchFamily="18" charset="0"/>
              </a:rPr>
              <a:t>U nižem razredu, tj. na prvoj godini cilj je bio znanje o osnovama i početno znanje o sintaksi; naglasak na pamćenju gramatičkih pravila i izabranih Ciceronovih odlomaka </a:t>
            </a:r>
          </a:p>
          <a:p>
            <a:r>
              <a:rPr lang="hr-HR" sz="1800" dirty="0">
                <a:latin typeface="Palatino Linotype" panose="02040502050505030304" pitchFamily="18" charset="0"/>
              </a:rPr>
              <a:t>U srednjem razredu Ciceronova pisma </a:t>
            </a:r>
            <a:r>
              <a:rPr lang="hr-HR" sz="1800" i="1" dirty="0">
                <a:latin typeface="Palatino Linotype" panose="02040502050505030304" pitchFamily="18" charset="0"/>
              </a:rPr>
              <a:t>Ad </a:t>
            </a:r>
            <a:r>
              <a:rPr lang="hr-HR" sz="1800" i="1" dirty="0" err="1">
                <a:latin typeface="Palatino Linotype" panose="02040502050505030304" pitchFamily="18" charset="0"/>
              </a:rPr>
              <a:t>familiares</a:t>
            </a:r>
            <a:r>
              <a:rPr lang="hr-HR" sz="1800" dirty="0">
                <a:latin typeface="Palatino Linotype" panose="02040502050505030304" pitchFamily="18" charset="0"/>
              </a:rPr>
              <a:t>, jednostavnije </a:t>
            </a:r>
            <a:r>
              <a:rPr lang="hr-HR" sz="1800" dirty="0" err="1">
                <a:latin typeface="Palatino Linotype" panose="02040502050505030304" pitchFamily="18" charset="0"/>
              </a:rPr>
              <a:t>Ovidijeve</a:t>
            </a:r>
            <a:r>
              <a:rPr lang="hr-HR" sz="1800" dirty="0">
                <a:latin typeface="Palatino Linotype" panose="02040502050505030304" pitchFamily="18" charset="0"/>
              </a:rPr>
              <a:t>  pjesme poput </a:t>
            </a:r>
            <a:r>
              <a:rPr lang="hr-HR" sz="1800" i="1" dirty="0" err="1">
                <a:latin typeface="Palatino Linotype" panose="02040502050505030304" pitchFamily="18" charset="0"/>
              </a:rPr>
              <a:t>Epistulae</a:t>
            </a:r>
            <a:r>
              <a:rPr lang="hr-HR" sz="1800" i="1" dirty="0">
                <a:latin typeface="Palatino Linotype" panose="02040502050505030304" pitchFamily="18" charset="0"/>
              </a:rPr>
              <a:t> ex </a:t>
            </a:r>
            <a:r>
              <a:rPr lang="hr-HR" sz="1800" i="1" dirty="0" err="1">
                <a:latin typeface="Palatino Linotype" panose="02040502050505030304" pitchFamily="18" charset="0"/>
              </a:rPr>
              <a:t>Ponto</a:t>
            </a:r>
            <a:r>
              <a:rPr lang="hr-HR" sz="1800" i="1" dirty="0">
                <a:latin typeface="Palatino Linotype" panose="02040502050505030304" pitchFamily="18" charset="0"/>
              </a:rPr>
              <a:t>, </a:t>
            </a:r>
            <a:r>
              <a:rPr lang="hr-HR" sz="1800" i="1" dirty="0" err="1">
                <a:latin typeface="Palatino Linotype" panose="02040502050505030304" pitchFamily="18" charset="0"/>
              </a:rPr>
              <a:t>Ars</a:t>
            </a:r>
            <a:r>
              <a:rPr lang="hr-HR" sz="1800" i="1" dirty="0">
                <a:latin typeface="Palatino Linotype" panose="02040502050505030304" pitchFamily="18" charset="0"/>
              </a:rPr>
              <a:t> </a:t>
            </a:r>
            <a:r>
              <a:rPr lang="hr-HR" sz="1800" i="1" dirty="0" err="1">
                <a:latin typeface="Palatino Linotype" panose="02040502050505030304" pitchFamily="18" charset="0"/>
              </a:rPr>
              <a:t>amatoria</a:t>
            </a:r>
            <a:r>
              <a:rPr lang="hr-HR" sz="1800" i="1" dirty="0">
                <a:latin typeface="Palatino Linotype" panose="02040502050505030304" pitchFamily="18" charset="0"/>
              </a:rPr>
              <a:t>, </a:t>
            </a:r>
            <a:r>
              <a:rPr lang="hr-HR" sz="1800" i="1" dirty="0" err="1">
                <a:latin typeface="Palatino Linotype" panose="02040502050505030304" pitchFamily="18" charset="0"/>
              </a:rPr>
              <a:t>Amores</a:t>
            </a:r>
            <a:r>
              <a:rPr lang="hr-HR" sz="1800" i="1" dirty="0">
                <a:latin typeface="Palatino Linotype" panose="02040502050505030304" pitchFamily="18" charset="0"/>
              </a:rPr>
              <a:t> </a:t>
            </a:r>
            <a:r>
              <a:rPr lang="hr-HR" sz="1800" dirty="0">
                <a:latin typeface="Palatino Linotype" panose="02040502050505030304" pitchFamily="18" charset="0"/>
              </a:rPr>
              <a:t>, te grčki katekizam ili </a:t>
            </a:r>
            <a:r>
              <a:rPr lang="hr-HR" sz="1800" dirty="0" err="1">
                <a:latin typeface="Palatino Linotype" panose="02040502050505030304" pitchFamily="18" charset="0"/>
              </a:rPr>
              <a:t>Kebetova</a:t>
            </a:r>
            <a:r>
              <a:rPr lang="hr-HR" sz="1800" dirty="0">
                <a:latin typeface="Palatino Linotype" panose="02040502050505030304" pitchFamily="18" charset="0"/>
              </a:rPr>
              <a:t> ploča  </a:t>
            </a:r>
          </a:p>
          <a:p>
            <a:pPr marL="4402138"/>
            <a:r>
              <a:rPr lang="hr-HR" sz="1800" dirty="0">
                <a:latin typeface="Palatino Linotype" panose="02040502050505030304" pitchFamily="18" charset="0"/>
              </a:rPr>
              <a:t>Na trećoj godini cilj je postići cjelovito znanje gramatike; kroz Ciceronova djela </a:t>
            </a:r>
            <a:r>
              <a:rPr lang="hr-HR" sz="1800" i="1" dirty="0">
                <a:latin typeface="Palatino Linotype" panose="02040502050505030304" pitchFamily="18" charset="0"/>
              </a:rPr>
              <a:t>Ad </a:t>
            </a:r>
            <a:r>
              <a:rPr lang="hr-HR" sz="1800" i="1" dirty="0" err="1">
                <a:latin typeface="Palatino Linotype" panose="02040502050505030304" pitchFamily="18" charset="0"/>
              </a:rPr>
              <a:t>Atticum</a:t>
            </a:r>
            <a:r>
              <a:rPr lang="hr-HR" sz="1800" i="1" dirty="0">
                <a:latin typeface="Palatino Linotype" panose="02040502050505030304" pitchFamily="18" charset="0"/>
              </a:rPr>
              <a:t>, Ad </a:t>
            </a:r>
            <a:r>
              <a:rPr lang="hr-HR" sz="1800" i="1" dirty="0" err="1">
                <a:latin typeface="Palatino Linotype" panose="02040502050505030304" pitchFamily="18" charset="0"/>
              </a:rPr>
              <a:t>familiares</a:t>
            </a:r>
            <a:r>
              <a:rPr lang="hr-HR" sz="1800" i="1" dirty="0">
                <a:latin typeface="Palatino Linotype" panose="02040502050505030304" pitchFamily="18" charset="0"/>
              </a:rPr>
              <a:t>, Ad </a:t>
            </a:r>
            <a:r>
              <a:rPr lang="hr-HR" sz="1800" i="1" dirty="0" err="1">
                <a:latin typeface="Palatino Linotype" panose="02040502050505030304" pitchFamily="18" charset="0"/>
              </a:rPr>
              <a:t>Quintum</a:t>
            </a:r>
            <a:r>
              <a:rPr lang="hr-HR" sz="1800" i="1" dirty="0">
                <a:latin typeface="Palatino Linotype" panose="02040502050505030304" pitchFamily="18" charset="0"/>
              </a:rPr>
              <a:t> </a:t>
            </a:r>
            <a:r>
              <a:rPr lang="hr-HR" sz="1800" i="1" dirty="0" err="1">
                <a:latin typeface="Palatino Linotype" panose="02040502050505030304" pitchFamily="18" charset="0"/>
              </a:rPr>
              <a:t>fratrem</a:t>
            </a:r>
            <a:r>
              <a:rPr lang="hr-HR" sz="1800" i="1" dirty="0">
                <a:latin typeface="Palatino Linotype" panose="02040502050505030304" pitchFamily="18" charset="0"/>
              </a:rPr>
              <a:t>, De </a:t>
            </a:r>
            <a:r>
              <a:rPr lang="hr-HR" sz="1800" i="1" dirty="0" err="1">
                <a:latin typeface="Palatino Linotype" panose="02040502050505030304" pitchFamily="18" charset="0"/>
              </a:rPr>
              <a:t>amicitia</a:t>
            </a:r>
            <a:r>
              <a:rPr lang="hr-HR" sz="1800" i="1" dirty="0">
                <a:latin typeface="Palatino Linotype" panose="02040502050505030304" pitchFamily="18" charset="0"/>
              </a:rPr>
              <a:t>, De </a:t>
            </a:r>
            <a:r>
              <a:rPr lang="hr-HR" sz="1800" i="1" dirty="0" err="1">
                <a:latin typeface="Palatino Linotype" panose="02040502050505030304" pitchFamily="18" charset="0"/>
              </a:rPr>
              <a:t>senectute</a:t>
            </a:r>
            <a:r>
              <a:rPr lang="hr-HR" sz="1800" i="1" dirty="0">
                <a:latin typeface="Palatino Linotype" panose="02040502050505030304" pitchFamily="18" charset="0"/>
              </a:rPr>
              <a:t> </a:t>
            </a:r>
            <a:r>
              <a:rPr lang="hr-HR" sz="1800" dirty="0">
                <a:latin typeface="Palatino Linotype" panose="02040502050505030304" pitchFamily="18" charset="0"/>
              </a:rPr>
              <a:t>i</a:t>
            </a:r>
            <a:r>
              <a:rPr lang="hr-HR" sz="1800" i="1" dirty="0">
                <a:latin typeface="Palatino Linotype" panose="02040502050505030304" pitchFamily="18" charset="0"/>
              </a:rPr>
              <a:t> </a:t>
            </a:r>
            <a:r>
              <a:rPr lang="hr-HR" sz="1800" i="1" dirty="0" err="1">
                <a:latin typeface="Palatino Linotype" panose="02040502050505030304" pitchFamily="18" charset="0"/>
              </a:rPr>
              <a:t>Paradoxa</a:t>
            </a:r>
            <a:r>
              <a:rPr lang="hr-HR" sz="1800" i="1" dirty="0">
                <a:latin typeface="Palatino Linotype" panose="02040502050505030304" pitchFamily="18" charset="0"/>
              </a:rPr>
              <a:t> </a:t>
            </a:r>
            <a:r>
              <a:rPr lang="hr-HR" sz="1800" i="1" dirty="0" err="1">
                <a:latin typeface="Palatino Linotype" panose="02040502050505030304" pitchFamily="18" charset="0"/>
              </a:rPr>
              <a:t>stoicorum</a:t>
            </a:r>
            <a:r>
              <a:rPr lang="hr-HR" sz="1800" dirty="0">
                <a:latin typeface="Palatino Linotype" panose="02040502050505030304" pitchFamily="18" charset="0"/>
              </a:rPr>
              <a:t>, stihove </a:t>
            </a:r>
            <a:r>
              <a:rPr lang="hr-HR" sz="1800" dirty="0" err="1">
                <a:latin typeface="Palatino Linotype" panose="02040502050505030304" pitchFamily="18" charset="0"/>
              </a:rPr>
              <a:t>Ovidijevih</a:t>
            </a:r>
            <a:r>
              <a:rPr lang="hr-HR" sz="1800" dirty="0">
                <a:latin typeface="Palatino Linotype" panose="02040502050505030304" pitchFamily="18" charset="0"/>
              </a:rPr>
              <a:t> elegija i poslanica, </a:t>
            </a:r>
            <a:r>
              <a:rPr lang="hr-HR" sz="1800" dirty="0" err="1">
                <a:latin typeface="Palatino Linotype" panose="02040502050505030304" pitchFamily="18" charset="0"/>
              </a:rPr>
              <a:t>Katula</a:t>
            </a:r>
            <a:r>
              <a:rPr lang="hr-HR" sz="1800" dirty="0">
                <a:latin typeface="Palatino Linotype" panose="02040502050505030304" pitchFamily="18" charset="0"/>
              </a:rPr>
              <a:t>, </a:t>
            </a:r>
            <a:r>
              <a:rPr lang="hr-HR" sz="1800" dirty="0" err="1">
                <a:latin typeface="Palatino Linotype" panose="02040502050505030304" pitchFamily="18" charset="0"/>
              </a:rPr>
              <a:t>Tibula</a:t>
            </a:r>
            <a:r>
              <a:rPr lang="hr-HR" sz="1800" dirty="0">
                <a:latin typeface="Palatino Linotype" panose="02040502050505030304" pitchFamily="18" charset="0"/>
              </a:rPr>
              <a:t>, </a:t>
            </a:r>
            <a:r>
              <a:rPr lang="hr-HR" sz="1800" dirty="0" err="1">
                <a:latin typeface="Palatino Linotype" panose="02040502050505030304" pitchFamily="18" charset="0"/>
              </a:rPr>
              <a:t>Propercija</a:t>
            </a:r>
            <a:r>
              <a:rPr lang="hr-HR" sz="1800" dirty="0">
                <a:latin typeface="Palatino Linotype" panose="02040502050505030304" pitchFamily="18" charset="0"/>
              </a:rPr>
              <a:t>, te </a:t>
            </a:r>
            <a:r>
              <a:rPr lang="hr-HR" sz="1800" dirty="0" err="1">
                <a:latin typeface="Palatino Linotype" panose="02040502050505030304" pitchFamily="18" charset="0"/>
              </a:rPr>
              <a:t>Vergilijeve</a:t>
            </a:r>
            <a:r>
              <a:rPr lang="hr-HR" sz="1800" dirty="0">
                <a:latin typeface="Palatino Linotype" panose="02040502050505030304" pitchFamily="18" charset="0"/>
              </a:rPr>
              <a:t> </a:t>
            </a:r>
            <a:r>
              <a:rPr lang="hr-HR" sz="1800" dirty="0" err="1">
                <a:latin typeface="Palatino Linotype" panose="02040502050505030304" pitchFamily="18" charset="0"/>
              </a:rPr>
              <a:t>ekloge</a:t>
            </a:r>
            <a:r>
              <a:rPr lang="hr-HR" sz="1800" dirty="0">
                <a:latin typeface="Palatino Linotype" panose="02040502050505030304" pitchFamily="18" charset="0"/>
              </a:rPr>
              <a:t>, </a:t>
            </a:r>
            <a:r>
              <a:rPr lang="hr-HR" sz="1800" i="1" dirty="0" err="1">
                <a:latin typeface="Palatino Linotype" panose="02040502050505030304" pitchFamily="18" charset="0"/>
              </a:rPr>
              <a:t>Georgike</a:t>
            </a:r>
            <a:r>
              <a:rPr lang="hr-HR" sz="1800" i="1" dirty="0">
                <a:latin typeface="Palatino Linotype" panose="02040502050505030304" pitchFamily="18" charset="0"/>
              </a:rPr>
              <a:t> </a:t>
            </a:r>
            <a:r>
              <a:rPr lang="hr-HR" sz="1800" dirty="0">
                <a:latin typeface="Palatino Linotype" panose="02040502050505030304" pitchFamily="18" charset="0"/>
              </a:rPr>
              <a:t>(IV), </a:t>
            </a:r>
            <a:r>
              <a:rPr lang="hr-HR" sz="1800" i="1" dirty="0" err="1">
                <a:latin typeface="Palatino Linotype" panose="02040502050505030304" pitchFamily="18" charset="0"/>
              </a:rPr>
              <a:t>Eneidu</a:t>
            </a:r>
            <a:r>
              <a:rPr lang="hr-HR" sz="1800" i="1" dirty="0">
                <a:latin typeface="Palatino Linotype" panose="02040502050505030304" pitchFamily="18" charset="0"/>
              </a:rPr>
              <a:t> </a:t>
            </a:r>
            <a:r>
              <a:rPr lang="hr-HR" sz="1800" dirty="0">
                <a:latin typeface="Palatino Linotype" panose="02040502050505030304" pitchFamily="18" charset="0"/>
              </a:rPr>
              <a:t>(V i VII) </a:t>
            </a:r>
          </a:p>
          <a:p>
            <a:pPr marL="4572000" lvl="1"/>
            <a:r>
              <a:rPr lang="hr-HR" sz="1600" dirty="0">
                <a:latin typeface="Palatino Linotype" panose="02040502050505030304" pitchFamily="18" charset="0"/>
              </a:rPr>
              <a:t>Grčki autori uz koje se učila gramatika grčkog jezika bili su Ezop, Ivan Zlatousti, te </a:t>
            </a:r>
            <a:r>
              <a:rPr lang="hr-HR" sz="1600" dirty="0" err="1">
                <a:latin typeface="Palatino Linotype" panose="02040502050505030304" pitchFamily="18" charset="0"/>
              </a:rPr>
              <a:t>Agapet</a:t>
            </a:r>
            <a:r>
              <a:rPr lang="hr-HR" sz="1600" dirty="0">
                <a:latin typeface="Palatino Linotype" panose="02040502050505030304" pitchFamily="18" charset="0"/>
              </a:rPr>
              <a:t>.</a:t>
            </a:r>
          </a:p>
          <a:p>
            <a:pPr marL="4216400" indent="0">
              <a:buNone/>
            </a:pPr>
            <a:r>
              <a:rPr lang="hr-HR" sz="1800" b="1" dirty="0">
                <a:latin typeface="Palatino Linotype" panose="02040502050505030304" pitchFamily="18" charset="0"/>
              </a:rPr>
              <a:t>+ Godina nastave humanističkih znanosti (</a:t>
            </a:r>
            <a:r>
              <a:rPr lang="hr-HR" sz="1800" b="1" i="1" dirty="0" err="1">
                <a:latin typeface="Palatino Linotype" panose="02040502050505030304" pitchFamily="18" charset="0"/>
              </a:rPr>
              <a:t>humanitas</a:t>
            </a:r>
            <a:r>
              <a:rPr lang="hr-HR" sz="1800" b="1" i="1" dirty="0">
                <a:latin typeface="Palatino Linotype" panose="02040502050505030304" pitchFamily="18" charset="0"/>
              </a:rPr>
              <a:t>/</a:t>
            </a:r>
            <a:r>
              <a:rPr lang="hr-HR" sz="1800" b="1" i="1" dirty="0" err="1">
                <a:latin typeface="Palatino Linotype" panose="02040502050505030304" pitchFamily="18" charset="0"/>
              </a:rPr>
              <a:t>humaniora</a:t>
            </a:r>
            <a:r>
              <a:rPr lang="hr-HR" sz="1800" b="1" dirty="0">
                <a:latin typeface="Palatino Linotype" panose="02040502050505030304" pitchFamily="18" charset="0"/>
              </a:rPr>
              <a:t>) </a:t>
            </a:r>
          </a:p>
          <a:p>
            <a:pPr marL="4402138" lvl="1"/>
            <a:r>
              <a:rPr lang="hr-HR" sz="1600" dirty="0">
                <a:latin typeface="Palatino Linotype" panose="02040502050505030304" pitchFamily="18" charset="0"/>
              </a:rPr>
              <a:t>cilj - postaviti temelje rječitosti, te snalaženje u retoričkim i pjesničkim stilovima</a:t>
            </a:r>
          </a:p>
          <a:p>
            <a:pPr marL="4402138" lvl="1"/>
            <a:r>
              <a:rPr lang="hr-HR" sz="1600" dirty="0">
                <a:latin typeface="Palatino Linotype" panose="02040502050505030304" pitchFamily="18" charset="0"/>
              </a:rPr>
              <a:t>potrebne tri stvari: znanje jezika, određena učenost i upoznavanje s osnovnim principima retorike. </a:t>
            </a:r>
          </a:p>
          <a:p>
            <a:pPr lvl="1"/>
            <a:r>
              <a:rPr lang="hr-HR" sz="1600" dirty="0">
                <a:latin typeface="Palatino Linotype" panose="02040502050505030304" pitchFamily="18" charset="0"/>
              </a:rPr>
              <a:t>Proučavanje Ciceronovih djela, posebno onih koja sadrže razmišljanja o ispravnom životu; od rimskih historiografa Cezara, Livija, </a:t>
            </a:r>
            <a:r>
              <a:rPr lang="hr-HR" sz="1600" dirty="0" err="1">
                <a:latin typeface="Palatino Linotype" panose="02040502050505030304" pitchFamily="18" charset="0"/>
              </a:rPr>
              <a:t>Salustija</a:t>
            </a:r>
            <a:r>
              <a:rPr lang="hr-HR" sz="1600" dirty="0">
                <a:latin typeface="Palatino Linotype" panose="02040502050505030304" pitchFamily="18" charset="0"/>
              </a:rPr>
              <a:t> i Kvinta </a:t>
            </a:r>
            <a:r>
              <a:rPr lang="hr-HR" sz="1600" dirty="0" err="1">
                <a:latin typeface="Palatino Linotype" panose="02040502050505030304" pitchFamily="18" charset="0"/>
              </a:rPr>
              <a:t>Kurcija</a:t>
            </a:r>
            <a:r>
              <a:rPr lang="hr-HR" sz="1600" dirty="0">
                <a:latin typeface="Palatino Linotype" panose="02040502050505030304" pitchFamily="18" charset="0"/>
              </a:rPr>
              <a:t> (</a:t>
            </a:r>
            <a:r>
              <a:rPr lang="hr-HR" sz="1600" dirty="0" err="1">
                <a:latin typeface="Palatino Linotype" panose="02040502050505030304" pitchFamily="18" charset="0"/>
              </a:rPr>
              <a:t>Rufa</a:t>
            </a:r>
            <a:r>
              <a:rPr lang="hr-HR" sz="1600" dirty="0">
                <a:latin typeface="Palatino Linotype" panose="02040502050505030304" pitchFamily="18" charset="0"/>
              </a:rPr>
              <a:t>); za učenje poezije </a:t>
            </a:r>
            <a:r>
              <a:rPr lang="hr-HR" sz="1600" dirty="0" err="1">
                <a:latin typeface="Palatino Linotype" panose="02040502050505030304" pitchFamily="18" charset="0"/>
              </a:rPr>
              <a:t>Vergilije</a:t>
            </a:r>
            <a:r>
              <a:rPr lang="hr-HR" sz="1600" dirty="0">
                <a:latin typeface="Palatino Linotype" panose="02040502050505030304" pitchFamily="18" charset="0"/>
              </a:rPr>
              <a:t> s </a:t>
            </a:r>
            <a:r>
              <a:rPr lang="hr-HR" sz="1600" i="1" dirty="0" err="1">
                <a:latin typeface="Palatino Linotype" panose="02040502050505030304" pitchFamily="18" charset="0"/>
              </a:rPr>
              <a:t>Eneidom</a:t>
            </a:r>
            <a:r>
              <a:rPr lang="hr-HR" sz="1600" dirty="0">
                <a:latin typeface="Palatino Linotype" panose="02040502050505030304" pitchFamily="18" charset="0"/>
              </a:rPr>
              <a:t> (bez četvrtog pjevanja), te </a:t>
            </a:r>
            <a:r>
              <a:rPr lang="hr-HR" sz="1600" dirty="0" err="1">
                <a:latin typeface="Palatino Linotype" panose="02040502050505030304" pitchFamily="18" charset="0"/>
              </a:rPr>
              <a:t>Horacije</a:t>
            </a:r>
            <a:r>
              <a:rPr lang="hr-HR" sz="1600" dirty="0">
                <a:latin typeface="Palatino Linotype" panose="02040502050505030304" pitchFamily="18" charset="0"/>
              </a:rPr>
              <a:t> s odabranim odama</a:t>
            </a:r>
          </a:p>
          <a:p>
            <a:pPr lvl="1"/>
            <a:r>
              <a:rPr lang="hr-HR" sz="1600" dirty="0">
                <a:latin typeface="Palatino Linotype" panose="02040502050505030304" pitchFamily="18" charset="0"/>
              </a:rPr>
              <a:t>Pravila retorike objašnjavala su se uz pomoć djela </a:t>
            </a:r>
            <a:r>
              <a:rPr lang="hr-HR" sz="1600" i="1" dirty="0">
                <a:latin typeface="Palatino Linotype" panose="02040502050505030304" pitchFamily="18" charset="0"/>
              </a:rPr>
              <a:t>De Arte </a:t>
            </a:r>
            <a:r>
              <a:rPr lang="hr-HR" sz="1600" i="1">
                <a:latin typeface="Palatino Linotype" panose="02040502050505030304" pitchFamily="18" charset="0"/>
              </a:rPr>
              <a:t>Rhetorica</a:t>
            </a:r>
            <a:r>
              <a:rPr lang="hr-HR" sz="1600" i="1" dirty="0">
                <a:latin typeface="Palatino Linotype" panose="02040502050505030304" pitchFamily="18" charset="0"/>
              </a:rPr>
              <a:t> </a:t>
            </a:r>
            <a:r>
              <a:rPr lang="hr-HR" sz="1600" dirty="0" err="1">
                <a:latin typeface="Palatino Linotype" panose="02040502050505030304" pitchFamily="18" charset="0"/>
              </a:rPr>
              <a:t>Cypriana</a:t>
            </a:r>
            <a:r>
              <a:rPr lang="hr-HR" sz="1600" dirty="0">
                <a:latin typeface="Palatino Linotype" panose="02040502050505030304" pitchFamily="18" charset="0"/>
              </a:rPr>
              <a:t> </a:t>
            </a:r>
            <a:r>
              <a:rPr lang="hr-HR" sz="1600" dirty="0" err="1">
                <a:latin typeface="Palatino Linotype" panose="02040502050505030304" pitchFamily="18" charset="0"/>
              </a:rPr>
              <a:t>Suareza</a:t>
            </a:r>
            <a:r>
              <a:rPr lang="hr-HR" sz="1600" dirty="0">
                <a:latin typeface="Palatino Linotype" panose="02040502050505030304" pitchFamily="18" charset="0"/>
              </a:rPr>
              <a:t>, te Ciceronovih jednostavnijih govora: </a:t>
            </a:r>
            <a:r>
              <a:rPr lang="hr-HR" sz="1600" i="1" dirty="0">
                <a:latin typeface="Palatino Linotype" panose="02040502050505030304" pitchFamily="18" charset="0"/>
              </a:rPr>
              <a:t>Pro lege </a:t>
            </a:r>
            <a:r>
              <a:rPr lang="hr-HR" sz="1600" i="1" dirty="0" err="1">
                <a:latin typeface="Palatino Linotype" panose="02040502050505030304" pitchFamily="18" charset="0"/>
              </a:rPr>
              <a:t>Manilia</a:t>
            </a:r>
            <a:r>
              <a:rPr lang="hr-HR" sz="1600" i="1" dirty="0">
                <a:latin typeface="Palatino Linotype" panose="02040502050505030304" pitchFamily="18" charset="0"/>
              </a:rPr>
              <a:t>, Pro </a:t>
            </a:r>
            <a:r>
              <a:rPr lang="hr-HR" sz="1600" i="1" dirty="0" err="1">
                <a:latin typeface="Palatino Linotype" panose="02040502050505030304" pitchFamily="18" charset="0"/>
              </a:rPr>
              <a:t>Archia</a:t>
            </a:r>
            <a:r>
              <a:rPr lang="hr-HR" sz="1600" i="1" dirty="0">
                <a:latin typeface="Palatino Linotype" panose="02040502050505030304" pitchFamily="18" charset="0"/>
              </a:rPr>
              <a:t>, Pro Marcello</a:t>
            </a:r>
            <a:r>
              <a:rPr lang="hr-HR" sz="1600" dirty="0">
                <a:latin typeface="Palatino Linotype" panose="02040502050505030304" pitchFamily="18" charset="0"/>
              </a:rPr>
              <a:t>.</a:t>
            </a:r>
          </a:p>
          <a:p>
            <a:pPr lvl="1"/>
            <a:r>
              <a:rPr lang="hr-HR" sz="1600" dirty="0">
                <a:latin typeface="Palatino Linotype" panose="02040502050505030304" pitchFamily="18" charset="0"/>
              </a:rPr>
              <a:t>Na nastavi grčkog jezika obrađivali su se </a:t>
            </a:r>
            <a:r>
              <a:rPr lang="hr-HR" sz="1600" dirty="0" err="1">
                <a:latin typeface="Palatino Linotype" panose="02040502050505030304" pitchFamily="18" charset="0"/>
              </a:rPr>
              <a:t>Izokrat</a:t>
            </a:r>
            <a:r>
              <a:rPr lang="hr-HR" sz="1600" dirty="0">
                <a:latin typeface="Palatino Linotype" panose="02040502050505030304" pitchFamily="18" charset="0"/>
              </a:rPr>
              <a:t>, Platon, Ivan Zlatousti; </a:t>
            </a:r>
            <a:r>
              <a:rPr lang="hr-HR" sz="1600" dirty="0" err="1">
                <a:latin typeface="Palatino Linotype" panose="02040502050505030304" pitchFamily="18" charset="0"/>
              </a:rPr>
              <a:t>Teognidove</a:t>
            </a:r>
            <a:r>
              <a:rPr lang="hr-HR" sz="1600" dirty="0">
                <a:latin typeface="Palatino Linotype" panose="02040502050505030304" pitchFamily="18" charset="0"/>
              </a:rPr>
              <a:t> elegije i </a:t>
            </a:r>
            <a:r>
              <a:rPr lang="hr-HR" sz="1600" dirty="0" err="1">
                <a:latin typeface="Palatino Linotype" panose="02040502050505030304" pitchFamily="18" charset="0"/>
              </a:rPr>
              <a:t>Fokilidovi</a:t>
            </a:r>
            <a:r>
              <a:rPr lang="hr-HR" sz="1600" dirty="0">
                <a:latin typeface="Palatino Linotype" panose="02040502050505030304" pitchFamily="18" charset="0"/>
              </a:rPr>
              <a:t> fragmenti</a:t>
            </a:r>
            <a:endParaRPr lang="hr-HR" dirty="0">
              <a:latin typeface="Palatino Linotype" panose="02040502050505030304" pitchFamily="18" charset="0"/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4F2D6813-C8E8-4D2A-9448-A5710ED26DCB}"/>
              </a:ext>
            </a:extLst>
          </p:cNvPr>
          <p:cNvSpPr txBox="1"/>
          <p:nvPr/>
        </p:nvSpPr>
        <p:spPr>
          <a:xfrm>
            <a:off x="5698066" y="26416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C75E134D-FA84-4C75-AC7A-7DEB52E59888}"/>
              </a:ext>
            </a:extLst>
          </p:cNvPr>
          <p:cNvSpPr txBox="1"/>
          <p:nvPr/>
        </p:nvSpPr>
        <p:spPr>
          <a:xfrm>
            <a:off x="889000" y="2392934"/>
            <a:ext cx="34967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>
                <a:solidFill>
                  <a:schemeClr val="bg1"/>
                </a:solidFill>
                <a:latin typeface="Palatino Linotype" panose="02040502050505030304" pitchFamily="18" charset="0"/>
              </a:rPr>
              <a:t>Nastava</a:t>
            </a:r>
            <a:r>
              <a:rPr lang="hr-HR" sz="3600" i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hr-HR" sz="3600" dirty="0">
                <a:solidFill>
                  <a:schemeClr val="bg1"/>
                </a:solidFill>
                <a:latin typeface="Palatino Linotype" panose="02040502050505030304" pitchFamily="18" charset="0"/>
              </a:rPr>
              <a:t>gramatike </a:t>
            </a:r>
          </a:p>
          <a:p>
            <a:pPr algn="ctr"/>
            <a:r>
              <a:rPr lang="hr-HR" sz="3600" dirty="0">
                <a:solidFill>
                  <a:schemeClr val="bg1"/>
                </a:solidFill>
                <a:latin typeface="Palatino Linotype" panose="02040502050505030304" pitchFamily="18" charset="0"/>
              </a:rPr>
              <a:t>(tri godine)</a:t>
            </a:r>
          </a:p>
        </p:txBody>
      </p:sp>
    </p:spTree>
    <p:extLst>
      <p:ext uri="{BB962C8B-B14F-4D97-AF65-F5344CB8AC3E}">
        <p14:creationId xmlns:p14="http://schemas.microsoft.com/office/powerpoint/2010/main" val="3325519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F622C-98CD-2996-D75F-9AAEBC4E7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Palatino Linotype" panose="02040502050505030304" pitchFamily="18" charset="0"/>
              </a:rPr>
              <a:t>Važnost narodnih jezika</a:t>
            </a:r>
            <a:endParaRPr lang="en-GB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8DBC1-E4EF-5815-B6E4-2294C5D44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263" y="0"/>
            <a:ext cx="8352692" cy="6858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2400" dirty="0">
                <a:latin typeface="Palatino Linotype" panose="02040502050505030304" pitchFamily="18" charset="0"/>
              </a:rPr>
              <a:t>U </a:t>
            </a:r>
            <a:r>
              <a:rPr lang="hr-HR" sz="2400" i="1" dirty="0">
                <a:latin typeface="Palatino Linotype" panose="02040502050505030304" pitchFamily="18" charset="0"/>
              </a:rPr>
              <a:t>RS </a:t>
            </a:r>
            <a:r>
              <a:rPr lang="hr-HR" sz="2400" dirty="0">
                <a:latin typeface="Palatino Linotype" panose="02040502050505030304" pitchFamily="18" charset="0"/>
              </a:rPr>
              <a:t>se nastava gramatike drži na latinskom, ali se narodni jezici koriste za tumačenje i prevođenje u oba smjera</a:t>
            </a:r>
          </a:p>
          <a:p>
            <a:pPr marL="720725" lvl="1" indent="0">
              <a:lnSpc>
                <a:spcPct val="100000"/>
              </a:lnSpc>
            </a:pPr>
            <a:r>
              <a:rPr lang="hr-HR" sz="2200" dirty="0">
                <a:latin typeface="Palatino Linotype" panose="02040502050505030304" pitchFamily="18" charset="0"/>
              </a:rPr>
              <a:t> korisni tekstovi, uglađenost stila </a:t>
            </a:r>
          </a:p>
          <a:p>
            <a:pPr marL="4484688" lvl="1" indent="9525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3498850" algn="l"/>
              </a:tabLst>
            </a:pPr>
            <a:r>
              <a:rPr lang="hr-HR" sz="2200" dirty="0">
                <a:latin typeface="Palatino Linotype" panose="02040502050505030304" pitchFamily="18" charset="0"/>
              </a:rPr>
              <a:t> standardni jezici i književnosti</a:t>
            </a:r>
          </a:p>
          <a:p>
            <a:pPr marL="3841750" lvl="1" indent="-342900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3498850" algn="l"/>
              </a:tabLst>
            </a:pPr>
            <a:endParaRPr lang="hr-HR" sz="2200" dirty="0">
              <a:latin typeface="Palatino Linotype" panose="02040502050505030304" pitchFamily="18" charset="0"/>
            </a:endParaRPr>
          </a:p>
          <a:p>
            <a:pPr marL="3841750" lvl="1" indent="-342900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3498850" algn="l"/>
              </a:tabLst>
            </a:pPr>
            <a:endParaRPr lang="hr-HR" sz="2200" dirty="0">
              <a:latin typeface="Palatino Linotype" panose="02040502050505030304" pitchFamily="18" charset="0"/>
            </a:endParaRPr>
          </a:p>
          <a:p>
            <a:pPr marL="3841750" lvl="1" indent="-342900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3498850" algn="l"/>
              </a:tabLst>
            </a:pPr>
            <a:endParaRPr lang="hr-HR" sz="2200" dirty="0">
              <a:latin typeface="Palatino Linotype" panose="02040502050505030304" pitchFamily="18" charset="0"/>
            </a:endParaRPr>
          </a:p>
          <a:p>
            <a:pPr marL="3841750" lvl="1" indent="-342900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3498850" algn="l"/>
              </a:tabLst>
            </a:pPr>
            <a:endParaRPr lang="hr-HR" sz="2200" dirty="0">
              <a:latin typeface="Palatino Linotype" panose="02040502050505030304" pitchFamily="18" charset="0"/>
            </a:endParaRPr>
          </a:p>
          <a:p>
            <a:pPr marL="3841750" lvl="1" indent="-342900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3498850" algn="l"/>
              </a:tabLst>
            </a:pPr>
            <a:endParaRPr lang="hr-HR" sz="2200" dirty="0">
              <a:latin typeface="Palatino Linotype" panose="02040502050505030304" pitchFamily="18" charset="0"/>
            </a:endParaRPr>
          </a:p>
          <a:p>
            <a:pPr marL="3841750" lvl="1" indent="-342900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3498850" algn="l"/>
              </a:tabLst>
            </a:pPr>
            <a:endParaRPr lang="hr-HR" sz="2200" dirty="0">
              <a:latin typeface="Palatino Linotype" panose="02040502050505030304" pitchFamily="18" charset="0"/>
            </a:endParaRPr>
          </a:p>
          <a:p>
            <a:pPr>
              <a:lnSpc>
                <a:spcPct val="100000"/>
              </a:lnSpc>
            </a:pPr>
            <a:r>
              <a:rPr lang="hr-HR" sz="2400" i="1" dirty="0">
                <a:latin typeface="Palatino Linotype" panose="02040502050505030304" pitchFamily="18" charset="0"/>
              </a:rPr>
              <a:t>RE </a:t>
            </a:r>
            <a:r>
              <a:rPr lang="hr-HR" sz="2400" dirty="0">
                <a:latin typeface="Palatino Linotype" panose="02040502050505030304" pitchFamily="18" charset="0"/>
              </a:rPr>
              <a:t>propisuje latinski kao isključivi školski jezik tek od trećeg razreda gramatike</a:t>
            </a:r>
          </a:p>
          <a:p>
            <a:pPr lvl="1">
              <a:lnSpc>
                <a:spcPct val="100000"/>
              </a:lnSpc>
            </a:pPr>
            <a:r>
              <a:rPr lang="hr-HR" sz="2200" dirty="0">
                <a:latin typeface="Palatino Linotype" panose="02040502050505030304" pitchFamily="18" charset="0"/>
              </a:rPr>
              <a:t>udžbenici za pučke škole moraju biti na narodnom i njemačkom jeziku, s rječnikom</a:t>
            </a:r>
          </a:p>
          <a:p>
            <a:pPr lvl="1">
              <a:lnSpc>
                <a:spcPct val="100000"/>
              </a:lnSpc>
            </a:pPr>
            <a:r>
              <a:rPr lang="hr-HR" sz="2200" dirty="0">
                <a:latin typeface="Palatino Linotype" panose="02040502050505030304" pitchFamily="18" charset="0"/>
              </a:rPr>
              <a:t>latinske početnice trebaju biti na narodnom jeziku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BEA946-12B4-C291-B987-B885AFA78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0955" y="-1"/>
            <a:ext cx="3681045" cy="51706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ED35D1-694E-BAD6-366E-2687D256E5D0}"/>
              </a:ext>
            </a:extLst>
          </p:cNvPr>
          <p:cNvSpPr txBox="1"/>
          <p:nvPr/>
        </p:nvSpPr>
        <p:spPr>
          <a:xfrm>
            <a:off x="8510952" y="5170620"/>
            <a:ext cx="36810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De imitatione Christi </a:t>
            </a:r>
            <a:r>
              <a:rPr lang="hr-HR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na jeziku náhuatl, 1571, fra Alonso de Molina (c. 1513-c.1585)</a:t>
            </a:r>
          </a:p>
          <a:p>
            <a:r>
              <a:rPr lang="hr-HR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Isusovac Antonio del Rincón (1566–1601) napisao je prvu gramatiku 1595.</a:t>
            </a:r>
          </a:p>
        </p:txBody>
      </p:sp>
    </p:spTree>
    <p:extLst>
      <p:ext uri="{BB962C8B-B14F-4D97-AF65-F5344CB8AC3E}">
        <p14:creationId xmlns:p14="http://schemas.microsoft.com/office/powerpoint/2010/main" val="576339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C9D56-9348-8549-0F7D-884652CF6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Palatino Linotype" panose="02040502050505030304" pitchFamily="18" charset="0"/>
              </a:rPr>
              <a:t>Modernost</a:t>
            </a:r>
            <a:endParaRPr lang="en-GB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66FBF-7367-1A08-2D09-CF1FC3257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610" y="263769"/>
            <a:ext cx="7804389" cy="6594231"/>
          </a:xfrm>
        </p:spPr>
        <p:txBody>
          <a:bodyPr>
            <a:normAutofit lnSpcReduction="10000"/>
          </a:bodyPr>
          <a:lstStyle/>
          <a:p>
            <a:r>
              <a:rPr lang="hr-HR" sz="24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Nikoga se ne odbija iz škole na temelju siromaštva ili statusa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hr-HR" sz="24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Učitelj ima slobodu prilagodbe gradiva, ovisno o mogućnostima i sklonostima učenika, koji ne napreduju nužno prema dobi</a:t>
            </a:r>
          </a:p>
          <a:p>
            <a:pPr lvl="1">
              <a:spcBef>
                <a:spcPts val="1000"/>
              </a:spcBef>
            </a:pPr>
            <a:r>
              <a:rPr lang="hr-HR" sz="22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raznolikost vježbi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hr-HR" sz="24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Materijali za obradu moraju biti i zabavni i aktualni</a:t>
            </a:r>
            <a:endParaRPr lang="en-GB" sz="2400" dirty="0">
              <a:solidFill>
                <a:schemeClr val="tx2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hr-HR" sz="24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Učeničke se zadaće ispravljaju individualno, u razgovoru; za nagrade se natječe anonimno</a:t>
            </a:r>
            <a:endParaRPr lang="hr-HR" sz="2000" dirty="0">
              <a:latin typeface="Palatino Linotype" panose="02040502050505030304" pitchFamily="18" charset="0"/>
            </a:endParaRPr>
          </a:p>
          <a:p>
            <a:r>
              <a:rPr lang="hr-HR" sz="24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Izvannastavne aktivnosti (akademije) za razvijanje individualnih talenata</a:t>
            </a:r>
          </a:p>
          <a:p>
            <a:pPr lvl="1"/>
            <a:r>
              <a:rPr lang="hr-HR" sz="22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važnost natjecanja i učiteljskih uzora</a:t>
            </a:r>
          </a:p>
          <a:p>
            <a:r>
              <a:rPr lang="hr-HR" sz="24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Uvažavanje raznih jezika / narodnosti i vjeroispovijesti</a:t>
            </a:r>
          </a:p>
          <a:p>
            <a:r>
              <a:rPr lang="hr-HR" sz="24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Briga o zamoru učitelja i učenika; o ugledu profesora</a:t>
            </a:r>
            <a:r>
              <a:rPr lang="hr-HR" sz="20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endParaRPr lang="hr-HR" sz="2400" dirty="0">
              <a:solidFill>
                <a:schemeClr val="tx2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291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3EB0FA-9C86-47A7-B556-2535DF530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Palatino Linotype" panose="02040502050505030304" pitchFamily="18" charset="0"/>
              </a:rPr>
              <a:t>Škole u doba reformacije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26C95EB-21E9-427C-AB00-701309D28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5728" y="182880"/>
            <a:ext cx="7676271" cy="667512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hr-HR" sz="32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Protestantske škole</a:t>
            </a:r>
          </a:p>
          <a:p>
            <a:pPr lvl="1">
              <a:lnSpc>
                <a:spcPct val="100000"/>
              </a:lnSpc>
            </a:pPr>
            <a:r>
              <a:rPr lang="hr-HR" sz="2800" dirty="0">
                <a:latin typeface="Georgia" panose="02040502050405020303" pitchFamily="18" charset="0"/>
              </a:rPr>
              <a:t>nakon reformacije, odvajanje od Crkve</a:t>
            </a:r>
          </a:p>
          <a:p>
            <a:pPr lvl="1">
              <a:lnSpc>
                <a:spcPct val="100000"/>
              </a:lnSpc>
            </a:pPr>
            <a:r>
              <a:rPr lang="hr-HR" sz="2800" dirty="0">
                <a:latin typeface="Georgia" panose="02040502050405020303" pitchFamily="18" charset="0"/>
              </a:rPr>
              <a:t>važna uloga latinskog (Erazmo, </a:t>
            </a:r>
            <a:r>
              <a:rPr lang="hr-HR" sz="2800" dirty="0" err="1">
                <a:latin typeface="Georgia" panose="02040502050405020303" pitchFamily="18" charset="0"/>
              </a:rPr>
              <a:t>Melanchthon</a:t>
            </a:r>
            <a:r>
              <a:rPr lang="hr-HR" sz="2800" dirty="0">
                <a:latin typeface="Georgia" panose="02040502050405020303" pitchFamily="18" charset="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hr-HR" sz="32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Isusovačke škole</a:t>
            </a:r>
          </a:p>
          <a:p>
            <a:pPr lvl="1">
              <a:lnSpc>
                <a:spcPct val="100000"/>
              </a:lnSpc>
            </a:pPr>
            <a:r>
              <a:rPr lang="hr-HR" sz="2800" dirty="0">
                <a:latin typeface="Georgia" panose="02040502050405020303" pitchFamily="18" charset="0"/>
              </a:rPr>
              <a:t>sličan program kao i protestantske</a:t>
            </a:r>
          </a:p>
          <a:p>
            <a:pPr lvl="1">
              <a:lnSpc>
                <a:spcPct val="100000"/>
              </a:lnSpc>
            </a:pPr>
            <a:r>
              <a:rPr lang="hr-HR" sz="2800" i="1" dirty="0" err="1">
                <a:latin typeface="Palatino Linotype" panose="02040502050505030304" pitchFamily="18" charset="0"/>
              </a:rPr>
              <a:t>Ratio</a:t>
            </a:r>
            <a:r>
              <a:rPr lang="hr-HR" sz="2800" i="1" dirty="0"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latin typeface="Palatino Linotype" panose="02040502050505030304" pitchFamily="18" charset="0"/>
              </a:rPr>
              <a:t>atque</a:t>
            </a:r>
            <a:r>
              <a:rPr lang="hr-HR" sz="2800" i="1" dirty="0"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latin typeface="Palatino Linotype" panose="02040502050505030304" pitchFamily="18" charset="0"/>
              </a:rPr>
              <a:t>institutio</a:t>
            </a:r>
            <a:r>
              <a:rPr lang="hr-HR" sz="2800" i="1" dirty="0"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latin typeface="Palatino Linotype" panose="02040502050505030304" pitchFamily="18" charset="0"/>
              </a:rPr>
              <a:t>studiorum</a:t>
            </a:r>
            <a:r>
              <a:rPr lang="hr-HR" sz="2800" i="1" dirty="0"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latin typeface="Palatino Linotype" panose="02040502050505030304" pitchFamily="18" charset="0"/>
              </a:rPr>
              <a:t>Societatis</a:t>
            </a:r>
            <a:r>
              <a:rPr lang="hr-HR" sz="2800" i="1" dirty="0">
                <a:latin typeface="Palatino Linotype" panose="02040502050505030304" pitchFamily="18" charset="0"/>
              </a:rPr>
              <a:t> Jesu </a:t>
            </a:r>
            <a:r>
              <a:rPr lang="hr-HR" sz="2800" dirty="0">
                <a:latin typeface="Georgia" panose="02040502050405020303" pitchFamily="18" charset="0"/>
              </a:rPr>
              <a:t>1599. - ujednačenost</a:t>
            </a:r>
            <a:endParaRPr lang="hr-HR" sz="2800" i="1" dirty="0">
              <a:latin typeface="Georgia" panose="02040502050405020303" pitchFamily="18" charset="0"/>
            </a:endParaRPr>
          </a:p>
          <a:p>
            <a:pPr>
              <a:lnSpc>
                <a:spcPct val="100000"/>
              </a:lnSpc>
            </a:pPr>
            <a:r>
              <a:rPr lang="hr-HR" sz="32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Nastaje „naš” kanon</a:t>
            </a:r>
            <a:endParaRPr lang="en-GB" sz="32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>
              <a:lnSpc>
                <a:spcPct val="100000"/>
              </a:lnSpc>
            </a:pPr>
            <a:r>
              <a:rPr lang="hr-HR" sz="32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Latinski se predaje čak i onima koji ga kasnije neće trebati</a:t>
            </a:r>
          </a:p>
          <a:p>
            <a:pPr lvl="1">
              <a:lnSpc>
                <a:spcPct val="100000"/>
              </a:lnSpc>
            </a:pPr>
            <a:r>
              <a:rPr lang="hr-HR" sz="2800" dirty="0">
                <a:latin typeface="Georgia" panose="02040502050405020303" pitchFamily="18" charset="0"/>
              </a:rPr>
              <a:t>visoka razina obrazovanja – velika količina vremena</a:t>
            </a:r>
          </a:p>
          <a:p>
            <a:pPr lvl="2">
              <a:lnSpc>
                <a:spcPct val="100000"/>
              </a:lnSpc>
            </a:pPr>
            <a:r>
              <a:rPr lang="hr-HR" sz="2400" dirty="0">
                <a:latin typeface="Georgia" panose="02040502050405020303" pitchFamily="18" charset="0"/>
              </a:rPr>
              <a:t>„robovanje” Ciceronu</a:t>
            </a:r>
          </a:p>
          <a:p>
            <a:pPr lvl="2">
              <a:lnSpc>
                <a:spcPct val="100000"/>
              </a:lnSpc>
            </a:pPr>
            <a:r>
              <a:rPr lang="hr-HR" sz="2400" dirty="0">
                <a:latin typeface="Georgia" panose="02040502050405020303" pitchFamily="18" charset="0"/>
              </a:rPr>
              <a:t>predstave – oponašanje svakodnevnog govora</a:t>
            </a:r>
          </a:p>
          <a:p>
            <a:pPr lvl="1">
              <a:lnSpc>
                <a:spcPct val="100000"/>
              </a:lnSpc>
            </a:pPr>
            <a:r>
              <a:rPr lang="hr-HR" sz="2800" dirty="0">
                <a:latin typeface="Georgia" panose="02040502050405020303" pitchFamily="18" charset="0"/>
              </a:rPr>
              <a:t>porast produkcije </a:t>
            </a:r>
            <a:r>
              <a:rPr lang="hr-HR" sz="2800" dirty="0" err="1">
                <a:latin typeface="Georgia" panose="02040502050405020303" pitchFamily="18" charset="0"/>
              </a:rPr>
              <a:t>novolatinske</a:t>
            </a:r>
            <a:r>
              <a:rPr lang="hr-HR" sz="2800" dirty="0">
                <a:latin typeface="Georgia" panose="02040502050405020303" pitchFamily="18" charset="0"/>
              </a:rPr>
              <a:t> književnosti</a:t>
            </a:r>
          </a:p>
          <a:p>
            <a:pPr lvl="1">
              <a:lnSpc>
                <a:spcPct val="100000"/>
              </a:lnSpc>
            </a:pPr>
            <a:r>
              <a:rPr lang="hr-HR" sz="2800" dirty="0">
                <a:latin typeface="Georgia" panose="02040502050405020303" pitchFamily="18" charset="0"/>
              </a:rPr>
              <a:t>narodni jezici također razvijaju sve viši standard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34223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ABE7F-2582-42C9-8DC8-2E20930BE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7" y="174624"/>
            <a:ext cx="11776363" cy="1325563"/>
          </a:xfrm>
        </p:spPr>
        <p:txBody>
          <a:bodyPr>
            <a:normAutofit/>
          </a:bodyPr>
          <a:lstStyle/>
          <a:p>
            <a:pPr algn="ctr"/>
            <a:r>
              <a:rPr lang="hr-HR" sz="40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Prva isusovačka škola za laike – Messina, 1548</a:t>
            </a:r>
            <a:endParaRPr lang="en-GB" sz="40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EAB70-13FE-482F-9D27-96B7909E6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799" y="2624258"/>
            <a:ext cx="3628571" cy="21509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4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Francesco Sicuro - Maria </a:t>
            </a:r>
            <a:r>
              <a:rPr lang="it-IT" sz="1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Accascina</a:t>
            </a:r>
            <a:r>
              <a:rPr lang="it-IT" sz="14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, Pubblico dominio, https://commons.wikimedia.org/w/index.php?curid=2538524</a:t>
            </a:r>
            <a:r>
              <a:rPr lang="hr-HR" sz="14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endParaRPr lang="en-GB" sz="1400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E5B41F-1244-42D4-8239-4117393D7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146" y="1642762"/>
            <a:ext cx="6079116" cy="47075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17792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782F37-2B4A-BA18-F80A-A1F1851D5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820" y="714974"/>
            <a:ext cx="4800600" cy="593229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226625-8E34-F465-64E1-EAC1E3B78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4954" y="298938"/>
            <a:ext cx="4800600" cy="1184583"/>
          </a:xfrm>
          <a:solidFill>
            <a:schemeClr val="accent1"/>
          </a:solidFill>
        </p:spPr>
        <p:txBody>
          <a:bodyPr/>
          <a:lstStyle/>
          <a:p>
            <a:r>
              <a:rPr lang="hr-HR" dirty="0">
                <a:latin typeface="Palatino Linotype" panose="02040502050505030304" pitchFamily="18" charset="0"/>
              </a:rPr>
              <a:t>1599.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F10C4-5054-6BBA-8A4D-629CC92C6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165" y="1102123"/>
            <a:ext cx="7069015" cy="5755877"/>
          </a:xfrm>
        </p:spPr>
        <p:txBody>
          <a:bodyPr>
            <a:normAutofit/>
          </a:bodyPr>
          <a:lstStyle/>
          <a:p>
            <a:r>
              <a:rPr lang="hr-HR" sz="2800" i="1" dirty="0">
                <a:latin typeface="Palatino Linotype" panose="02040502050505030304" pitchFamily="18" charset="0"/>
              </a:rPr>
              <a:t>Ratio atque institutio studiorum Societatis Iesu</a:t>
            </a:r>
          </a:p>
          <a:p>
            <a:r>
              <a:rPr lang="hr-HR" sz="2800" dirty="0">
                <a:latin typeface="Palatino Linotype" panose="02040502050505030304" pitchFamily="18" charset="0"/>
              </a:rPr>
              <a:t>Normiranje obrazovne djelatnosti Družbe Isusove za sve škole u Europi i svijetu (preko 650 u 18.st.)</a:t>
            </a:r>
          </a:p>
          <a:p>
            <a:pPr lvl="1"/>
            <a:r>
              <a:rPr lang="hr-HR" sz="2400" dirty="0">
                <a:latin typeface="Palatino Linotype" panose="02040502050505030304" pitchFamily="18" charset="0"/>
              </a:rPr>
              <a:t>administracija, kurikul, metoda i disciplina</a:t>
            </a:r>
          </a:p>
          <a:p>
            <a:pPr marL="0" indent="0">
              <a:buNone/>
            </a:pPr>
            <a:r>
              <a:rPr lang="hr-HR" sz="2800" dirty="0">
                <a:latin typeface="Palatino Linotype" panose="02040502050505030304" pitchFamily="18" charset="0"/>
              </a:rPr>
              <a:t>	&gt; jednake prilike za sve</a:t>
            </a:r>
          </a:p>
          <a:p>
            <a:pPr marL="914400" lvl="2" indent="0">
              <a:buNone/>
            </a:pPr>
            <a:r>
              <a:rPr lang="hr-HR" sz="2400" dirty="0">
                <a:latin typeface="Palatino Linotype" panose="02040502050505030304" pitchFamily="18" charset="0"/>
              </a:rPr>
              <a:t>&gt; </a:t>
            </a:r>
            <a:r>
              <a:rPr lang="hr-HR" sz="2800" dirty="0">
                <a:latin typeface="Palatino Linotype" panose="02040502050505030304" pitchFamily="18" charset="0"/>
              </a:rPr>
              <a:t>cilj</a:t>
            </a:r>
            <a:r>
              <a:rPr lang="hr-HR" sz="2800" baseline="0" dirty="0">
                <a:latin typeface="Palatino Linotype" panose="02040502050505030304" pitchFamily="18" charset="0"/>
              </a:rPr>
              <a:t> je spasenje duša i dobrobit</a:t>
            </a:r>
            <a:r>
              <a:rPr lang="hr-HR" sz="2800" dirty="0">
                <a:latin typeface="Palatino Linotype" panose="02040502050505030304" pitchFamily="18" charset="0"/>
              </a:rPr>
              <a:t> čovječanstva</a:t>
            </a:r>
            <a:endParaRPr lang="en-GB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733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26625-8E34-F465-64E1-EAC1E3B78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4954" y="298938"/>
            <a:ext cx="4800600" cy="1184583"/>
          </a:xfrm>
          <a:solidFill>
            <a:schemeClr val="accent1"/>
          </a:solidFill>
        </p:spPr>
        <p:txBody>
          <a:bodyPr/>
          <a:lstStyle/>
          <a:p>
            <a:r>
              <a:rPr lang="hr-HR" dirty="0">
                <a:latin typeface="Palatino Linotype" panose="02040502050505030304" pitchFamily="18" charset="0"/>
              </a:rPr>
              <a:t>1777.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F10C4-5054-6BBA-8A4D-629CC92C6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165" y="1102123"/>
            <a:ext cx="7069015" cy="5755877"/>
          </a:xfrm>
        </p:spPr>
        <p:txBody>
          <a:bodyPr>
            <a:normAutofit/>
          </a:bodyPr>
          <a:lstStyle/>
          <a:p>
            <a:r>
              <a:rPr lang="hr-HR" sz="2800" i="1" dirty="0">
                <a:latin typeface="Palatino Linotype" panose="02040502050505030304" pitchFamily="18" charset="0"/>
              </a:rPr>
              <a:t>Ratio educationis totiusque rei literariae per Regnum Hungariae...</a:t>
            </a:r>
          </a:p>
          <a:p>
            <a:r>
              <a:rPr lang="hr-HR" sz="2800" dirty="0">
                <a:latin typeface="Palatino Linotype" panose="02040502050505030304" pitchFamily="18" charset="0"/>
              </a:rPr>
              <a:t>Odredbe novog školskog sustava za sve obrazovne institucije od pučkih škola do sveučilišta</a:t>
            </a:r>
          </a:p>
          <a:p>
            <a:pPr lvl="1"/>
            <a:r>
              <a:rPr lang="hr-HR" sz="2400" dirty="0">
                <a:latin typeface="Palatino Linotype" panose="02040502050505030304" pitchFamily="18" charset="0"/>
              </a:rPr>
              <a:t>administracija, kurikul, metoda i disciplina</a:t>
            </a:r>
          </a:p>
          <a:p>
            <a:pPr marL="0" indent="0">
              <a:buNone/>
            </a:pPr>
            <a:r>
              <a:rPr lang="hr-HR" sz="2800" dirty="0">
                <a:latin typeface="Palatino Linotype" panose="02040502050505030304" pitchFamily="18" charset="0"/>
              </a:rPr>
              <a:t>	&gt; jednake prilike za sve</a:t>
            </a:r>
          </a:p>
          <a:p>
            <a:pPr marL="896938" indent="-896938">
              <a:buNone/>
            </a:pPr>
            <a:r>
              <a:rPr lang="hr-HR" sz="2800" dirty="0">
                <a:latin typeface="Palatino Linotype" panose="02040502050505030304" pitchFamily="18" charset="0"/>
              </a:rPr>
              <a:t>	&gt; cilj je boljitak države kroz dobre građane</a:t>
            </a:r>
            <a:endParaRPr lang="en-GB" sz="2800" dirty="0">
              <a:latin typeface="Palatino Linotype" panose="0204050205050503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8AB02C-C3CF-8869-8B18-B5A65BEE0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26" y="565622"/>
            <a:ext cx="4800600" cy="60575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021705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C4BA6-7D11-0E68-AB84-105FB6B87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23" y="2349925"/>
            <a:ext cx="3727939" cy="2456442"/>
          </a:xfrm>
        </p:spPr>
        <p:txBody>
          <a:bodyPr>
            <a:normAutofit/>
          </a:bodyPr>
          <a:lstStyle/>
          <a:p>
            <a:r>
              <a:rPr lang="hr-HR" sz="5400" baseline="-25000" dirty="0">
                <a:latin typeface="Palatino Linotype" panose="02040502050505030304" pitchFamily="18" charset="0"/>
              </a:rPr>
              <a:t>Važnost obrazovanja</a:t>
            </a:r>
            <a:endParaRPr lang="en-GB" sz="5400" baseline="-25000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7E049-BEC2-385E-D611-781AA5192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784" y="5584214"/>
            <a:ext cx="4413739" cy="7638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3200" dirty="0">
              <a:solidFill>
                <a:schemeClr val="accent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C5449B-E6B6-84B4-FD8B-C58861853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186" y="183539"/>
            <a:ext cx="6229350" cy="54006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36802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994FC-3D94-41BF-9E9D-A6F8E1D37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85" y="2278743"/>
            <a:ext cx="3614057" cy="2583543"/>
          </a:xfrm>
        </p:spPr>
        <p:txBody>
          <a:bodyPr>
            <a:normAutofit/>
          </a:bodyPr>
          <a:lstStyle/>
          <a:p>
            <a:pPr algn="ctr"/>
            <a:r>
              <a:rPr lang="hr-HR" dirty="0">
                <a:solidFill>
                  <a:schemeClr val="bg1"/>
                </a:solidFill>
                <a:latin typeface="Georgia" panose="02040502050405020303" pitchFamily="18" charset="0"/>
              </a:rPr>
              <a:t>I</a:t>
            </a:r>
            <a:r>
              <a:rPr lang="hr-HR" cap="none" noProof="0" dirty="0" err="1">
                <a:solidFill>
                  <a:schemeClr val="bg1"/>
                </a:solidFill>
                <a:latin typeface="Georgia" panose="02040502050405020303" pitchFamily="18" charset="0"/>
              </a:rPr>
              <a:t>susovci</a:t>
            </a:r>
            <a:r>
              <a:rPr lang="hr-HR" cap="none" noProof="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br>
              <a:rPr lang="hr-HR" cap="none" noProof="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hr-HR" cap="none" noProof="0" dirty="0">
                <a:solidFill>
                  <a:schemeClr val="bg1"/>
                </a:solidFill>
                <a:latin typeface="Georgia" panose="02040502050405020303" pitchFamily="18" charset="0"/>
              </a:rPr>
              <a:t>u </a:t>
            </a:r>
            <a:br>
              <a:rPr lang="hr-HR" cap="none" noProof="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hr-HR" cap="none" noProof="0" dirty="0">
                <a:solidFill>
                  <a:schemeClr val="bg1"/>
                </a:solidFill>
                <a:latin typeface="Georgia" panose="02040502050405020303" pitchFamily="18" charset="0"/>
              </a:rPr>
              <a:t>Hrvatskoj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16302-CA11-49B8-93E6-F8CEDE6BD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4374" y="0"/>
            <a:ext cx="7957625" cy="6858000"/>
          </a:xfrm>
        </p:spPr>
        <p:txBody>
          <a:bodyPr>
            <a:normAutofit fontScale="92500" lnSpcReduction="10000"/>
          </a:bodyPr>
          <a:lstStyle/>
          <a:p>
            <a:r>
              <a:rPr lang="hr-HR" sz="2000" noProof="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Već u 16. st. Nicolas Bobadilla (1511-1590) boravi u Zadru i Dubrovačkoj Republici</a:t>
            </a:r>
          </a:p>
          <a:p>
            <a:r>
              <a:rPr lang="hr-HR" sz="200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Rezidencija u</a:t>
            </a:r>
            <a:r>
              <a:rPr lang="hr-HR" sz="2000" noProof="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 Dubrovniku otvara se u prvom desetljeću 17. st.</a:t>
            </a:r>
          </a:p>
          <a:p>
            <a:pPr lvl="1"/>
            <a:r>
              <a:rPr lang="hr-HR" sz="1500" dirty="0">
                <a:latin typeface="Palatino Linotype" panose="02040502050505030304" pitchFamily="18" charset="0"/>
              </a:rPr>
              <a:t>isusovačke gimnazije osnovane u Zagrebu (1607.), Rijeci (1627.), Varaždinu (1636.), Požegi (1707.) i Osijeku (1729.) te u Lepoglavi (1582. osnovali pavlini, 1644. preuzeli isusovci)</a:t>
            </a:r>
            <a:endParaRPr lang="hr-HR" sz="1500" noProof="0" dirty="0">
              <a:latin typeface="Palatino Linotype" panose="02040502050505030304" pitchFamily="18" charset="0"/>
            </a:endParaRPr>
          </a:p>
          <a:p>
            <a:r>
              <a:rPr lang="hr-HR" sz="2000" noProof="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Prvi Hrvati isusovci: Stjepan </a:t>
            </a:r>
            <a:r>
              <a:rPr lang="hr-HR" sz="2000" i="1" noProof="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Demitreus</a:t>
            </a:r>
            <a:r>
              <a:rPr lang="hr-HR" sz="2000" noProof="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 (Demitrević) i Toma Zdelarić (djelovali izvan Hrvatske)</a:t>
            </a:r>
          </a:p>
          <a:p>
            <a:pPr lvl="1"/>
            <a:r>
              <a:rPr lang="hr-HR" sz="1500" noProof="0" dirty="0">
                <a:latin typeface="Palatino Linotype" panose="02040502050505030304" pitchFamily="18" charset="0"/>
              </a:rPr>
              <a:t>Zdelarić prvi hrv. isusovački dramatičar</a:t>
            </a:r>
          </a:p>
          <a:p>
            <a:r>
              <a:rPr lang="hr-HR" sz="2000" noProof="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1669. car i kralj Leopold I. isusovačkoj Akademiji u Zagrebu dodijelio sveučilišna prava i povlastice = utemeljenje zagrebačkoga sveučilišta</a:t>
            </a:r>
          </a:p>
          <a:p>
            <a:r>
              <a:rPr lang="hr-HR" sz="200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Normiranje hrvatskog jezika i gramatike (17-18.st.)</a:t>
            </a:r>
          </a:p>
          <a:p>
            <a:pPr lvl="1"/>
            <a:r>
              <a:rPr lang="en-GB" dirty="0" err="1">
                <a:latin typeface="Palatino Linotype" panose="02040502050505030304" pitchFamily="18" charset="0"/>
              </a:rPr>
              <a:t>Jakov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hr-HR" dirty="0">
                <a:latin typeface="Palatino Linotype" panose="02040502050505030304" pitchFamily="18" charset="0"/>
              </a:rPr>
              <a:t>M</a:t>
            </a:r>
            <a:r>
              <a:rPr lang="en-GB" dirty="0" err="1">
                <a:latin typeface="Palatino Linotype" panose="02040502050505030304" pitchFamily="18" charset="0"/>
              </a:rPr>
              <a:t>ikalja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hr-HR" dirty="0">
                <a:latin typeface="Palatino Linotype" panose="02040502050505030304" pitchFamily="18" charset="0"/>
              </a:rPr>
              <a:t>(</a:t>
            </a:r>
            <a:r>
              <a:rPr lang="en-GB" i="1" dirty="0" err="1">
                <a:latin typeface="Palatino Linotype" panose="02040502050505030304" pitchFamily="18" charset="0"/>
              </a:rPr>
              <a:t>Blago</a:t>
            </a:r>
            <a:r>
              <a:rPr lang="en-GB" i="1" dirty="0"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latin typeface="Palatino Linotype" panose="02040502050505030304" pitchFamily="18" charset="0"/>
              </a:rPr>
              <a:t>jezika</a:t>
            </a:r>
            <a:r>
              <a:rPr lang="en-GB" i="1" dirty="0"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latin typeface="Palatino Linotype" panose="02040502050505030304" pitchFamily="18" charset="0"/>
              </a:rPr>
              <a:t>slovinskoga</a:t>
            </a:r>
            <a:r>
              <a:rPr lang="en-GB" i="1" dirty="0"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latin typeface="Palatino Linotype" panose="02040502050505030304" pitchFamily="18" charset="0"/>
              </a:rPr>
              <a:t>illi</a:t>
            </a:r>
            <a:r>
              <a:rPr lang="en-GB" i="1" dirty="0">
                <a:latin typeface="Palatino Linotype" panose="02040502050505030304" pitchFamily="18" charset="0"/>
              </a:rPr>
              <a:t> </a:t>
            </a:r>
            <a:r>
              <a:rPr lang="hr-HR" i="1" dirty="0">
                <a:latin typeface="Palatino Linotype" panose="02040502050505030304" pitchFamily="18" charset="0"/>
              </a:rPr>
              <a:t>S</a:t>
            </a:r>
            <a:r>
              <a:rPr lang="en-GB" i="1" dirty="0" err="1">
                <a:latin typeface="Palatino Linotype" panose="02040502050505030304" pitchFamily="18" charset="0"/>
              </a:rPr>
              <a:t>lovnik</a:t>
            </a:r>
            <a:r>
              <a:rPr lang="hr-HR" i="1" dirty="0">
                <a:latin typeface="Palatino Linotype" panose="02040502050505030304" pitchFamily="18" charset="0"/>
              </a:rPr>
              <a:t> </a:t>
            </a:r>
            <a:r>
              <a:rPr lang="en-GB" i="1" dirty="0">
                <a:latin typeface="Palatino Linotype" panose="02040502050505030304" pitchFamily="18" charset="0"/>
              </a:rPr>
              <a:t>u </a:t>
            </a:r>
            <a:r>
              <a:rPr lang="en-GB" i="1" dirty="0" err="1">
                <a:latin typeface="Palatino Linotype" panose="02040502050505030304" pitchFamily="18" charset="0"/>
              </a:rPr>
              <a:t>komu</a:t>
            </a:r>
            <a:r>
              <a:rPr lang="en-GB" i="1" dirty="0"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latin typeface="Palatino Linotype" panose="02040502050505030304" pitchFamily="18" charset="0"/>
              </a:rPr>
              <a:t>izgovaraju</a:t>
            </a:r>
            <a:r>
              <a:rPr lang="en-GB" i="1" dirty="0">
                <a:latin typeface="Palatino Linotype" panose="02040502050505030304" pitchFamily="18" charset="0"/>
              </a:rPr>
              <a:t> se </a:t>
            </a:r>
            <a:r>
              <a:rPr lang="en-GB" i="1" dirty="0" err="1">
                <a:latin typeface="Palatino Linotype" panose="02040502050505030304" pitchFamily="18" charset="0"/>
              </a:rPr>
              <a:t>rječi</a:t>
            </a:r>
            <a:r>
              <a:rPr lang="en-GB" i="1" dirty="0"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latin typeface="Palatino Linotype" panose="02040502050505030304" pitchFamily="18" charset="0"/>
              </a:rPr>
              <a:t>slovinske</a:t>
            </a:r>
            <a:r>
              <a:rPr lang="en-GB" i="1" dirty="0"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latin typeface="Palatino Linotype" panose="02040502050505030304" pitchFamily="18" charset="0"/>
              </a:rPr>
              <a:t>latinski</a:t>
            </a:r>
            <a:r>
              <a:rPr lang="en-GB" i="1" dirty="0"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latin typeface="Palatino Linotype" panose="02040502050505030304" pitchFamily="18" charset="0"/>
              </a:rPr>
              <a:t>i</a:t>
            </a:r>
            <a:r>
              <a:rPr lang="en-GB" i="1" dirty="0"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latin typeface="Palatino Linotype" panose="02040502050505030304" pitchFamily="18" charset="0"/>
              </a:rPr>
              <a:t>dijački</a:t>
            </a:r>
            <a:r>
              <a:rPr lang="hr-HR" dirty="0">
                <a:latin typeface="Palatino Linotype" panose="02040502050505030304" pitchFamily="18" charset="0"/>
              </a:rPr>
              <a:t>,</a:t>
            </a:r>
            <a:r>
              <a:rPr lang="en-GB" dirty="0">
                <a:latin typeface="Palatino Linotype" panose="02040502050505030304" pitchFamily="18" charset="0"/>
              </a:rPr>
              <a:t> 1651</a:t>
            </a:r>
            <a:r>
              <a:rPr lang="hr-HR" dirty="0">
                <a:latin typeface="Palatino Linotype" panose="02040502050505030304" pitchFamily="18" charset="0"/>
              </a:rPr>
              <a:t>, </a:t>
            </a:r>
            <a:r>
              <a:rPr lang="en-GB" i="1" dirty="0">
                <a:latin typeface="Palatino Linotype" panose="02040502050505030304" pitchFamily="18" charset="0"/>
              </a:rPr>
              <a:t>De </a:t>
            </a:r>
            <a:r>
              <a:rPr lang="en-GB" i="1" dirty="0" err="1">
                <a:latin typeface="Palatino Linotype" panose="02040502050505030304" pitchFamily="18" charset="0"/>
              </a:rPr>
              <a:t>institutione</a:t>
            </a:r>
            <a:r>
              <a:rPr lang="en-GB" i="1" dirty="0"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latin typeface="Palatino Linotype" panose="02040502050505030304" pitchFamily="18" charset="0"/>
              </a:rPr>
              <a:t>grammatica</a:t>
            </a:r>
            <a:r>
              <a:rPr lang="en-GB" i="1" dirty="0">
                <a:latin typeface="Palatino Linotype" panose="02040502050505030304" pitchFamily="18" charset="0"/>
              </a:rPr>
              <a:t> pro </a:t>
            </a:r>
            <a:r>
              <a:rPr lang="hr-HR" i="1" dirty="0">
                <a:latin typeface="Palatino Linotype" panose="02040502050505030304" pitchFamily="18" charset="0"/>
              </a:rPr>
              <a:t>I</a:t>
            </a:r>
            <a:r>
              <a:rPr lang="en-GB" i="1" dirty="0" err="1">
                <a:latin typeface="Palatino Linotype" panose="02040502050505030304" pitchFamily="18" charset="0"/>
              </a:rPr>
              <a:t>llyricis</a:t>
            </a:r>
            <a:r>
              <a:rPr lang="en-GB" i="1" dirty="0"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latin typeface="Palatino Linotype" panose="02040502050505030304" pitchFamily="18" charset="0"/>
              </a:rPr>
              <a:t>accommodata</a:t>
            </a:r>
            <a:r>
              <a:rPr lang="en-GB" i="1" dirty="0">
                <a:latin typeface="Palatino Linotype" panose="02040502050505030304" pitchFamily="18" charset="0"/>
              </a:rPr>
              <a:t>,</a:t>
            </a:r>
            <a:r>
              <a:rPr lang="en-GB" dirty="0">
                <a:latin typeface="Palatino Linotype" panose="02040502050505030304" pitchFamily="18" charset="0"/>
              </a:rPr>
              <a:t> </a:t>
            </a:r>
            <a:r>
              <a:rPr lang="en-GB" dirty="0" err="1">
                <a:latin typeface="Palatino Linotype" panose="02040502050505030304" pitchFamily="18" charset="0"/>
              </a:rPr>
              <a:t>prv</a:t>
            </a:r>
            <a:r>
              <a:rPr lang="hr-HR" dirty="0">
                <a:latin typeface="Palatino Linotype" panose="02040502050505030304" pitchFamily="18" charset="0"/>
              </a:rPr>
              <a:t>a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en-GB" dirty="0" err="1">
                <a:latin typeface="Palatino Linotype" panose="02040502050505030304" pitchFamily="18" charset="0"/>
              </a:rPr>
              <a:t>hrv</a:t>
            </a:r>
            <a:r>
              <a:rPr lang="hr-HR" dirty="0">
                <a:latin typeface="Palatino Linotype" panose="02040502050505030304" pitchFamily="18" charset="0"/>
              </a:rPr>
              <a:t>. obrada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en-GB" dirty="0" err="1">
                <a:latin typeface="Palatino Linotype" panose="02040502050505030304" pitchFamily="18" charset="0"/>
              </a:rPr>
              <a:t>lat</a:t>
            </a:r>
            <a:r>
              <a:rPr lang="hr-HR" dirty="0">
                <a:latin typeface="Palatino Linotype" panose="02040502050505030304" pitchFamily="18" charset="0"/>
              </a:rPr>
              <a:t>.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en-GB" dirty="0" err="1">
                <a:latin typeface="Palatino Linotype" panose="02040502050505030304" pitchFamily="18" charset="0"/>
              </a:rPr>
              <a:t>gramatike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hr-HR" dirty="0">
                <a:latin typeface="Palatino Linotype" panose="02040502050505030304" pitchFamily="18" charset="0"/>
              </a:rPr>
              <a:t>Manuela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en-GB" dirty="0" err="1">
                <a:latin typeface="Palatino Linotype" panose="02040502050505030304" pitchFamily="18" charset="0"/>
              </a:rPr>
              <a:t>Álvaresa</a:t>
            </a:r>
            <a:r>
              <a:rPr lang="hr-HR" dirty="0">
                <a:latin typeface="Palatino Linotype" panose="02040502050505030304" pitchFamily="18" charset="0"/>
              </a:rPr>
              <a:t>, 1637)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endParaRPr lang="hr-HR" dirty="0">
              <a:latin typeface="Palatino Linotype" panose="02040502050505030304" pitchFamily="18" charset="0"/>
            </a:endParaRPr>
          </a:p>
          <a:p>
            <a:pPr lvl="1"/>
            <a:r>
              <a:rPr lang="en-GB" dirty="0" err="1">
                <a:latin typeface="Palatino Linotype" panose="02040502050505030304" pitchFamily="18" charset="0"/>
              </a:rPr>
              <a:t>Juraj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hr-HR" dirty="0">
                <a:latin typeface="Palatino Linotype" panose="02040502050505030304" pitchFamily="18" charset="0"/>
              </a:rPr>
              <a:t>H</a:t>
            </a:r>
            <a:r>
              <a:rPr lang="en-GB" dirty="0" err="1">
                <a:latin typeface="Palatino Linotype" panose="02040502050505030304" pitchFamily="18" charset="0"/>
              </a:rPr>
              <a:t>abdelić</a:t>
            </a:r>
            <a:r>
              <a:rPr lang="hr-HR" dirty="0">
                <a:latin typeface="Palatino Linotype" panose="02040502050505030304" pitchFamily="18" charset="0"/>
              </a:rPr>
              <a:t> (</a:t>
            </a:r>
            <a:r>
              <a:rPr lang="en-GB" i="1" dirty="0" err="1">
                <a:latin typeface="Palatino Linotype" panose="02040502050505030304" pitchFamily="18" charset="0"/>
              </a:rPr>
              <a:t>Dictionar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latin typeface="Palatino Linotype" panose="02040502050505030304" pitchFamily="18" charset="0"/>
              </a:rPr>
              <a:t>ili</a:t>
            </a:r>
            <a:r>
              <a:rPr lang="en-GB" i="1" dirty="0"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latin typeface="Palatino Linotype" panose="02040502050505030304" pitchFamily="18" charset="0"/>
              </a:rPr>
              <a:t>reči</a:t>
            </a:r>
            <a:r>
              <a:rPr lang="en-GB" i="1" dirty="0"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latin typeface="Palatino Linotype" panose="02040502050505030304" pitchFamily="18" charset="0"/>
              </a:rPr>
              <a:t>slovenske</a:t>
            </a:r>
            <a:r>
              <a:rPr lang="en-GB" i="1" dirty="0"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latin typeface="Palatino Linotype" panose="02040502050505030304" pitchFamily="18" charset="0"/>
              </a:rPr>
              <a:t>zvekšega</a:t>
            </a:r>
            <a:r>
              <a:rPr lang="en-GB" i="1" dirty="0">
                <a:latin typeface="Palatino Linotype" panose="02040502050505030304" pitchFamily="18" charset="0"/>
              </a:rPr>
              <a:t> v </a:t>
            </a:r>
            <a:r>
              <a:rPr lang="en-GB" i="1" dirty="0" err="1">
                <a:latin typeface="Palatino Linotype" panose="02040502050505030304" pitchFamily="18" charset="0"/>
              </a:rPr>
              <a:t>kup</a:t>
            </a:r>
            <a:r>
              <a:rPr lang="en-GB" i="1" dirty="0"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latin typeface="Palatino Linotype" panose="02040502050505030304" pitchFamily="18" charset="0"/>
              </a:rPr>
              <a:t>zebrane</a:t>
            </a:r>
            <a:r>
              <a:rPr lang="en-GB" i="1" dirty="0">
                <a:latin typeface="Palatino Linotype" panose="02040502050505030304" pitchFamily="18" charset="0"/>
              </a:rPr>
              <a:t>, v red </a:t>
            </a:r>
            <a:r>
              <a:rPr lang="en-GB" i="1" dirty="0" err="1">
                <a:latin typeface="Palatino Linotype" panose="02040502050505030304" pitchFamily="18" charset="0"/>
              </a:rPr>
              <a:t>postavljene</a:t>
            </a:r>
            <a:r>
              <a:rPr lang="en-GB" i="1" dirty="0"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latin typeface="Palatino Linotype" panose="02040502050505030304" pitchFamily="18" charset="0"/>
              </a:rPr>
              <a:t>i</a:t>
            </a:r>
            <a:r>
              <a:rPr lang="en-GB" i="1" dirty="0"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latin typeface="Palatino Linotype" panose="02040502050505030304" pitchFamily="18" charset="0"/>
              </a:rPr>
              <a:t>dijačkemi</a:t>
            </a:r>
            <a:r>
              <a:rPr lang="en-GB" i="1" dirty="0"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latin typeface="Palatino Linotype" panose="02040502050505030304" pitchFamily="18" charset="0"/>
              </a:rPr>
              <a:t>zlahkotene</a:t>
            </a:r>
            <a:r>
              <a:rPr lang="hr-HR" dirty="0">
                <a:latin typeface="Palatino Linotype" panose="02040502050505030304" pitchFamily="18" charset="0"/>
              </a:rPr>
              <a:t>,</a:t>
            </a:r>
            <a:r>
              <a:rPr lang="en-GB" dirty="0">
                <a:latin typeface="Palatino Linotype" panose="02040502050505030304" pitchFamily="18" charset="0"/>
              </a:rPr>
              <a:t> 1670</a:t>
            </a:r>
            <a:r>
              <a:rPr lang="hr-HR" dirty="0">
                <a:latin typeface="Palatino Linotype" panose="02040502050505030304" pitchFamily="18" charset="0"/>
              </a:rPr>
              <a:t>)</a:t>
            </a:r>
            <a:endParaRPr lang="en-GB" dirty="0">
              <a:latin typeface="Palatino Linotype" panose="02040502050505030304" pitchFamily="18" charset="0"/>
            </a:endParaRPr>
          </a:p>
          <a:p>
            <a:pPr lvl="1"/>
            <a:r>
              <a:rPr lang="en-GB" dirty="0" err="1">
                <a:latin typeface="Palatino Linotype" panose="02040502050505030304" pitchFamily="18" charset="0"/>
              </a:rPr>
              <a:t>Pavao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hr-HR" dirty="0">
                <a:latin typeface="Palatino Linotype" panose="02040502050505030304" pitchFamily="18" charset="0"/>
              </a:rPr>
              <a:t>R</a:t>
            </a:r>
            <a:r>
              <a:rPr lang="en-GB" dirty="0" err="1">
                <a:latin typeface="Palatino Linotype" panose="02040502050505030304" pitchFamily="18" charset="0"/>
              </a:rPr>
              <a:t>itter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hr-HR" dirty="0">
                <a:latin typeface="Palatino Linotype" panose="02040502050505030304" pitchFamily="18" charset="0"/>
              </a:rPr>
              <a:t>V</a:t>
            </a:r>
            <a:r>
              <a:rPr lang="en-GB" dirty="0" err="1">
                <a:latin typeface="Palatino Linotype" panose="02040502050505030304" pitchFamily="18" charset="0"/>
              </a:rPr>
              <a:t>itezović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hr-HR" dirty="0">
                <a:latin typeface="Palatino Linotype" panose="02040502050505030304" pitchFamily="18" charset="0"/>
              </a:rPr>
              <a:t>(školovan kod isusovaca; </a:t>
            </a:r>
            <a:r>
              <a:rPr lang="en-GB" i="1" dirty="0">
                <a:latin typeface="Palatino Linotype" panose="02040502050505030304" pitchFamily="18" charset="0"/>
              </a:rPr>
              <a:t>Lexicon </a:t>
            </a:r>
            <a:r>
              <a:rPr lang="hr-HR" i="1" dirty="0">
                <a:latin typeface="Palatino Linotype" panose="02040502050505030304" pitchFamily="18" charset="0"/>
              </a:rPr>
              <a:t>L</a:t>
            </a:r>
            <a:r>
              <a:rPr lang="en-GB" i="1" dirty="0" err="1">
                <a:latin typeface="Palatino Linotype" panose="02040502050505030304" pitchFamily="18" charset="0"/>
              </a:rPr>
              <a:t>atino</a:t>
            </a:r>
            <a:r>
              <a:rPr lang="en-GB" i="1" dirty="0">
                <a:latin typeface="Palatino Linotype" panose="02040502050505030304" pitchFamily="18" charset="0"/>
              </a:rPr>
              <a:t>-</a:t>
            </a:r>
            <a:r>
              <a:rPr lang="hr-HR" i="1" dirty="0">
                <a:latin typeface="Palatino Linotype" panose="02040502050505030304" pitchFamily="18" charset="0"/>
              </a:rPr>
              <a:t>I</a:t>
            </a:r>
            <a:r>
              <a:rPr lang="en-GB" i="1" dirty="0" err="1">
                <a:latin typeface="Palatino Linotype" panose="02040502050505030304" pitchFamily="18" charset="0"/>
              </a:rPr>
              <a:t>llyricum</a:t>
            </a:r>
            <a:r>
              <a:rPr lang="hr-HR" dirty="0">
                <a:latin typeface="Palatino Linotype" panose="02040502050505030304" pitchFamily="18" charset="0"/>
              </a:rPr>
              <a:t> 2000)</a:t>
            </a:r>
            <a:endParaRPr lang="en-GB" dirty="0">
              <a:latin typeface="Palatino Linotype" panose="02040502050505030304" pitchFamily="18" charset="0"/>
            </a:endParaRPr>
          </a:p>
          <a:p>
            <a:pPr lvl="1"/>
            <a:r>
              <a:rPr lang="en-GB" dirty="0" err="1">
                <a:latin typeface="Palatino Linotype" panose="02040502050505030304" pitchFamily="18" charset="0"/>
              </a:rPr>
              <a:t>Ardelio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hr-HR" dirty="0">
                <a:latin typeface="Palatino Linotype" panose="02040502050505030304" pitchFamily="18" charset="0"/>
              </a:rPr>
              <a:t>D</a:t>
            </a:r>
            <a:r>
              <a:rPr lang="en-GB" dirty="0" err="1">
                <a:latin typeface="Palatino Linotype" panose="02040502050505030304" pitchFamily="18" charset="0"/>
              </a:rPr>
              <a:t>ella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hr-HR" dirty="0">
                <a:latin typeface="Palatino Linotype" panose="02040502050505030304" pitchFamily="18" charset="0"/>
              </a:rPr>
              <a:t>B</a:t>
            </a:r>
            <a:r>
              <a:rPr lang="en-GB" dirty="0" err="1">
                <a:latin typeface="Palatino Linotype" panose="02040502050505030304" pitchFamily="18" charset="0"/>
              </a:rPr>
              <a:t>ella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hr-HR" dirty="0">
                <a:latin typeface="Palatino Linotype" panose="02040502050505030304" pitchFamily="18" charset="0"/>
              </a:rPr>
              <a:t>(</a:t>
            </a:r>
            <a:r>
              <a:rPr lang="en-GB" i="1" dirty="0" err="1">
                <a:latin typeface="Palatino Linotype" panose="02040502050505030304" pitchFamily="18" charset="0"/>
              </a:rPr>
              <a:t>Dizionario</a:t>
            </a:r>
            <a:r>
              <a:rPr lang="en-GB" i="1" dirty="0"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latin typeface="Palatino Linotype" panose="02040502050505030304" pitchFamily="18" charset="0"/>
              </a:rPr>
              <a:t>italiano-latino-illirico</a:t>
            </a:r>
            <a:r>
              <a:rPr lang="hr-HR" dirty="0">
                <a:latin typeface="Palatino Linotype" panose="02040502050505030304" pitchFamily="18" charset="0"/>
              </a:rPr>
              <a:t>, 1728)</a:t>
            </a:r>
            <a:endParaRPr lang="en-GB" dirty="0">
              <a:latin typeface="Palatino Linotype" panose="02040502050505030304" pitchFamily="18" charset="0"/>
            </a:endParaRPr>
          </a:p>
          <a:p>
            <a:pPr lvl="1"/>
            <a:r>
              <a:rPr lang="en-GB" dirty="0" err="1">
                <a:latin typeface="Palatino Linotype" panose="02040502050505030304" pitchFamily="18" charset="0"/>
              </a:rPr>
              <a:t>Franjo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hr-HR" dirty="0">
                <a:latin typeface="Palatino Linotype" panose="02040502050505030304" pitchFamily="18" charset="0"/>
              </a:rPr>
              <a:t>S</a:t>
            </a:r>
            <a:r>
              <a:rPr lang="en-GB" dirty="0" err="1">
                <a:latin typeface="Palatino Linotype" panose="02040502050505030304" pitchFamily="18" charset="0"/>
              </a:rPr>
              <a:t>ušnik</a:t>
            </a:r>
            <a:r>
              <a:rPr lang="hr-HR" dirty="0">
                <a:latin typeface="Palatino Linotype" panose="02040502050505030304" pitchFamily="18" charset="0"/>
              </a:rPr>
              <a:t> i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hr-HR" dirty="0">
                <a:latin typeface="Palatino Linotype" panose="02040502050505030304" pitchFamily="18" charset="0"/>
              </a:rPr>
              <a:t>A</a:t>
            </a:r>
            <a:r>
              <a:rPr lang="en-GB" dirty="0" err="1">
                <a:latin typeface="Palatino Linotype" panose="02040502050505030304" pitchFamily="18" charset="0"/>
              </a:rPr>
              <a:t>ndrija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hr-HR" dirty="0">
                <a:latin typeface="Palatino Linotype" panose="02040502050505030304" pitchFamily="18" charset="0"/>
              </a:rPr>
              <a:t>J</a:t>
            </a:r>
            <a:r>
              <a:rPr lang="en-GB" dirty="0" err="1">
                <a:latin typeface="Palatino Linotype" panose="02040502050505030304" pitchFamily="18" charset="0"/>
              </a:rPr>
              <a:t>ambrešić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hr-HR" dirty="0">
                <a:latin typeface="Palatino Linotype" panose="02040502050505030304" pitchFamily="18" charset="0"/>
              </a:rPr>
              <a:t>(</a:t>
            </a:r>
            <a:r>
              <a:rPr lang="en-GB" i="1" dirty="0">
                <a:latin typeface="Palatino Linotype" panose="02040502050505030304" pitchFamily="18" charset="0"/>
              </a:rPr>
              <a:t>Lexicon </a:t>
            </a:r>
            <a:r>
              <a:rPr lang="en-GB" i="1" dirty="0" err="1">
                <a:latin typeface="Palatino Linotype" panose="02040502050505030304" pitchFamily="18" charset="0"/>
              </a:rPr>
              <a:t>latinum</a:t>
            </a:r>
            <a:r>
              <a:rPr lang="en-GB" i="1" dirty="0"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latin typeface="Palatino Linotype" panose="02040502050505030304" pitchFamily="18" charset="0"/>
              </a:rPr>
              <a:t>interpretatione</a:t>
            </a:r>
            <a:r>
              <a:rPr lang="en-GB" i="1" dirty="0"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latin typeface="Palatino Linotype" panose="02040502050505030304" pitchFamily="18" charset="0"/>
              </a:rPr>
              <a:t>illyrica</a:t>
            </a:r>
            <a:r>
              <a:rPr lang="en-GB" i="1" dirty="0">
                <a:latin typeface="Palatino Linotype" panose="02040502050505030304" pitchFamily="18" charset="0"/>
              </a:rPr>
              <a:t>, </a:t>
            </a:r>
            <a:r>
              <a:rPr lang="en-GB" i="1" dirty="0" err="1">
                <a:latin typeface="Palatino Linotype" panose="02040502050505030304" pitchFamily="18" charset="0"/>
              </a:rPr>
              <a:t>gemanica</a:t>
            </a:r>
            <a:r>
              <a:rPr lang="en-GB" i="1" dirty="0">
                <a:latin typeface="Palatino Linotype" panose="02040502050505030304" pitchFamily="18" charset="0"/>
              </a:rPr>
              <a:t>, et </a:t>
            </a:r>
            <a:r>
              <a:rPr lang="en-GB" i="1" dirty="0" err="1">
                <a:latin typeface="Palatino Linotype" panose="02040502050505030304" pitchFamily="18" charset="0"/>
              </a:rPr>
              <a:t>hungarica</a:t>
            </a:r>
            <a:r>
              <a:rPr lang="en-GB" i="1" dirty="0"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latin typeface="Palatino Linotype" panose="02040502050505030304" pitchFamily="18" charset="0"/>
              </a:rPr>
              <a:t>locuples</a:t>
            </a:r>
            <a:r>
              <a:rPr lang="hr-HR" dirty="0">
                <a:latin typeface="Palatino Linotype" panose="02040502050505030304" pitchFamily="18" charset="0"/>
              </a:rPr>
              <a:t>, 1742)</a:t>
            </a:r>
            <a:endParaRPr lang="en-GB" i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128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BE35F-935A-7E71-45F2-34E2DFF4E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Palatino Linotype" panose="02040502050505030304" pitchFamily="18" charset="0"/>
              </a:rPr>
              <a:t>Metoda</a:t>
            </a:r>
            <a:endParaRPr lang="en-GB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49546-8641-37E9-FC5D-FD169121F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6831" y="334107"/>
            <a:ext cx="7403123" cy="6330461"/>
          </a:xfrm>
        </p:spPr>
        <p:txBody>
          <a:bodyPr>
            <a:noAutofit/>
          </a:bodyPr>
          <a:lstStyle/>
          <a:p>
            <a:r>
              <a:rPr lang="hr-HR" sz="24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Učenje popisa riječi (od jednostavnih do izvedenica)</a:t>
            </a:r>
          </a:p>
          <a:p>
            <a:r>
              <a:rPr lang="hr-HR" sz="24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Učenje gramatičkih pravila i njihova primjena</a:t>
            </a:r>
          </a:p>
          <a:p>
            <a:r>
              <a:rPr lang="hr-HR" sz="24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Sastavci na latinskom i prijevodi na materinski jezik (i obratno); razgovori</a:t>
            </a:r>
          </a:p>
          <a:p>
            <a:r>
              <a:rPr lang="hr-HR" sz="24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Čitanje autora naglas i s dubokim razumijevanjem</a:t>
            </a:r>
          </a:p>
          <a:p>
            <a:pPr lvl="1"/>
            <a:r>
              <a:rPr lang="hr-HR" sz="22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Autore treba čitati opetovano, bez određenog redoslijeda i polako, da se s vremenom uoče sve osobine stila, razumije kontekst i da se savladaju sve nijanse jezika</a:t>
            </a:r>
          </a:p>
          <a:p>
            <a:pPr lvl="1"/>
            <a:r>
              <a:rPr lang="hr-HR" sz="22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Oblikovanje načina razmišljanja (argumentacija)</a:t>
            </a:r>
          </a:p>
          <a:p>
            <a:r>
              <a:rPr lang="hr-HR" sz="24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Gramatika podrazumijeva svu morfologiju i sintaksu do figura govora, bez elegancije</a:t>
            </a:r>
          </a:p>
        </p:txBody>
      </p:sp>
    </p:spTree>
    <p:extLst>
      <p:ext uri="{BB962C8B-B14F-4D97-AF65-F5344CB8AC3E}">
        <p14:creationId xmlns:p14="http://schemas.microsoft.com/office/powerpoint/2010/main" val="1335743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E376F-BC27-570E-0DCD-8055ECFE4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Palatino Linotype" panose="02040502050505030304" pitchFamily="18" charset="0"/>
              </a:rPr>
              <a:t>Temeljna literatura</a:t>
            </a:r>
            <a:endParaRPr lang="en-GB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6697A-DEDD-6C9C-B485-ECC85BD2B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611" y="414105"/>
            <a:ext cx="3498979" cy="6415865"/>
          </a:xfrm>
        </p:spPr>
        <p:txBody>
          <a:bodyPr>
            <a:normAutofit fontScale="92500" lnSpcReduction="20000"/>
          </a:bodyPr>
          <a:lstStyle/>
          <a:p>
            <a:r>
              <a:rPr lang="hr-HR" sz="2600" i="1" dirty="0">
                <a:latin typeface="Palatino Linotype" panose="02040502050505030304" pitchFamily="18" charset="0"/>
              </a:rPr>
              <a:t>De institutione linguae Latinae libri tres,   </a:t>
            </a:r>
            <a:r>
              <a:rPr lang="hr-HR" sz="2600" dirty="0">
                <a:latin typeface="Palatino Linotype" panose="02040502050505030304" pitchFamily="18" charset="0"/>
              </a:rPr>
              <a:t>Manuel Álvares, Lisabon, 1572.</a:t>
            </a:r>
          </a:p>
          <a:p>
            <a:pPr lvl="1"/>
            <a:r>
              <a:rPr lang="hr-HR" sz="2600" dirty="0">
                <a:latin typeface="Palatino Linotype" panose="02040502050505030304" pitchFamily="18" charset="0"/>
              </a:rPr>
              <a:t>Osnova: </a:t>
            </a:r>
            <a:r>
              <a:rPr lang="hr-HR" sz="2600" i="1" dirty="0">
                <a:latin typeface="Palatino Linotype" panose="02040502050505030304" pitchFamily="18" charset="0"/>
              </a:rPr>
              <a:t>Ars Minor de partibus orationis </a:t>
            </a:r>
            <a:r>
              <a:rPr lang="hr-HR" sz="2600" dirty="0">
                <a:latin typeface="Palatino Linotype" panose="02040502050505030304" pitchFamily="18" charset="0"/>
              </a:rPr>
              <a:t>Elija Donata</a:t>
            </a:r>
            <a:endParaRPr lang="hr-HR" sz="2600" i="1" dirty="0">
              <a:latin typeface="Palatino Linotype" panose="02040502050505030304" pitchFamily="18" charset="0"/>
            </a:endParaRPr>
          </a:p>
          <a:p>
            <a:pPr lvl="1"/>
            <a:r>
              <a:rPr lang="hr-HR" sz="2600" dirty="0">
                <a:latin typeface="Palatino Linotype" panose="02040502050505030304" pitchFamily="18" charset="0"/>
              </a:rPr>
              <a:t>Sažeo Orazio Torsellino, Rim, 1584.</a:t>
            </a:r>
          </a:p>
          <a:p>
            <a:pPr lvl="1"/>
            <a:r>
              <a:rPr lang="hr-HR" sz="2600" dirty="0">
                <a:latin typeface="Palatino Linotype" panose="02040502050505030304" pitchFamily="18" charset="0"/>
              </a:rPr>
              <a:t>uzor za brojne gramatike narodnih jezika </a:t>
            </a:r>
          </a:p>
          <a:p>
            <a:pPr marL="914400" lvl="2" indent="0">
              <a:buNone/>
            </a:pPr>
            <a:r>
              <a:rPr lang="hr-HR" sz="2200" dirty="0">
                <a:latin typeface="Palatino Linotype" panose="02040502050505030304" pitchFamily="18" charset="0"/>
              </a:rPr>
              <a:t>&gt; Bartol Kašić, </a:t>
            </a:r>
            <a:r>
              <a:rPr lang="it-IT" sz="2200" i="1" dirty="0">
                <a:latin typeface="Palatino Linotype" panose="02040502050505030304" pitchFamily="18" charset="0"/>
              </a:rPr>
              <a:t>Institutionum linguae illyricae libri duo</a:t>
            </a:r>
            <a:r>
              <a:rPr lang="it-IT" sz="2200" dirty="0">
                <a:latin typeface="Palatino Linotype" panose="02040502050505030304" pitchFamily="18" charset="0"/>
              </a:rPr>
              <a:t>, 1604.</a:t>
            </a:r>
            <a:endParaRPr lang="en-GB" sz="2200" dirty="0">
              <a:latin typeface="Palatino Linotype" panose="02040502050505030304" pitchFamily="18" charset="0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4E2BE328-39C1-4581-A38D-C16A3F684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635" y="290425"/>
            <a:ext cx="4727090" cy="61534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69470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744</TotalTime>
  <Words>1196</Words>
  <Application>Microsoft Office PowerPoint</Application>
  <PresentationFormat>Široki zaslon</PresentationFormat>
  <Paragraphs>105</Paragraphs>
  <Slides>12</Slides>
  <Notes>4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9" baseType="lpstr">
      <vt:lpstr>Calibri</vt:lpstr>
      <vt:lpstr>Calibri Light</vt:lpstr>
      <vt:lpstr>Georgia</vt:lpstr>
      <vt:lpstr>Palatino Linotype</vt:lpstr>
      <vt:lpstr>Rockwell</vt:lpstr>
      <vt:lpstr>Wingdings</vt:lpstr>
      <vt:lpstr>Atlas</vt:lpstr>
      <vt:lpstr>“Racionalne gramatike“:  podučavanje gramatike prema Ratio studiorum i Ratio educationis</vt:lpstr>
      <vt:lpstr>Škole u doba reformacije</vt:lpstr>
      <vt:lpstr>Prva isusovačka škola za laike – Messina, 1548</vt:lpstr>
      <vt:lpstr>1599.</vt:lpstr>
      <vt:lpstr>1777.</vt:lpstr>
      <vt:lpstr>Važnost obrazovanja</vt:lpstr>
      <vt:lpstr>Isusovci  u  Hrvatskoj</vt:lpstr>
      <vt:lpstr>Metoda</vt:lpstr>
      <vt:lpstr>Temeljna literatura</vt:lpstr>
      <vt:lpstr>Ratio studiorum: nastava gramatike (tri godine)</vt:lpstr>
      <vt:lpstr>Važnost narodnih jezika</vt:lpstr>
      <vt:lpstr>Modernost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“Racionalne gramatike“:  podučavanje gramatike prema Ratio studiorum i Ratio educationis</dc:title>
  <dc:creator>mrmat</dc:creator>
  <cp:lastModifiedBy>Profesor</cp:lastModifiedBy>
  <cp:revision>52</cp:revision>
  <cp:lastPrinted>2022-11-30T19:22:42Z</cp:lastPrinted>
  <dcterms:created xsi:type="dcterms:W3CDTF">2022-11-30T11:44:06Z</dcterms:created>
  <dcterms:modified xsi:type="dcterms:W3CDTF">2026-05-19T09:58:16Z</dcterms:modified>
</cp:coreProperties>
</file>