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6" y="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24.5.2021.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00200"/>
            <a:ext cx="6553200" cy="1981200"/>
          </a:xfrm>
        </p:spPr>
        <p:txBody>
          <a:bodyPr>
            <a:normAutofit fontScale="90000"/>
          </a:bodyPr>
          <a:lstStyle/>
          <a:p>
            <a:pPr fontAlgn="ctr"/>
            <a:r>
              <a:rPr lang="hr-HR" dirty="0">
                <a:solidFill>
                  <a:schemeClr val="tx2"/>
                </a:solidFill>
              </a:rPr>
              <a:t>Realizacija istraživanja i  </a:t>
            </a:r>
            <a:br>
              <a:rPr lang="hr-HR" dirty="0">
                <a:solidFill>
                  <a:schemeClr val="tx2"/>
                </a:solidFill>
              </a:rPr>
            </a:br>
            <a:r>
              <a:rPr lang="hr-HR" dirty="0">
                <a:solidFill>
                  <a:schemeClr val="tx2"/>
                </a:solidFill>
              </a:rPr>
              <a:t>Izrada istraživačkog izvještaja ili studije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343400"/>
            <a:ext cx="6400800" cy="838200"/>
          </a:xfrm>
        </p:spPr>
        <p:txBody>
          <a:bodyPr/>
          <a:lstStyle/>
          <a:p>
            <a:r>
              <a:rPr lang="hr-HR" dirty="0"/>
              <a:t>Akademska godina 2020./2021.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</a:rPr>
              <a:t>PRIKAZ REZULTATA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60375" y="1630962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000" dirty="0">
                <a:solidFill>
                  <a:schemeClr val="tx2"/>
                </a:solidFill>
              </a:rPr>
              <a:t>Tablica mora sadržavati: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it-IT" sz="2000" dirty="0">
                <a:solidFill>
                  <a:schemeClr val="tx2"/>
                </a:solidFill>
              </a:rPr>
              <a:t>1. Jasan naslov (ili citirano cijelo pitanje)</a:t>
            </a:r>
          </a:p>
          <a:p>
            <a:r>
              <a:rPr lang="pl-PL" sz="2000" dirty="0">
                <a:solidFill>
                  <a:schemeClr val="tx2"/>
                </a:solidFill>
              </a:rPr>
              <a:t>2. Opis kategorija koje su obrađene</a:t>
            </a:r>
          </a:p>
          <a:p>
            <a:r>
              <a:rPr lang="hr-HR" sz="2000" dirty="0">
                <a:solidFill>
                  <a:schemeClr val="tx2"/>
                </a:solidFill>
              </a:rPr>
              <a:t>3. Opis numeričkog pokazatelja (frekvencija, postotak, promil, sadržaj u cm2 i sl.)</a:t>
            </a:r>
          </a:p>
          <a:p>
            <a:r>
              <a:rPr lang="pl-PL" sz="2000" dirty="0">
                <a:solidFill>
                  <a:schemeClr val="tx2"/>
                </a:solidFill>
              </a:rPr>
              <a:t>4. Numeričke pokazatelje (frekvencije, postoci i sl.)</a:t>
            </a:r>
          </a:p>
          <a:p>
            <a:r>
              <a:rPr lang="hr-HR" sz="2000" dirty="0">
                <a:solidFill>
                  <a:schemeClr val="tx2"/>
                </a:solidFill>
              </a:rPr>
              <a:t>5. Broj svih jedinica opažanja (broj ispitanika, broj odgovora, broj analiziranih priloga i sl.)</a:t>
            </a:r>
            <a:endParaRPr kumimoji="0" lang="en-US" sz="3200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6705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</a:rPr>
              <a:t>PRIKAZ REZULTATA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3844" y="1448503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400" dirty="0">
                <a:solidFill>
                  <a:schemeClr val="tx2"/>
                </a:solidFill>
                <a:latin typeface="+mj-lt"/>
              </a:rPr>
              <a:t>Grafički prikaz =&gt; </a:t>
            </a:r>
            <a:r>
              <a:rPr lang="pl-PL" sz="2400" dirty="0">
                <a:solidFill>
                  <a:schemeClr val="tx2"/>
                </a:solidFill>
                <a:latin typeface="+mj-lt"/>
              </a:rPr>
              <a:t>grafičko prikazivanje podataka </a:t>
            </a:r>
            <a:r>
              <a:rPr lang="hr-HR" sz="2400" dirty="0">
                <a:solidFill>
                  <a:schemeClr val="tx2"/>
                </a:solidFill>
                <a:latin typeface="+mj-lt"/>
              </a:rPr>
              <a:t>omogućava brže i lakše uočavanje njihovih glavnih karakteristika kao i </a:t>
            </a:r>
            <a:r>
              <a:rPr lang="hr-HR" sz="2400">
                <a:solidFill>
                  <a:schemeClr val="tx2"/>
                </a:solidFill>
                <a:latin typeface="+mj-lt"/>
              </a:rPr>
              <a:t>odnosa među različitim </a:t>
            </a:r>
            <a:r>
              <a:rPr lang="hr-HR" sz="2400" dirty="0">
                <a:solidFill>
                  <a:schemeClr val="tx2"/>
                </a:solidFill>
                <a:latin typeface="+mj-lt"/>
              </a:rPr>
              <a:t>skupinama podataka. </a:t>
            </a:r>
          </a:p>
          <a:p>
            <a:endParaRPr lang="hr-HR" sz="2400" dirty="0">
              <a:solidFill>
                <a:schemeClr val="tx2"/>
              </a:solidFill>
              <a:latin typeface="+mj-lt"/>
            </a:endParaRPr>
          </a:p>
          <a:p>
            <a:r>
              <a:rPr lang="hr-HR" sz="2400" dirty="0">
                <a:solidFill>
                  <a:schemeClr val="tx2"/>
                </a:solidFill>
                <a:latin typeface="+mj-lt"/>
              </a:rPr>
              <a:t>Osobito je prikladno u slučaju kad se podaci izlažu široj publici koja nije navikla na analizu brojčanih vrijednosti =&gt; kao npr. prilikom prezentacije marketinških i tržišnih istraživanja, novinama, televiziji i sl. 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799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PRIKAZ REZULTATA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3844" y="1448503"/>
            <a:ext cx="838535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dirty="0" err="1">
                <a:solidFill>
                  <a:schemeClr val="tx2"/>
                </a:solidFill>
              </a:rPr>
              <a:t>Histogrami</a:t>
            </a:r>
            <a:r>
              <a:rPr lang="hr-HR" dirty="0">
                <a:solidFill>
                  <a:schemeClr val="tx2"/>
                </a:solidFill>
              </a:rPr>
              <a:t> =&gt; Riječ je o prikazu učestalosti (frekvencija ili postoci) određenih podataka ili skupina podataka s pomoću stupaca.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Kružnim dijagramom =&gt;  prikazivanje rezultata </a:t>
            </a:r>
          </a:p>
          <a:p>
            <a:r>
              <a:rPr lang="hr-HR" dirty="0">
                <a:solidFill>
                  <a:schemeClr val="tx2"/>
                </a:solidFill>
              </a:rPr>
              <a:t>veličinom kružnih isječaka. Glavni je uvjet da zbroj </a:t>
            </a:r>
          </a:p>
          <a:p>
            <a:r>
              <a:rPr lang="hr-HR" dirty="0">
                <a:solidFill>
                  <a:schemeClr val="tx2"/>
                </a:solidFill>
              </a:rPr>
              <a:t>postotaka svih kategorija iznosi 100 posto.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Krivulje za prikazivanje podataka u vremenskome slijedu</a:t>
            </a:r>
          </a:p>
        </p:txBody>
      </p:sp>
      <p:pic>
        <p:nvPicPr>
          <p:cNvPr id="3" name="Picture 2" descr="https://www.mathsisfun.com/data/images/histogra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579" y="1828800"/>
            <a:ext cx="1529861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ssaybuilder.net/Images/Pie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813" y="3313369"/>
            <a:ext cx="2051050" cy="1414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dalelane.co.uk/blog/post-images/130529-sight-graph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727762"/>
            <a:ext cx="2856778" cy="1675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87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</a:rPr>
              <a:t>INTERPRETACIJA REZULTATA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3844" y="1448503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000" dirty="0">
                <a:solidFill>
                  <a:schemeClr val="tx2"/>
                </a:solidFill>
              </a:rPr>
              <a:t>Kvantitativne je podatke je potrebno interpretirati logički (u skladu s prirodom pojave, poželjnim odnosima, hipotezama, teorijama i sl.) =&gt; nikako samo matematički (značajno-nije značajno, samo navođenje podataka koji se ionako vide iz tablica i sl.)</a:t>
            </a:r>
          </a:p>
          <a:p>
            <a:endParaRPr lang="hr-HR" sz="2000" b="1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Prilikom kvalitativne interpretacije dopuštena u je puno veća „sloboda” ili subjektivnost istraživača. </a:t>
            </a:r>
            <a:endParaRPr lang="hr-HR" sz="2000" b="1" dirty="0">
              <a:solidFill>
                <a:schemeClr val="tx2"/>
              </a:solidFill>
            </a:endParaRPr>
          </a:p>
        </p:txBody>
      </p:sp>
      <p:sp>
        <p:nvSpPr>
          <p:cNvPr id="4" name="AutoShape 4" descr="data:image/jpeg;base64,/9j/4AAQSkZJRgABAQAAAQABAAD/2wCEAAkGBxISEBQUEhQUFBQVFRgWFRcSFRQVFRYWFxYWFxQSFBcYHCggGBolGxQUIzEhJSkrLi4vFx8zODMsNygtLisBCgoKDg0OGxAQGywlICYsLTAsLCwsLCwsLCwsLCwsLCwsLCwsLCwsLCwsLCwsLCwsLCwsLCwsLCwsLCwsLCwsLP/AABEIAOMA3gMBEQACEQEDEQH/xAAcAAEAAgMBAQEAAAAAAAAAAAAABQYDBAcCAQj/xABAEAABAwIEAwUGAwQJBQAAAAABAAIDBBEFEiExBkFREyJhcYEHMkKRobEUM1IjcsHRCCRTYoKS4fDxNFSissL/xAAbAQEAAgMBAQAAAAAAAAAAAAAAAwQCBQYBB//EADQRAQACAQMDAwMCBAUFAQAAAAABAgMEERIFITETQVEiYXEygRQzobEGI0JikTRTwdHxFf/aAAwDAQACEQMRAD8A7igICAgICAgICAgICAgICAgICAgICAgICAgICAgICAgICAgICAgICAgICAgICAgICAgICAgICAgICAgICAgICAgICAgICAgICAgICAgICAgICAgICAgICAgICAgICAgICAgICAgICAgICAgICAgICAgICAgICAgIPjnAC50HijyZ28tRmKQk2EjL+az9O3wjjPjntyhtg3WCV9QEBAQEBAQEBAQEBAQEBAQEBAQEBAQEBAQVjjaKokYxkLHOabl+Xn0BVrTTSJ3s1vUIy2iK0jt7q87hVwpjM5xY5rSSxzddOV7qxGpjnxUP4CfS9SZ2+ze4CxKQyGFxLmZbtvrlI6eCj1WOvHlCfpue024T4XpUW6EBAQEBAQEBAQEBAQEBAQEBAQEBAKCBxniiGAlo77xu1uw8zyU+PT2v39lLPrseKePmVZl41qCdAxo6WJ+6sxpaNdPU8u/slMD4x7SQMmaG5jZrm7X5Zr/dR5dLxjeq1puo87cbxstdQ6zHEbgH7KpHlsrztWdnM6T8ZO4wh7zmBuJHG1hruVs59KscnO0/iMszSN/3WzhLh51NmfIRncLWGoA8+qqajNF+0eG00WknDva3lZVWbBEYpxDBDoXZn/pZqfXoqmbW4sXmd1zBoMuXvEbR8yhn8RVMn5cbWDkX3JWny9bmP0wvxoNPT9dpmfs15Jap/vzkfuAN+y1+Tq+a09pSRXT0/TT/AJeRFN/3E3+ZRf8A6ef5e88X/bh7jkqWe7O7/GA77qSnVs9Z8sZrgt+qn/DZjx6qZ7zGSjmW913yV/F1yfFoRTotPf8ATMwl8O4ghlOW5Y/9L9D5A81uMGuxZvE91LNocuPv5j5hLAq6pvqAgICAgICAgICAgINLGakxwSPG4bp5nS/1WeON7RCHUXmmObQ5NF3njMbZnd53mdStvPaOzmI2tPefK8VXCMIpndnd0lszXE721tbayoxqbTfv4bi/T8cYp4+VEabHyP2V/wAtLvtLqVVLLJRZovzHRgi2+oBNvFamvGMn1eHS3m9sG9fOyt8ITVX4jK/tDGQS7ODYaaanY3VrURjmm8NfobZvU2nfb3XOtrGRML5CGtH+7DqtZly1x15Wns32LFfLbjWO6oVmMT1RtHeKLr8TvVc3rerWnetezd49Ji0/e/1W/oiZauGA2a0vdzOmnqVq4x5c3e07QtxTLmjeZ2hI4XiDJr20cNwenUKDNhtj8quow2xd58JIRqDdUmx2abnJ8MabveTG6NN3sWYJ6ZrhZwBWdbzXvCamSa94llosRlp+skXNpPfb+6efkt3our2xzxyd4YZcGPP47W/pK0UNcyZgfGbj6g9CORXT4s1MleVZarNhvitxvGzZUqIQEBAQEBAQEBAQYauASMcx2zhb/Ve1nad2N6xas1lBUHCFPHq4GV39/b/KNFPfU3t9lLF0/FTz3VvF+JqjM6Ntog0ltmb6abnZWseCn6p7tfn12XfhHaIa+A8PyVRzE2jv3nHUnmQB1WWbPGPt7otNo7Z539nTIYg1oaNAAAPIbLVzO87y6OIiI2hhrqtkMbnvNgPr0AUeXJXHWbWS4cVsl4pXzKjyyvrJO0k0jHuM5LkdfrpyWdBWKaWnCvn3kxWctDY4x+0foAOQ5nwVDBSJnnfxDzBWLTzv4hho+HmAd+73c7EgD15qS2rvM/THZlk11t/p7MdRhboHCWC5Dd2He3PzCkpmjLXhdnTU1zVnHk9/dM4TiYnzEMLWi2p5nW4Hkq2XD6fbdr9Rp5w7RM7pGyh2V3wtWO0m7w5i8ZRLE5i9ZxZhc1epIlqtzwydrDv8TeTx/NbDRa62ntv7J545acMn7T8Lhh1cyaMPZsdxzB5g+K7TDmrlpFqtJmw2xX42bSlRCAgICAgICAgICAgpvFWAxmQzvkEcZAzaEuLthlHiAFcwZpiOERvLU6zS1m3qWnaPdj4fx6jg7jBKA46ufYi+17A6L3NhyX7zsx02qwY/prv+66ZtL8lRbiO/hRMWrTVz5R+TGfRx6rluqa6bTtXw6HT4o0uLef1S3WgNaSdGtF/QLQd7Tsrzva20NfD6Y3dM/R79dfgjGwU+SfGOPEf1lJnyR2x18R/WUTi/FzIjZpa0ci7UnxAHJbHSdJz6jvSu72cWHDETqLfszYRxS2S2YtI2zt5X/UOSj1fTsunn6omCdPjy15YLb/ZY2ut0seY2WulTmu/5ZF4wEBeTA8uasZh7EsL2okiWBzV7umrLFS1Rp5e0H5bjaUD6P9FuOl670cnGfEs8mOM9OHvHj/0ubHAgEbHULsImJjeGjmJidpel68EBAQEBAQEBAQEEDxfhb54QI9XNN8v6uvqp9Pkilu6lrsFsuPaqmUXDNS94BYWC+rnaAfzV2+ekR5ajHos17bTGy28WV/Y04iae+8ZR1yjQlc31HU+nTaPMu16XpovfefFUVhlLkYBz3PmuJy5Odl7Plm9t0iYQ5tjtcfTksKdp3U+UxO8I7H57Ny7Xa577f2bASfstl07TTnzxRNhtGOts1v8AT4/Li+JYk0O7STV0ju4PC+gHTkvpvLHpccUr4hzeW2TU5JtMrPiOEOw6aB5c1zZWtLg3TuutmBHhfQ+Ciy0x67DNLR+EmDLfSZItWXRMIcQHQuN8li09WO1aV801+mnDlmsuh1ExeK5qeLefykojp5aKkrW8vaMRBp1uJRxEB51PIam3UrOMVrx2T4tNkyxvWHuGdkgzMII8P4qO1JrO0lsdqTxtD48LGHsS15WXFjsVlE7Ja22SXClYbOgce9H7t+bDt8l2XSdV6uLjPmFTqGHvGWvifP5WFbZrhAQEBAQEBAQEBAQfCgoOIzdvXOO7Y9B6afe65Lquo5Xnb8OjwU9HSxHvKUhatFKlZtBe1Q7oWvpjM2ttfu07mi3XKXW9bWXV/wCHabW5y91U7aatfmZlwfiHBZH0/wCKDmCOLKxzXOs/M7bI3ntqus10TF4lp9P4mHjAKuaUSOle99gxjS4k6DZoWWgid5n2Y6jvs/QlYzI6keNLxtjd5ZAR9QVyfXsUTHNu9F9WG+P94bWbK432K5R7tNqxs99rz5I84fHlH4liQibm+I+43/6PgpMWOck/ZZwaactuMePeULhWHGqzSOeLZrEggm43FuS6PTdMvaN7fTCxqOpYtPHDHG8/0bc+HOglZ2DjdwOjtjbkq/VNJjwRG877sMGsjU47erHj4SlLU9o25Ba4aOadwf5Ln714z28IMlOE9p3j2l9cF4RLUZL2VRFLyvkd5O0H1W06XqPTywntX1MNqe/mP2XoLtXPiAgICAgICAgICAg16+fJE9/6Wk/RR5b8KTZJhpzyRX5lQcBaS1zju53+/quF1dt7Oi1naYrHtCehCptbZnWaJ54aH7apB11b8i1dX0P+Xb8stb/Lx/iXNOMuA54ZXmGEz07yXANsXMvu1w/iuwxZ8eSu1/LSXxWid6vXA/BM08zHTRGGnjOaztC9w2aB06lM2emOnGnkx4Z33s6Nxc3RltLPZt5lcz1aN9NP5bjp1tssx/tl4qJsu9tdiVxcRMpsdIt3hHYliIjGpDncmj7nwWePDa0/Zbwaebz27R8uYcY8XdnNG0knM4GVzdcsd9Ws8bLqen9Pmm2S8dvaEet1lcdfRwz+ZW/gGtp5Kyo/B5xTPhZI1r9DnzBpNl0+W03w1tby5yIiLzELTiTv28P+I/wXJ/4gn6KtxoI/yrz+G29coyhgevYSw0MSZeN1twLjzGqlwztaJWsFvrhcsLmzwxu6sHztqu/wW5Y6z9mjz04ZbV+7aUqIQEBAQEBAQEBAQRPFMlqSXxbb5qprbbYLLmgry1FVWwVtom+v3XD6j9ctvq5/zJTESgULMyzhEx4TJkrHNO0kYI/eYdvkV0PQsu0zRJnry08T8T/dZF0zWPq8FV4mfncxo5ytt5NuStX1m3HT7L3T/wBd7/FZZpow5pDgCOh2XGxMx4ZUtNZ3hocN4PDIZMzRma8jqbEaaHTmur6RTHkxc7RvMJ+oajNHGInaJj+rm/FnAtU13Ydi+aASl8Tomgk30Ae61wbctl12+HNETadphz8xkrM8XQfZ1waaWFz5hllkAAaD+WwbN8+ZVfU5ottWviGePHtG8+WzUsvWGxuIwG+p1I+i4nrmaLZOHw3uCvpaWP8AdO7betCihgevYSw15hofIr2PKanaYTXB8l6Vo/SS36/6ruunW3wVUOo12zzPym1eURAQEBAQEBAQEBBCcYC9I/zH3VHqH8iV7pv/AFEK5g/5TfX7ris/65bTVfzJS0aglRszrKETTxGN1myM9+M5m+PVvqLqzpc84ckXhPgtXeaW8W7J6hxWOSJrwdxqOYPMFd1iyRkpF4a3PinFeaW/+k2IssQDr46LP1Kb7bww42mN4iVbif21QXjVkfdaerj7xXLdZ1UZL8I8Q2lKehg4z5t3n8JJaNCj6absKnNqWvGV4aNdPddZbXpetrp7Ty8LVq+tg4+8eEsce6QyEddB9FtbddxRPasqf8FHveHmr4jY2MlrXdps1hB3O3op56thnHNonv8ADPFoLWvtMxt7yjMLgLW5nG7nElx6k7rkM+Wct5tKzqMkTPGPEdmy9RIohhevYZ1YJES1S3Bv/Tn99y7jpkf5EKfUv537QnlsWvEBAQEBAQEBAQEEXxJHmpJf3Sfkq2sjfDb8LWhnjqK/lUsEfeIeBK4bUR9bdauNskpeMqvKhZnaUhHL642Fys2O26LbSaufqxrvhabX8T0urEarLSvGtpW5vyiKz3mPdkijjvbIPuq/O3y8tN/lvRxBuwt5bJvv5V7Wm3l7Ri85RrZHu+/ZqulddYrHGuzPlDh3gvd0Mzxn6Xq2ixl4xuKM4YXFewlhrVDrNcfA/ZZVjvCXHHeE/wAJxZaSO+5BcfUld3oK8cFYa7qFuWosmFcUhAQEBAQEBAQEBBjqIw5jmnYgj5rG9eVZhlS3G0WhzzCLsdJGd2u/0XC6zHNbfjs6bU/VWuSPdMxlUZjdrrQ2GFEdoeyLr3dhE7Prmg7r0iZhikDWAutsvYjeWcTNp2Rc0lYdWNa0cmmxPqSrERi8St1rpa9rTMy90OLnN2czcj+XQry+HtvXu8zaSOPPFO8JdQKL5ZeS93CvNzZjcV4yiGN5RmxOXqWIaGJO/ZkDdxDR5kqfT1m+SIWMH6t/juvFHFkjY39LQPkF3+OvGkQ0GS3K82+ZZlmwEBAQEBAQEBAQEBBReJYOwrBJ8Em/S+x/muZ6vpp5TMe/93Q6G/raf0/eGyxy5xBaGZjl4ilma5GM1e8wXsTPhhMbPEMrHi7XNcAd2kEX9Flatq/qjZ5E/DxOx97sI8Q7b0SJhJSabbWeKiibIzLJY+I0IPgsoyTWezKmacdt6NWGZ8X7N/e1GR36m9D4hZW2t9UJrY65frr2+Y+GnXYzPJUOpaCNkszGgzSSuLYYbjutcQCXPNwco9VtOn9JnUV9TJO1fb7tdky8Z2hojE6+knhirmwyMqHljZIMzTG8C4a9pGo8VZ1/RsWPFOTFMxt7S8x5ZmdpWclc3C3sxOK9ZxDE4okh4wyDtqtg+GIZ3dL7NBW86Np+eTlPiGWe/paeZ97doXVda0QgICAgICAgICAgICCK4jwz8RAWj3m95nmOXqqmswetj2jz7Lmi1PoZYt7e6pYVUEtyn3maEHdcTqcXCzcajHETyjxKTa5V1SYZWuXjCYVPipsZraYVrntw9zXNdkcWx9vdvZicjUMIzeF7LpOgxhnlvEc/v8fZT1G8d/ZJYtwDDDlnwz+rys7zWsc50Motfs3tJIObkVv8+nx56TS8K8TMT2SWCYmKmBkoGXMCHNPwuaS17fRwK4LU4JwZZxz7LtZ5Ru3JJQ0FziGtAuS4gADqSdlDETado8slVrcQqMQd2WGC9rh9XICIYuR7H+0f4jTxXRdO6PaZ5547fHz+UN9RNY41XThrAosPpuzYS43LpJH+/LIdXPef92C6eIisbR4VFJimdiVf+Jv/AFSlc5tOOU02rZJv3RsOtrrQ9b10Up6FfM+ftCzp8e88pWZzlyq9sxkoyiGvUShrST/yeQWdKcp2S0pynZYeG8PMUV3fmSHM7w6N9Au40Gm9DFt7y1utzxkvtXxHaEurymICAgICAgICAgICAgIOIY5xWIccngJAaXNyHYBxaMzD5nmtN1Lp9clZvWO7b6HVbx6OTx7T8LvS1Ae0OHP6eC5K9JrO0p8uOaTtLZDlgjmHipgZKx0cjQ9jhZzXC4I6FZUvalotWdphHasT2RPBLn01ZNhxe50JjE9HmJcY2g2kizHUgFzbea7jpurnU4Ytbz4lrc2PhbaGSThzE6eab8H+GdDNJ2gEpc0wkgBzQACHgkX5bqPWdKxanJF7TMT9vd7TLNY2huRcBOncH4jUOqANRBGDFTg/3mglz/U28FPpdBg036K9/mfLG2S1vK509OyNgYxrWNaLNa0BrQOgA2VxgoftTq5/w8bGPEcUs7IJ3DWQMlOUGPob8+ijzWmuObR5iHtY3mIbtFSshiZFGA1jGhrQOQC+e5Mlsl5vbzLbVpEeGQlYM9mNzl7DKIZcAojPIJXD9kw9wH43fq8guk6Toe/q3Y6zLGGnpx+qfP2j4W9dI0ogICAgICAgICAgICAgIPyr7YIzFjdQf7zH6+LQfkg7TNh7oo2VMAzQyMa4t3y3APy8VznUem/6qeP7N/pdXTUV9PJ2t7T8timqWvF2nzHMea5y9JrO0mTFNJ2lnDlii4oaaXJjWHO070dRH537Mj/1XSf4emdskfj/AMqOrr3h0tdIpiAgoHtWpb0MsmbK6nc2oZ0LozcMI53WN6xas1n3exO07twPuAeoBXzmfMtzHh5fIALk2A6r2I37QzrWZfcOw19UbuuyAejpPLoFvundLm0xe/h5m1FdPG0d7/2XGGINaGtAAAsANgF09axEbR4aS1ptO8+XtZPBAQEBAQEBAQEBAQEBAQfm7+kNQZMTZJylhb82EtP8EHU/YpjIqcIiaSC+C8Lh0Dfcv5tsgl8W4XuTJTns37lvwn+S1Gr6XTJ3pHf4bXT9R2jhmjePn3QhqpIjlqGFh620K5zPoMmOe8NhGOmSOWG26Ori12JYXICCBM9gIOl3RuIH/iVtOg71ves/ZrNdSaxG7qa6ZrRAQUv2nQsdh1ZnNh2Lje9rEDu/8II3Cq50sUeRhfI5jSQ0aA21ueS4b+BvkzWrSO27f0pEUi2SdoWHDeHSSH1JDjuIx7g8/wBS6DR9Jpj+q/eVTUa+NuOHt9/dZGi2gW4iNuzV77zu+r0EBAQEBAQEBAQEBAQEBAQcp/pDYL2tBHUNGsEnesNcj+78gbFBzn2I8WCiruyldaGpsw3OjZL/ALN5+1/FB+nAgxzQteLOaHDo4XCxtWLRtMMq3tWd6zsqPFnBrJIS+mGSeJwmisTYvZrltyuLjTqoMelx4786xsnyavLkpwvO8LFw/iraqmjmbpnbqObXjR7D4hwI9FZVkggxVE4aLn0QUB7RjFSI260NPJmnd8NRM33YW9WNOpPovJjchf4KdrBZjWtHRoAH0XkUrXxDK1rW8yyrJiICAgICAgICAgICAgICAgICDTxjDWVNPLBILslY5jutnC1x0KD8fcU4DLQ1clPKO8w6Hk5p9148CEHafZL7VWSMbSV7wyVoDY5XmzZBsGvJ2f480HYwboPqDmfDvFENPidTD+VSTzP7J73AM/Exhnbsb+kOzNIHUOPNB0jtm2vcW8wg5v7Vcdc2mdBC6889wGsPebCPzZL/AA6c0F64bpIoqSFkDMkYjblb0BF9ep8UEkgICAgICAgICAgICAgICAgICAgIKR7UOA2YpTjLZtTH+U87Ec43eB+hQfmLGsInpJnQ1Ebo5G7hw3H6mnYjxCCc4c9omI0TQyGclg2ZKM7B5A7ILJN7ccTLC0CBriLZwzUeIBNkGz7NOO6MQzUmKsD2Syum7R7c7S99sweOW17oLhU4XwzlEv4iNrRsyOoIHl2YN0HrDsHp6smHDaV0VNJYVNbI0tdLFe5ghzjM7NaxNrWQdXjYGgACwAsAOQGwQekBAQEBAQEBAQEBAQEBAQEBAQEBAQQ3E3C9LXxdnUxh4+F2z2nqx24Qclx72CG5NHUi2vcnadOgDm7+oQVST2M4oCQGMPiHix+aCTwb2F1shBnljhbztd7/AEG31QdY4Q9mlBh4Dmx9rLbWWYBx8co2aguTWgCw0Hgg+oCAgICAgICAgICAgICAgICAgICAgICAgICAgICAgICAgICAgICAgICAgICAgICAgICAgICAgICAgICAgICAgICAgICAgICAgICAgICAgICAgICAgICAgICAgICAgICAg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6150" name="Picture 6" descr="http://critical-thinkers.com/wp-content/uploads/2015/01/shutterstock_20834770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810000"/>
            <a:ext cx="3595668" cy="232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35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IZRADA ISTRAŽIVAČKOG IZVJEŠĆA ILI STUDIJE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1666" y="16002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hr-HR" sz="2000" dirty="0">
                <a:solidFill>
                  <a:schemeClr val="tx2"/>
                </a:solidFill>
              </a:rPr>
              <a:t>STRUKTURA ISTRAŽIVAČKOG IZVJEŠĆA ILI STUDIJE: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0. Naslovna strana</a:t>
            </a:r>
          </a:p>
          <a:p>
            <a:r>
              <a:rPr lang="hr-HR" sz="2000" dirty="0">
                <a:solidFill>
                  <a:schemeClr val="tx2"/>
                </a:solidFill>
              </a:rPr>
              <a:t>1. Uvod</a:t>
            </a:r>
          </a:p>
          <a:p>
            <a:r>
              <a:rPr lang="hr-HR" sz="2000" dirty="0">
                <a:solidFill>
                  <a:schemeClr val="tx2"/>
                </a:solidFill>
              </a:rPr>
              <a:t>2. Ciljevi i hipoteze istraživanja</a:t>
            </a:r>
          </a:p>
          <a:p>
            <a:r>
              <a:rPr lang="hr-HR" sz="2000" dirty="0">
                <a:solidFill>
                  <a:schemeClr val="tx2"/>
                </a:solidFill>
              </a:rPr>
              <a:t>3. Metoda</a:t>
            </a:r>
          </a:p>
          <a:p>
            <a:r>
              <a:rPr lang="hr-HR" sz="2000" dirty="0">
                <a:solidFill>
                  <a:schemeClr val="tx2"/>
                </a:solidFill>
              </a:rPr>
              <a:t>Uzorak</a:t>
            </a:r>
          </a:p>
          <a:p>
            <a:r>
              <a:rPr lang="hr-HR" sz="2000" dirty="0">
                <a:solidFill>
                  <a:schemeClr val="tx2"/>
                </a:solidFill>
              </a:rPr>
              <a:t>Instrument</a:t>
            </a:r>
          </a:p>
          <a:p>
            <a:r>
              <a:rPr lang="hr-HR" sz="2000" dirty="0">
                <a:solidFill>
                  <a:schemeClr val="tx2"/>
                </a:solidFill>
              </a:rPr>
              <a:t>Provedba istraživanja</a:t>
            </a:r>
          </a:p>
          <a:p>
            <a:r>
              <a:rPr lang="hr-HR" sz="2000" dirty="0">
                <a:solidFill>
                  <a:schemeClr val="tx2"/>
                </a:solidFill>
              </a:rPr>
              <a:t>Način obrade i prikazivanja rezultata</a:t>
            </a:r>
          </a:p>
          <a:p>
            <a:r>
              <a:rPr lang="hr-HR" sz="2000" dirty="0">
                <a:solidFill>
                  <a:schemeClr val="tx2"/>
                </a:solidFill>
              </a:rPr>
              <a:t>4. Rezultati</a:t>
            </a:r>
          </a:p>
          <a:p>
            <a:r>
              <a:rPr lang="hr-HR" sz="2000" dirty="0">
                <a:solidFill>
                  <a:schemeClr val="tx2"/>
                </a:solidFill>
              </a:rPr>
              <a:t>5. Rasprava (diskusija, interpretacija)</a:t>
            </a:r>
          </a:p>
          <a:p>
            <a:r>
              <a:rPr lang="hr-HR" sz="2000" dirty="0">
                <a:solidFill>
                  <a:schemeClr val="tx2"/>
                </a:solidFill>
              </a:rPr>
              <a:t>6. Zaključak</a:t>
            </a:r>
          </a:p>
          <a:p>
            <a:r>
              <a:rPr lang="hr-HR" sz="2000" dirty="0">
                <a:solidFill>
                  <a:schemeClr val="tx2"/>
                </a:solidFill>
              </a:rPr>
              <a:t>7. Sažetak</a:t>
            </a:r>
          </a:p>
          <a:p>
            <a:r>
              <a:rPr lang="hr-HR" sz="2000" dirty="0">
                <a:solidFill>
                  <a:schemeClr val="tx2"/>
                </a:solidFill>
              </a:rPr>
              <a:t>8. Literatura</a:t>
            </a:r>
          </a:p>
          <a:p>
            <a:r>
              <a:rPr lang="hr-HR" sz="2000" dirty="0">
                <a:solidFill>
                  <a:schemeClr val="tx2"/>
                </a:solidFill>
              </a:rPr>
              <a:t>9. Dodaci</a:t>
            </a:r>
          </a:p>
          <a:p>
            <a:pPr marL="457200" indent="-457200">
              <a:buAutoNum type="arabicPeriod"/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713144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1000"/>
            <a:ext cx="6553200" cy="685800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Sadržaj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28600" y="1864587"/>
            <a:ext cx="81534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457200" lvl="0" indent="-457200">
              <a:spcBef>
                <a:spcPct val="0"/>
              </a:spcBef>
              <a:buFontTx/>
              <a:buAutoNum type="arabicParenR"/>
              <a:defRPr/>
            </a:pPr>
            <a:r>
              <a:rPr lang="hr-HR" sz="2400" dirty="0">
                <a:solidFill>
                  <a:schemeClr val="tx2"/>
                </a:solidFill>
              </a:rPr>
              <a:t>Realizacija istraživanja</a:t>
            </a:r>
            <a:endParaRPr lang="hr-HR" sz="2200" dirty="0">
              <a:solidFill>
                <a:schemeClr val="tx2"/>
              </a:solidFill>
              <a:latin typeface="+mj-lt"/>
              <a:ea typeface="+mj-ea"/>
              <a:cs typeface="Arial" pitchFamily="34" charset="0"/>
            </a:endParaRPr>
          </a:p>
          <a:p>
            <a:pPr marL="457200" lvl="0" indent="-457200">
              <a:spcBef>
                <a:spcPct val="0"/>
              </a:spcBef>
              <a:buFontTx/>
              <a:buAutoNum type="arabicParenR"/>
              <a:defRPr/>
            </a:pPr>
            <a:r>
              <a:rPr lang="hr-HR" sz="2200" dirty="0">
                <a:solidFill>
                  <a:schemeClr val="tx2"/>
                </a:solidFill>
                <a:latin typeface="+mj-lt"/>
                <a:ea typeface="+mj-ea"/>
                <a:cs typeface="Arial" pitchFamily="34" charset="0"/>
              </a:rPr>
              <a:t>Interpretacija rezultata</a:t>
            </a:r>
          </a:p>
          <a:p>
            <a:pPr marL="457200" lvl="0" indent="-457200">
              <a:spcBef>
                <a:spcPct val="0"/>
              </a:spcBef>
              <a:buFontTx/>
              <a:buAutoNum type="arabicParenR"/>
              <a:defRPr/>
            </a:pPr>
            <a:r>
              <a:rPr lang="hr-HR" sz="2200" dirty="0">
                <a:solidFill>
                  <a:schemeClr val="tx2"/>
                </a:solidFill>
                <a:latin typeface="+mj-lt"/>
                <a:ea typeface="+mj-ea"/>
                <a:cs typeface="Arial" pitchFamily="34" charset="0"/>
              </a:rPr>
              <a:t>Izrada istraživačkog izvještaja ili studije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hr-HR" sz="22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hr-HR" sz="2200" dirty="0">
              <a:solidFill>
                <a:schemeClr val="tx2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hr-HR" sz="2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Realizacija istraživanja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828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hr-HR" sz="3200" dirty="0">
                <a:solidFill>
                  <a:schemeClr val="tx2"/>
                </a:solidFill>
              </a:rPr>
              <a:t>Nakon definiranja koncepcije istraživanja =&gt; operacionalizacija istraživanja=&gt; krećemo s realizacijom istraživanja.</a:t>
            </a:r>
          </a:p>
          <a:p>
            <a:endParaRPr lang="hr-HR" sz="3200" dirty="0">
              <a:solidFill>
                <a:schemeClr val="tx2"/>
              </a:solidFill>
            </a:endParaRPr>
          </a:p>
          <a:p>
            <a:r>
              <a:rPr lang="hr-HR" sz="3200" dirty="0">
                <a:solidFill>
                  <a:schemeClr val="tx2"/>
                </a:solidFill>
              </a:rPr>
              <a:t>Faza realizacije istraživanja:</a:t>
            </a:r>
          </a:p>
          <a:p>
            <a:endParaRPr lang="hr-HR" sz="3200" dirty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hr-HR" sz="3200" dirty="0">
                <a:solidFill>
                  <a:schemeClr val="tx2"/>
                </a:solidFill>
              </a:rPr>
              <a:t>prikupljanja podataka, </a:t>
            </a:r>
          </a:p>
          <a:p>
            <a:pPr marL="457200" indent="-457200">
              <a:buFontTx/>
              <a:buChar char="-"/>
            </a:pPr>
            <a:r>
              <a:rPr lang="hr-HR" sz="3200" dirty="0">
                <a:solidFill>
                  <a:schemeClr val="tx2"/>
                </a:solidFill>
              </a:rPr>
              <a:t>kontrolu postupka prikupljanja, </a:t>
            </a:r>
          </a:p>
          <a:p>
            <a:pPr marL="457200" indent="-457200">
              <a:buFontTx/>
              <a:buChar char="-"/>
            </a:pPr>
            <a:r>
              <a:rPr lang="hr-HR" sz="3200" dirty="0">
                <a:solidFill>
                  <a:schemeClr val="tx2"/>
                </a:solidFill>
              </a:rPr>
              <a:t>pripremu podataka </a:t>
            </a:r>
            <a:r>
              <a:rPr lang="pl-PL" sz="3200" dirty="0">
                <a:solidFill>
                  <a:schemeClr val="tx2"/>
                </a:solidFill>
              </a:rPr>
              <a:t>za obradu (kodiranje, logička kontrola, unos podataka, kontrola unosa), </a:t>
            </a:r>
          </a:p>
          <a:p>
            <a:pPr marL="457200" indent="-457200">
              <a:buFontTx/>
              <a:buChar char="-"/>
            </a:pPr>
            <a:r>
              <a:rPr lang="pl-PL" sz="3200" dirty="0">
                <a:solidFill>
                  <a:schemeClr val="tx2"/>
                </a:solidFill>
              </a:rPr>
              <a:t>obradu i analizu </a:t>
            </a:r>
            <a:r>
              <a:rPr lang="hr-HR" sz="3200" dirty="0">
                <a:solidFill>
                  <a:schemeClr val="tx2"/>
                </a:solidFill>
              </a:rPr>
              <a:t>podataka, </a:t>
            </a:r>
          </a:p>
          <a:p>
            <a:pPr marL="457200" indent="-457200">
              <a:buFontTx/>
              <a:buChar char="-"/>
            </a:pPr>
            <a:r>
              <a:rPr lang="hr-HR" sz="3200" dirty="0">
                <a:solidFill>
                  <a:schemeClr val="tx2"/>
                </a:solidFill>
              </a:rPr>
              <a:t>izrada analitičkih tablica i/ili grafičkih prikaza te interpretaciju rezultata i izradu istraživačkog izvješća ili studije.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5305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</a:rPr>
              <a:t>PRIKUPLJANJE PODATAKA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828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400" dirty="0">
                <a:solidFill>
                  <a:schemeClr val="tx2"/>
                </a:solidFill>
              </a:rPr>
              <a:t>Nakon provedbe i primjene rezultata pilot-istraživanja i moguće korekcije instrumenta ili nekog drugog djela istraživanja (uzorka, tehnike i sl.)</a:t>
            </a: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hr-HR" sz="2400" dirty="0">
                <a:solidFill>
                  <a:schemeClr val="tx2"/>
                </a:solidFill>
              </a:rPr>
              <a:t>Davanje eventualnih dodatnih uputa ili uvježbavanje ekipe zadužene za provođenje istraživanja (ankete, intervjua, analize sadržaja, opažanja …)</a:t>
            </a:r>
          </a:p>
        </p:txBody>
      </p:sp>
    </p:spTree>
    <p:extLst>
      <p:ext uri="{BB962C8B-B14F-4D97-AF65-F5344CB8AC3E}">
        <p14:creationId xmlns:p14="http://schemas.microsoft.com/office/powerpoint/2010/main" val="375563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KONTROLA POSTUPKA PRIKUPLJANJA PODATAKA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828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400" dirty="0">
                <a:solidFill>
                  <a:schemeClr val="tx2"/>
                </a:solidFill>
              </a:rPr>
              <a:t>Kontrola postupka prikupljanja podataka se vrši tijekom samog prikupljanja te nakon završetka prikupljanja podataka.</a:t>
            </a: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hr-HR" sz="2400" dirty="0">
                <a:solidFill>
                  <a:schemeClr val="tx2"/>
                </a:solidFill>
              </a:rPr>
              <a:t>Kontrolu treba provesti i u skladu s postavljenim planom =&gt; definiranim operacionalizacijom istraživanja =&gt; ako se to</a:t>
            </a:r>
          </a:p>
          <a:p>
            <a:r>
              <a:rPr lang="hr-HR" sz="2400" dirty="0">
                <a:solidFill>
                  <a:schemeClr val="tx2"/>
                </a:solidFill>
              </a:rPr>
              <a:t>pokaže potrebnim taj se plan može dopuniti i nekim novim pojedinostima =&gt; npr. provesti neko dodatno istraživanje 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pic>
        <p:nvPicPr>
          <p:cNvPr id="2050" name="Picture 2" descr="https://dollarbail.com/wp-content/uploads/2013/12/bail-bonds-nj-10-perce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5126085"/>
            <a:ext cx="2022475" cy="1138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23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</a:rPr>
              <a:t>PRIPREMA GRAĐE ZA OBRADU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828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000" dirty="0">
                <a:solidFill>
                  <a:schemeClr val="tx2"/>
                </a:solidFill>
              </a:rPr>
              <a:t>Nakon (i ako) kontrolom utvrdimo da je postupak proveden na ispravan način krećemo s pripremom građe za obradu.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Priprema građe za obradu ovisi od metode do metode. 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U slučaju ankete (i većine drugih kvantitativnih metoda) ta priprema uključuje:</a:t>
            </a:r>
          </a:p>
          <a:p>
            <a:endParaRPr lang="hr-HR" sz="2000" dirty="0">
              <a:solidFill>
                <a:schemeClr val="tx2"/>
              </a:solidFill>
            </a:endParaRPr>
          </a:p>
          <a:p>
            <a:r>
              <a:rPr lang="hr-HR" sz="2000" dirty="0">
                <a:solidFill>
                  <a:schemeClr val="tx2"/>
                </a:solidFill>
              </a:rPr>
              <a:t>- Opća kontrola kvalitete prikupljenih podataka</a:t>
            </a:r>
          </a:p>
          <a:p>
            <a:r>
              <a:rPr lang="hr-HR" sz="2000" dirty="0">
                <a:solidFill>
                  <a:schemeClr val="tx2"/>
                </a:solidFill>
              </a:rPr>
              <a:t>- Logička kontrola podataka</a:t>
            </a:r>
          </a:p>
          <a:p>
            <a:r>
              <a:rPr lang="hr-HR" sz="2000" dirty="0">
                <a:solidFill>
                  <a:schemeClr val="tx2"/>
                </a:solidFill>
              </a:rPr>
              <a:t>- Kodiranje podataka</a:t>
            </a:r>
          </a:p>
          <a:p>
            <a:r>
              <a:rPr lang="hr-HR" sz="2000" dirty="0">
                <a:solidFill>
                  <a:schemeClr val="tx2"/>
                </a:solidFill>
              </a:rPr>
              <a:t>- Izrada programa obrade</a:t>
            </a:r>
          </a:p>
          <a:p>
            <a:r>
              <a:rPr lang="hr-HR" sz="2000" dirty="0">
                <a:solidFill>
                  <a:schemeClr val="tx2"/>
                </a:solidFill>
              </a:rPr>
              <a:t>- Unos podataka u određeni software</a:t>
            </a:r>
            <a:endParaRPr kumimoji="0" lang="en-US" sz="200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pic>
        <p:nvPicPr>
          <p:cNvPr id="3074" name="Picture 2" descr="http://qrtips.com/Coding%20Levels%20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045" y="4114800"/>
            <a:ext cx="224401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48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</a:rPr>
              <a:t>OBRADA (ANALIZA) PODATAKA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3400" y="1828800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400" dirty="0">
                <a:solidFill>
                  <a:schemeClr val="tx2"/>
                </a:solidFill>
              </a:rPr>
              <a:t>U najopćenitijem smislu =&gt; prikupljene podatke možemo obraditi na dva osnovna načina:</a:t>
            </a:r>
          </a:p>
          <a:p>
            <a:endParaRPr lang="hr-HR" sz="2400" dirty="0">
              <a:solidFill>
                <a:schemeClr val="tx2"/>
              </a:solidFill>
            </a:endParaRPr>
          </a:p>
          <a:p>
            <a:r>
              <a:rPr lang="hr-HR" sz="2400" dirty="0">
                <a:solidFill>
                  <a:schemeClr val="tx2"/>
                </a:solidFill>
              </a:rPr>
              <a:t>kvalitativnim i kvantitativnim postupcima.</a:t>
            </a:r>
            <a:endParaRPr kumimoji="0" lang="en-US" sz="3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pic>
        <p:nvPicPr>
          <p:cNvPr id="9" name="Picture 6" descr="http://4.bp.blogspot.com/-VK_WH6uVDLM/Uiyb-ghLBBI/AAAAAAAABnA/8dDF9wisGlI/s1600/keep-calm-and-love-sps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09" y="3886199"/>
            <a:ext cx="2230172" cy="2601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s://upload.wikimedia.org/wikipedia/en/2/2b/NVivo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343400"/>
            <a:ext cx="3182362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62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</a:rPr>
              <a:t>OBRADA (ANALIZA) PODATAKA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60375" y="1451509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200" dirty="0">
                <a:solidFill>
                  <a:schemeClr val="tx2"/>
                </a:solidFill>
              </a:rPr>
              <a:t>Uobičajeni postupci obrade podataka u istraživanjima društvenih pojava:</a:t>
            </a:r>
          </a:p>
          <a:p>
            <a:endParaRPr lang="hr-HR" sz="2200" dirty="0">
              <a:solidFill>
                <a:schemeClr val="tx2"/>
              </a:solidFill>
            </a:endParaRPr>
          </a:p>
          <a:p>
            <a:pPr marL="514350" indent="-514350">
              <a:buAutoNum type="arabicPeriod"/>
            </a:pPr>
            <a:r>
              <a:rPr lang="hr-HR" sz="2200" dirty="0">
                <a:solidFill>
                  <a:schemeClr val="tx2"/>
                </a:solidFill>
              </a:rPr>
              <a:t>Određivanje frekvencija (učestalosti)</a:t>
            </a:r>
          </a:p>
          <a:p>
            <a:pPr marL="514350" indent="-514350">
              <a:buAutoNum type="arabicPeriod"/>
            </a:pPr>
            <a:r>
              <a:rPr lang="hr-HR" sz="2200" dirty="0" err="1">
                <a:solidFill>
                  <a:schemeClr val="tx2"/>
                </a:solidFill>
              </a:rPr>
              <a:t>Ponderiranje</a:t>
            </a:r>
            <a:r>
              <a:rPr lang="hr-HR" sz="2200" dirty="0">
                <a:solidFill>
                  <a:schemeClr val="tx2"/>
                </a:solidFill>
              </a:rPr>
              <a:t> podataka</a:t>
            </a:r>
          </a:p>
          <a:p>
            <a:pPr marL="514350" indent="-514350">
              <a:buAutoNum type="arabicPeriod"/>
            </a:pPr>
            <a:r>
              <a:rPr lang="hr-HR" sz="2200" dirty="0">
                <a:solidFill>
                  <a:schemeClr val="tx2"/>
                </a:solidFill>
              </a:rPr>
              <a:t>Određivanje relativne učestalosti</a:t>
            </a:r>
          </a:p>
          <a:p>
            <a:pPr marL="514350" indent="-514350">
              <a:buAutoNum type="arabicPeriod"/>
            </a:pPr>
            <a:r>
              <a:rPr lang="hr-HR" sz="2200" dirty="0" err="1">
                <a:solidFill>
                  <a:schemeClr val="tx2"/>
                </a:solidFill>
              </a:rPr>
              <a:t>Ukrižavanje</a:t>
            </a:r>
            <a:r>
              <a:rPr lang="hr-HR" sz="2200" dirty="0">
                <a:solidFill>
                  <a:schemeClr val="tx2"/>
                </a:solidFill>
              </a:rPr>
              <a:t> (</a:t>
            </a:r>
            <a:r>
              <a:rPr lang="hr-HR" sz="2200" dirty="0" err="1">
                <a:solidFill>
                  <a:schemeClr val="tx2"/>
                </a:solidFill>
              </a:rPr>
              <a:t>krostabulacija</a:t>
            </a:r>
            <a:r>
              <a:rPr lang="hr-HR" sz="2200" dirty="0">
                <a:solidFill>
                  <a:schemeClr val="tx2"/>
                </a:solidFill>
              </a:rPr>
              <a:t>) podataka</a:t>
            </a:r>
          </a:p>
          <a:p>
            <a:pPr marL="514350" indent="-514350">
              <a:buAutoNum type="arabicPeriod"/>
            </a:pPr>
            <a:r>
              <a:rPr lang="hr-HR" sz="2200" dirty="0">
                <a:solidFill>
                  <a:schemeClr val="tx2"/>
                </a:solidFill>
              </a:rPr>
              <a:t>Određivanje statističke značajnosti</a:t>
            </a:r>
            <a:endParaRPr kumimoji="0" lang="en-US" sz="220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pic>
        <p:nvPicPr>
          <p:cNvPr id="5122" name="Picture 2" descr="http://www.qualitative-forschung.de/fqs-supplement/fotos/zoom/11-1-21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267200"/>
            <a:ext cx="2967631" cy="2143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screenshots.en.sftcdn.net/en/scrn/37000/37554/spss-03-696x53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991775"/>
            <a:ext cx="2746375" cy="2111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125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838199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chemeClr val="tx2"/>
                </a:solidFill>
              </a:rPr>
              <a:t>PRIKAZ REZULTATA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3844" y="1448503"/>
            <a:ext cx="7772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r-HR" sz="2200" dirty="0">
                <a:solidFill>
                  <a:schemeClr val="tx2"/>
                </a:solidFill>
              </a:rPr>
              <a:t>Da bi rezultati istraživanja bili uočljivi i da ih se lakše interpretirani potrebno je izabrati način na koji će biti prikazani. </a:t>
            </a:r>
          </a:p>
          <a:p>
            <a:endParaRPr lang="hr-HR" sz="2200" dirty="0">
              <a:solidFill>
                <a:schemeClr val="tx2"/>
              </a:solidFill>
            </a:endParaRPr>
          </a:p>
          <a:p>
            <a:r>
              <a:rPr lang="hr-HR" sz="2200" dirty="0">
                <a:solidFill>
                  <a:schemeClr val="tx2"/>
                </a:solidFill>
              </a:rPr>
              <a:t>Uobičajeni načini su tablice i </a:t>
            </a:r>
            <a:r>
              <a:rPr lang="hr-HR" sz="2200" dirty="0" err="1">
                <a:solidFill>
                  <a:schemeClr val="tx2"/>
                </a:solidFill>
              </a:rPr>
              <a:t>i</a:t>
            </a:r>
            <a:r>
              <a:rPr lang="hr-HR" sz="2200" dirty="0">
                <a:solidFill>
                  <a:schemeClr val="tx2"/>
                </a:solidFill>
              </a:rPr>
              <a:t> različite vrste grafičkih prikaza (okomiti i položeni </a:t>
            </a:r>
            <a:r>
              <a:rPr lang="hr-HR" sz="2200" dirty="0" err="1">
                <a:solidFill>
                  <a:schemeClr val="tx2"/>
                </a:solidFill>
              </a:rPr>
              <a:t>histogrami</a:t>
            </a:r>
            <a:r>
              <a:rPr lang="hr-HR" sz="2200" dirty="0">
                <a:solidFill>
                  <a:schemeClr val="tx2"/>
                </a:solidFill>
              </a:rPr>
              <a:t>, kružni dijagrami, krivulje itd.)</a:t>
            </a:r>
          </a:p>
          <a:p>
            <a:endParaRPr lang="hr-HR" sz="2200" dirty="0">
              <a:solidFill>
                <a:schemeClr val="tx2"/>
              </a:solidFill>
            </a:endParaRPr>
          </a:p>
          <a:p>
            <a:r>
              <a:rPr lang="hr-HR" sz="2200" dirty="0">
                <a:solidFill>
                  <a:schemeClr val="tx2"/>
                </a:solidFill>
              </a:rPr>
              <a:t>Tablice =&gt; mogu uključiti više podataka nego grafički prikazi. </a:t>
            </a:r>
          </a:p>
          <a:p>
            <a:endParaRPr lang="hr-HR" sz="2200" dirty="0">
              <a:solidFill>
                <a:schemeClr val="tx2"/>
              </a:solidFill>
            </a:endParaRPr>
          </a:p>
          <a:p>
            <a:r>
              <a:rPr lang="hr-HR" sz="2200" dirty="0">
                <a:solidFill>
                  <a:schemeClr val="tx2"/>
                </a:solidFill>
              </a:rPr>
              <a:t>Za tablicu vrijedi pravilo da moraju sadržavati sve podatke koji su važni za interpretaciju, uspoređivanje rezultata, različita preračunavanja i slično.</a:t>
            </a:r>
            <a:endParaRPr kumimoji="0" lang="en-US" sz="22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79602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713</Words>
  <Application>Microsoft Office PowerPoint</Application>
  <PresentationFormat>Prikaz na zaslonu (4:3)</PresentationFormat>
  <Paragraphs>116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Realizacija istraživanja i   Izrada istraživačkog izvještaja ili studije </vt:lpstr>
      <vt:lpstr>Sadržaj</vt:lpstr>
      <vt:lpstr>Realizacija istraživanja</vt:lpstr>
      <vt:lpstr>PRIKUPLJANJE PODATAKA</vt:lpstr>
      <vt:lpstr>KONTROLA POSTUPKA PRIKUPLJANJA PODATAKA</vt:lpstr>
      <vt:lpstr>PRIPREMA GRAĐE ZA OBRADU</vt:lpstr>
      <vt:lpstr>OBRADA (ANALIZA) PODATAKA</vt:lpstr>
      <vt:lpstr>OBRADA (ANALIZA) PODATAKA</vt:lpstr>
      <vt:lpstr>PRIKAZ REZULTATA</vt:lpstr>
      <vt:lpstr>PRIKAZ REZULTATA</vt:lpstr>
      <vt:lpstr>PRIKAZ REZULTATA</vt:lpstr>
      <vt:lpstr>PRIKAZ REZULTATA</vt:lpstr>
      <vt:lpstr>INTERPRETACIJA REZULTATA</vt:lpstr>
      <vt:lpstr>IZRADA ISTRAŽIVAČKOG IZVJEŠĆA ILI STUDIJE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107</cp:revision>
  <dcterms:created xsi:type="dcterms:W3CDTF">2006-08-16T00:00:00Z</dcterms:created>
  <dcterms:modified xsi:type="dcterms:W3CDTF">2021-05-24T07:52:31Z</dcterms:modified>
</cp:coreProperties>
</file>