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6" r:id="rId3"/>
    <p:sldId id="272" r:id="rId4"/>
    <p:sldId id="274" r:id="rId5"/>
    <p:sldId id="275" r:id="rId6"/>
    <p:sldId id="259" r:id="rId7"/>
    <p:sldId id="27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6D7E6-40AF-4E52-B97B-4846222E3453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68F18-B675-4932-8FAD-3FD954B8F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0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2D46146-A68F-44EA-9A9C-9A7E9BA5300B}" type="slidenum">
              <a:rPr lang="hr-HR" altLang="sr-Latn-RS" sz="1200"/>
              <a:pPr eaLnBrk="1" hangingPunct="1"/>
              <a:t>2</a:t>
            </a:fld>
            <a:endParaRPr lang="hr-HR" altLang="sr-Latn-R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88CCB8E-15EA-4A77-9FC8-5F17765D77CA}" type="slidenum">
              <a:rPr lang="hr-HR" altLang="sr-Latn-RS" sz="1200"/>
              <a:pPr eaLnBrk="1" hangingPunct="1"/>
              <a:t>6</a:t>
            </a:fld>
            <a:endParaRPr lang="hr-HR" altLang="sr-Latn-R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2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1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0415A-D102-46CA-A17F-727AFAB1A11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836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0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6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96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3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4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AC-06CE-4C22-BC2F-38E7BEE6263D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BED1FAC-06CE-4C22-BC2F-38E7BEE6263D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8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1FAC-06CE-4C22-BC2F-38E7BEE6263D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0C80840-37B5-4086-A50B-1D2236389E5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7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ttega.avalonceltic.com/rep_immagini/prod/maschera_commedia_tragedia_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cient.eu/image/7071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13FE-AE92-4BC9-8511-540D197CF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647" y="802298"/>
            <a:ext cx="6071244" cy="3949584"/>
          </a:xfrm>
        </p:spPr>
        <p:txBody>
          <a:bodyPr>
            <a:normAutofit/>
          </a:bodyPr>
          <a:lstStyle/>
          <a:p>
            <a:pPr algn="r"/>
            <a:r>
              <a:rPr lang="hr-H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Rimska </a:t>
            </a:r>
            <a:br>
              <a:rPr lang="hr-H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</a:br>
            <a:r>
              <a:rPr lang="hr-HR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pozornica</a:t>
            </a:r>
            <a:br>
              <a:rPr lang="hr-H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</a:br>
            <a:br>
              <a:rPr lang="hr-H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</a:br>
            <a:r>
              <a:rPr lang="hr-H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LIKOVI</a:t>
            </a:r>
            <a:endParaRPr lang="en-GB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7A5C3-9E0D-4761-9A75-35C2D81C2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055702"/>
            <a:ext cx="6525491" cy="802298"/>
          </a:xfrm>
        </p:spPr>
        <p:txBody>
          <a:bodyPr>
            <a:normAutofit/>
          </a:bodyPr>
          <a:lstStyle/>
          <a:p>
            <a:pPr algn="r"/>
            <a:r>
              <a:rPr lang="hr-HR" sz="16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Rukopis Terencija iz 10. stoljeća, </a:t>
            </a:r>
            <a:r>
              <a:rPr lang="hr-HR" sz="1600" i="1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r>
              <a:rPr lang="en-GB" sz="1600" i="1" cap="none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odex</a:t>
            </a:r>
            <a:r>
              <a:rPr lang="en-GB" sz="1600" i="1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1600" i="1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r>
              <a:rPr lang="en-GB" sz="1600" i="1" cap="none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aticanus</a:t>
            </a:r>
            <a:r>
              <a:rPr lang="en-GB" sz="1600" i="1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1600" i="1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  <a:r>
              <a:rPr lang="en-GB" sz="1600" i="1" cap="none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atinus</a:t>
            </a:r>
            <a:r>
              <a:rPr lang="en-GB" sz="1600" i="1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16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3868, </a:t>
            </a:r>
            <a:r>
              <a:rPr lang="en-GB" sz="1600" cap="none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fol</a:t>
            </a:r>
            <a:r>
              <a:rPr lang="hr-HR" sz="16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r>
              <a:rPr lang="en-GB" sz="16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77 r.</a:t>
            </a:r>
            <a:r>
              <a:rPr lang="hr-HR" sz="16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en-GB" sz="14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https://www.pinterest.com/pin/327355466637266351/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8CD6B-231D-4331-9BED-060AFF38C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91" y="0"/>
            <a:ext cx="5666509" cy="6858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6157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80591" y="107652"/>
            <a:ext cx="7917848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hr-HR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Maske</a:t>
            </a:r>
            <a:endParaRPr lang="hr-HR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674557"/>
            <a:ext cx="9435548" cy="633936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Sigurno postoje od pol. 2. st. pr. Kr., ali vjerojatno se koriste i ranije (u Plautovo vrijeme)</a:t>
            </a:r>
          </a:p>
          <a:p>
            <a:pPr eaLnBrk="1" hangingPunct="1"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Od lana ili pluta, s velikim otvorima za oči</a:t>
            </a:r>
          </a:p>
          <a:p>
            <a:pPr eaLnBrk="1" hangingPunct="1"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Dočaravaju osjećaje i čine lice vidljivijim,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  možda pojačavaju glas (?)</a:t>
            </a:r>
          </a:p>
          <a:p>
            <a:pPr eaLnBrk="1" hangingPunct="1"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Omogućavaju manji broj glumaca </a:t>
            </a:r>
          </a:p>
          <a:p>
            <a:pPr lvl="1" eaLnBrk="1" hangingPunct="1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za rimske komedije procjenjuje se da je minimalno potrebno 5</a:t>
            </a:r>
          </a:p>
          <a:p>
            <a:pPr eaLnBrk="1" hangingPunct="1"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Nose karakteristike određenog tipa likova </a:t>
            </a:r>
          </a:p>
          <a:p>
            <a:pPr lvl="1" eaLnBrk="1" hangingPunct="1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npr., za žene su bijele, za muškarce tamnije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7E77B-AF0E-43F6-951C-0BF25EB90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287" y="290624"/>
            <a:ext cx="4712616" cy="4718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812BF4-3CBA-4F1F-AAC3-E5F30F0404F6}"/>
              </a:ext>
            </a:extLst>
          </p:cNvPr>
          <p:cNvSpPr/>
          <p:nvPr/>
        </p:nvSpPr>
        <p:spPr>
          <a:xfrm>
            <a:off x="6235908" y="6104017"/>
            <a:ext cx="5956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https://bottega.avalonceltic.com/rep_immagini/prod/maschera_commedia_tragedia_1.jpg</a:t>
            </a:r>
            <a:endParaRPr lang="en-GB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3906"/>
            <a:ext cx="12192000" cy="476672"/>
          </a:xfrm>
        </p:spPr>
        <p:txBody>
          <a:bodyPr>
            <a:normAutofit/>
          </a:bodyPr>
          <a:lstStyle/>
          <a:p>
            <a:pPr algn="ctr"/>
            <a:r>
              <a:rPr lang="hr-HR" sz="1400" cap="none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Akcijev</a:t>
            </a:r>
            <a:r>
              <a:rPr lang="hr-HR" sz="1400" cap="non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1400" i="1" cap="none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Astijanakt</a:t>
            </a:r>
            <a:r>
              <a:rPr lang="hr-HR" sz="1400" cap="non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?; reljef s baze malog svetišta (</a:t>
            </a:r>
            <a:r>
              <a:rPr lang="hr-HR" sz="1400" i="1" cap="none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aedicula</a:t>
            </a:r>
            <a:r>
              <a:rPr lang="hr-HR" sz="1400" cap="non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 iz grobnice P. </a:t>
            </a:r>
            <a:r>
              <a:rPr lang="hr-HR" sz="1400" cap="none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Numitorija</a:t>
            </a:r>
            <a:r>
              <a:rPr lang="hr-HR" sz="1400" cap="non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1400" cap="none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Hilara</a:t>
            </a:r>
            <a:r>
              <a:rPr lang="hr-HR" sz="1400" cap="non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Via </a:t>
            </a:r>
            <a:r>
              <a:rPr lang="hr-HR" sz="1400" cap="none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Salaria</a:t>
            </a:r>
            <a:r>
              <a:rPr lang="hr-HR" sz="1400" cap="non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kraj 1.st.pr.Kr.</a:t>
            </a:r>
            <a:br>
              <a:rPr lang="hr-HR" sz="1400" cap="none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1400" cap="none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http://www.usu.edu/markdamen/clasdram/images/14/reliefcomicscene.jpg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897" y="0"/>
            <a:ext cx="7392274" cy="62583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52FAF9-AD00-4CC7-947D-D54C561702D2}"/>
              </a:ext>
            </a:extLst>
          </p:cNvPr>
          <p:cNvSpPr txBox="1"/>
          <p:nvPr/>
        </p:nvSpPr>
        <p:spPr>
          <a:xfrm>
            <a:off x="238539" y="308069"/>
            <a:ext cx="235435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Ibo, alius nunc fieri volo. </a:t>
            </a:r>
          </a:p>
          <a:p>
            <a:r>
              <a:rPr lang="hr-HR" sz="1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endParaRPr lang="hr-HR" sz="28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hr-HR" sz="3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= </a:t>
            </a:r>
            <a:r>
              <a:rPr lang="hr-H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„Idem, sad želim postati netko drugi.”</a:t>
            </a:r>
          </a:p>
          <a:p>
            <a:r>
              <a:rPr lang="hr-H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</a:p>
          <a:p>
            <a:r>
              <a:rPr lang="hr-H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- </a:t>
            </a:r>
            <a:r>
              <a:rPr lang="hr-HR" sz="3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Poenulus</a:t>
            </a:r>
            <a:r>
              <a:rPr lang="hr-H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, 126</a:t>
            </a:r>
            <a:endParaRPr lang="hr-HR" sz="32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3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8D8BFA4-64AD-4920-A8E9-B786EF1D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853" y="319702"/>
            <a:ext cx="9571073" cy="1056319"/>
          </a:xfrm>
        </p:spPr>
        <p:txBody>
          <a:bodyPr/>
          <a:lstStyle/>
          <a:p>
            <a:pPr algn="ctr"/>
            <a:r>
              <a:rPr lang="hr-HR" sz="3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tipovi</a:t>
            </a:r>
            <a:endParaRPr lang="en-GB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FF812D-A01D-4D49-B403-B8C8C3053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781" y="1010111"/>
            <a:ext cx="4645153" cy="801943"/>
          </a:xfrm>
        </p:spPr>
        <p:txBody>
          <a:bodyPr/>
          <a:lstStyle/>
          <a:p>
            <a:pPr algn="ctr"/>
            <a:r>
              <a:rPr lang="hr-HR" sz="2800" dirty="0">
                <a:latin typeface="Palatino Linotype" panose="02040502050505030304" pitchFamily="18" charset="0"/>
              </a:rPr>
              <a:t>Muškarci</a:t>
            </a:r>
            <a:r>
              <a:rPr lang="hr-HR" dirty="0">
                <a:latin typeface="Palatino Linotype" panose="02040502050505030304" pitchFamily="18" charset="0"/>
              </a:rPr>
              <a:t>	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C5323D-8323-47C7-8F86-591B531A9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69" y="1905280"/>
            <a:ext cx="3347486" cy="463301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Palatino Linotype" panose="02040502050505030304" pitchFamily="18" charset="0"/>
              </a:rPr>
              <a:t>Starac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sijeda kosa, brada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Rob 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kosa određene boje (često crvena), brada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Mladić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bez brade</a:t>
            </a:r>
            <a:endParaRPr lang="en-GB" sz="2200" dirty="0">
              <a:latin typeface="Palatino Linotype" panose="02040502050505030304" pitchFamily="18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D8EF7C-ABD2-41B9-A638-D18C4D609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54414" y="1010111"/>
            <a:ext cx="4645152" cy="802237"/>
          </a:xfrm>
        </p:spPr>
        <p:txBody>
          <a:bodyPr/>
          <a:lstStyle/>
          <a:p>
            <a:pPr algn="ctr"/>
            <a:r>
              <a:rPr lang="hr-HR" sz="2800" dirty="0">
                <a:latin typeface="Palatino Linotype" panose="02040502050505030304" pitchFamily="18" charset="0"/>
              </a:rPr>
              <a:t>žene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9C47741-E200-4ED9-92D5-2315AF91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54414" y="1905280"/>
            <a:ext cx="3937586" cy="480032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Palatino Linotype" panose="02040502050505030304" pitchFamily="18" charset="0"/>
              </a:rPr>
              <a:t>Starica 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sijeda kosa</a:t>
            </a:r>
          </a:p>
          <a:p>
            <a:r>
              <a:rPr lang="hr-HR" sz="2400" i="1" dirty="0">
                <a:latin typeface="Palatino Linotype" panose="02040502050505030304" pitchFamily="18" charset="0"/>
              </a:rPr>
              <a:t>Meretrix </a:t>
            </a:r>
            <a:r>
              <a:rPr lang="hr-HR" sz="2400" dirty="0">
                <a:latin typeface="Palatino Linotype" panose="02040502050505030304" pitchFamily="18" charset="0"/>
              </a:rPr>
              <a:t>(prostitutka)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Djevojka</a:t>
            </a:r>
          </a:p>
          <a:p>
            <a:pPr lvl="1"/>
            <a:r>
              <a:rPr lang="hr-HR" sz="2200" dirty="0">
                <a:latin typeface="Palatino Linotype" panose="02040502050505030304" pitchFamily="18" charset="0"/>
              </a:rPr>
              <a:t>nema velikih razlika jer često mijenjaju status unutar djela</a:t>
            </a:r>
            <a:endParaRPr lang="en-GB" sz="2200" dirty="0">
              <a:latin typeface="Palatino Linotype" panose="0204050205050503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DF8F5-095D-4186-8B82-5AA365753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951" y="1812054"/>
            <a:ext cx="4063330" cy="44345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3B90B6-650B-4549-98C8-61DAE7AEB047}"/>
              </a:ext>
            </a:extLst>
          </p:cNvPr>
          <p:cNvSpPr txBox="1"/>
          <p:nvPr/>
        </p:nvSpPr>
        <p:spPr>
          <a:xfrm>
            <a:off x="0" y="62950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Kuhar iz Menandrove </a:t>
            </a:r>
            <a:r>
              <a:rPr lang="hr-HR" i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Samljanke 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je crn (mozaik iz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3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.st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.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n.e., Kuća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Menandr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a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u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M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i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tilen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i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, Le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z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b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r>
              <a:rPr lang="hr-HR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Saamiblog; </a:t>
            </a:r>
            <a:r>
              <a:rPr lang="hr-HR" dirty="0">
                <a:solidFill>
                  <a:schemeClr val="accent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https://www.flickr.com/photos/28772513@N07/6773164149</a:t>
            </a:r>
            <a:endParaRPr lang="en-GB" dirty="0">
              <a:solidFill>
                <a:schemeClr val="accent2">
                  <a:lumMod val="40000"/>
                  <a:lumOff val="6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oman Maccus Comedy Mask">
            <a:extLst>
              <a:ext uri="{FF2B5EF4-FFF2-40B4-BE49-F238E27FC236}">
                <a16:creationId xmlns:a16="http://schemas.microsoft.com/office/drawing/2014/main" id="{E6A35727-6B46-4F17-A83A-CEF75CFE0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55" y="0"/>
            <a:ext cx="4429593" cy="29530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ADFB84-6813-438A-AFFE-201AB379A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4852"/>
            <a:ext cx="11964648" cy="5983191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Postoje i mnogi likovi koji uključuju kombinacije 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 posebnosti:</a:t>
            </a:r>
          </a:p>
          <a:p>
            <a:pPr lvl="1"/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paraziti, kuhari, svodnici ... </a:t>
            </a:r>
          </a:p>
          <a:p>
            <a:pPr lvl="1"/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nose dodatne prepoznatljive oznake:</a:t>
            </a:r>
          </a:p>
          <a:p>
            <a:pPr lvl="2"/>
            <a:r>
              <a:rPr lang="hr-HR" sz="2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podignute obrve,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crvena kosa, različite frizure, nakit... </a:t>
            </a:r>
          </a:p>
          <a:p>
            <a:pPr lvl="1"/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svakoj masci posebnost ulijeva i glumac kretnjama i stavom</a:t>
            </a:r>
          </a:p>
          <a:p>
            <a:pPr lvl="1"/>
            <a:endParaRPr lang="hr-HR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457200" lvl="1" indent="0">
              <a:buNone/>
            </a:pP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rufus quidam, ventriosus, crassis suris, subniger,</a:t>
            </a:r>
          </a:p>
          <a:p>
            <a:pPr marL="457200" lvl="1" indent="0">
              <a:buNone/>
            </a:pP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magno capite, acutis oculis, ore rubicundo, admodum</a:t>
            </a:r>
          </a:p>
          <a:p>
            <a:pPr marL="457200" lvl="1" indent="0">
              <a:buNone/>
            </a:pP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magnis pedibus</a:t>
            </a:r>
          </a:p>
          <a:p>
            <a:pPr marL="457200" lvl="1" indent="0">
              <a:buNone/>
            </a:pP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=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(Pseudol je) neki riđokosi, trbušast, debelih gležnjeva, ponešto garav, velike glave, oštrih očiju, crvenkastih obraza, podosta velikih stopala. (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Pseudolus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1218-20)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ACC09A-F952-434E-9898-A3DD9C4196F8}"/>
              </a:ext>
            </a:extLst>
          </p:cNvPr>
          <p:cNvSpPr txBox="1"/>
          <p:nvPr/>
        </p:nvSpPr>
        <p:spPr>
          <a:xfrm>
            <a:off x="0" y="61505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Cartwright, Mark. "</a:t>
            </a:r>
            <a:r>
              <a:rPr lang="en-GB" b="1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 </a:t>
            </a:r>
            <a:r>
              <a:rPr lang="en-GB" b="1" dirty="0" err="1">
                <a:solidFill>
                  <a:schemeClr val="accent1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Maccus</a:t>
            </a:r>
            <a:r>
              <a:rPr lang="en-GB" b="1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Comedy Mask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." </a:t>
            </a:r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Ancient History </a:t>
            </a:r>
            <a:r>
              <a:rPr lang="en-GB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Encyclopedia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Last modified August 24, 2017. https://www.ancient.eu/image/7071/.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55745-0A4E-479F-A4AD-EF1367C1A6A7}"/>
              </a:ext>
            </a:extLst>
          </p:cNvPr>
          <p:cNvSpPr txBox="1"/>
          <p:nvPr/>
        </p:nvSpPr>
        <p:spPr>
          <a:xfrm>
            <a:off x="8632759" y="2819282"/>
            <a:ext cx="344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Maccus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, </a:t>
            </a:r>
          </a:p>
          <a:p>
            <a:pPr algn="r"/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lik iz atelane</a:t>
            </a:r>
            <a:endParaRPr lang="en-GB" i="1" dirty="0">
              <a:solidFill>
                <a:schemeClr val="accent4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574" y="2834143"/>
            <a:ext cx="3914228" cy="3261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5513" y="116632"/>
            <a:ext cx="4894263" cy="90872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Kostimi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1548" y="1025352"/>
            <a:ext cx="11728174" cy="5716016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Grčki (</a:t>
            </a:r>
            <a:r>
              <a:rPr lang="hr-HR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pallium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ili rimski (</a:t>
            </a:r>
            <a:r>
              <a:rPr lang="hr-HR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toga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ogrtač</a:t>
            </a:r>
          </a:p>
          <a:p>
            <a:pPr marL="1066800" lvl="1" indent="-609600">
              <a:lnSpc>
                <a:spcPct val="90000"/>
              </a:lnSpc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ovisno o tipu komedije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Moguće da su podstavljeni jastucima i s vidljivim falusima, kao u grčkoj komediji (možda samo za starce, svodnike i ?robove)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Kao i maske, kodirani su (iako ne obavezno)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      za određene likove: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Grimizno nose bogataši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Svodnici nose šareno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Vojnici imaju vojnički ogrtač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Žuto (šafranasto) označava ženu, ali žute rese nose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	 bogovi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Kratku tuniku imaju robovi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27305" y="6096001"/>
            <a:ext cx="5764696" cy="469692"/>
          </a:xfrm>
        </p:spPr>
        <p:txBody>
          <a:bodyPr/>
          <a:lstStyle/>
          <a:p>
            <a:pPr marL="0" indent="0" algn="r">
              <a:buNone/>
            </a:pPr>
            <a:r>
              <a:rPr lang="hr-HR" sz="1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http://www.usu.edu/markdamen/ClasDram/chapters/143terence.htm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C194EC-D762-4ED3-B45A-F8AEE37B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Dodatni rekviziti</a:t>
            </a:r>
            <a:endParaRPr lang="en-GB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26D02-07A9-476C-BC85-97522E1B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53754"/>
            <a:ext cx="12192000" cy="4401272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Starci mogu imati štapove; ženski likovi dodatnu podstavu na potrebnim dijelovima</a:t>
            </a:r>
          </a:p>
          <a:p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Kuhari nose opremu, vojnici mačeve: prave ili komične (dječje)?</a:t>
            </a:r>
          </a:p>
          <a:p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Šeširi / kape se često spominju </a:t>
            </a:r>
          </a:p>
          <a:p>
            <a:pPr lvl="1"/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označavaju strance, oslobođenike...</a:t>
            </a:r>
          </a:p>
          <a:p>
            <a:r>
              <a:rPr lang="hr-H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Posebni kostimi</a:t>
            </a:r>
          </a:p>
          <a:p>
            <a:pPr lvl="1"/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Likovi u komedijama (pogotovo Plautovim) često oponašaju neke druge likove / prave se nečim što nisu</a:t>
            </a:r>
          </a:p>
          <a:p>
            <a:pPr lvl="1"/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povezi za oči, velovi, perzijska odora</a:t>
            </a:r>
          </a:p>
          <a:p>
            <a:pPr lvl="1"/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zlato i ukrasi koje Rimljankama zabranjuje zakon protiv raskoši (</a:t>
            </a:r>
            <a:r>
              <a:rPr lang="hr-HR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lex Oppia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5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687</TotalTime>
  <Words>611</Words>
  <Application>Microsoft Office PowerPoint</Application>
  <PresentationFormat>Široki zaslon</PresentationFormat>
  <Paragraphs>72</Paragraphs>
  <Slides>7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4" baseType="lpstr">
      <vt:lpstr>Arial</vt:lpstr>
      <vt:lpstr>Calibri</vt:lpstr>
      <vt:lpstr>Gill Sans MT</vt:lpstr>
      <vt:lpstr>Palatino Linotype</vt:lpstr>
      <vt:lpstr>Perpetua Titling MT</vt:lpstr>
      <vt:lpstr>Times New Roman</vt:lpstr>
      <vt:lpstr>Gallery</vt:lpstr>
      <vt:lpstr>Rimska  pozornica  LIKOVI</vt:lpstr>
      <vt:lpstr>Maske</vt:lpstr>
      <vt:lpstr>Akcijev Astijanakt?; reljef s baze malog svetišta (aedicula) iz grobnice P. Numitorija Hilara, Via Salaria, kraj 1.st.pr.Kr. http://www.usu.edu/markdamen/clasdram/images/14/reliefcomicscene.jpg</vt:lpstr>
      <vt:lpstr>tipovi</vt:lpstr>
      <vt:lpstr>PowerPoint prezentacija</vt:lpstr>
      <vt:lpstr>Kostimi</vt:lpstr>
      <vt:lpstr>Dodatni rekviziti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LIKOVI</dc:title>
  <dc:creator>mrmat</dc:creator>
  <cp:lastModifiedBy>Maja Matasović</cp:lastModifiedBy>
  <cp:revision>32</cp:revision>
  <dcterms:created xsi:type="dcterms:W3CDTF">2020-03-11T11:25:08Z</dcterms:created>
  <dcterms:modified xsi:type="dcterms:W3CDTF">2025-03-26T21:33:17Z</dcterms:modified>
</cp:coreProperties>
</file>