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67" r:id="rId3"/>
    <p:sldId id="265" r:id="rId4"/>
    <p:sldId id="260" r:id="rId5"/>
    <p:sldId id="261" r:id="rId6"/>
    <p:sldId id="263" r:id="rId7"/>
    <p:sldId id="264" r:id="rId8"/>
    <p:sldId id="262" r:id="rId9"/>
    <p:sldId id="271" r:id="rId10"/>
    <p:sldId id="268" r:id="rId11"/>
    <p:sldId id="257" r:id="rId12"/>
    <p:sldId id="270" r:id="rId13"/>
    <p:sldId id="25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1"/>
    <a:srgbClr val="D6D6D6"/>
    <a:srgbClr val="F7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87" d="100"/>
          <a:sy n="87" d="100"/>
        </p:scale>
        <p:origin x="3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3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97691-416B-447B-8008-4BC4EFDD363D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E17D5F-06B6-44EF-B794-A1F0517DF5B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800" i="1" u="none" dirty="0">
              <a:solidFill>
                <a:schemeClr val="tx1"/>
              </a:solidFill>
              <a:latin typeface="Palatino Linotype" panose="02040502050505030304" pitchFamily="18" charset="0"/>
            </a:rPr>
            <a:t>Ludi Romani </a:t>
          </a:r>
          <a:endParaRPr lang="en-US" sz="2800" i="1" u="none" dirty="0">
            <a:solidFill>
              <a:schemeClr val="tx1"/>
            </a:solidFill>
            <a:latin typeface="Palatino Linotype" panose="02040502050505030304" pitchFamily="18" charset="0"/>
          </a:endParaRPr>
        </a:p>
      </dgm:t>
    </dgm:pt>
    <dgm:pt modelId="{1E2A2104-1201-4343-ABD9-A52D9758CB71}" type="parTrans" cxnId="{8239CFAF-D32B-4408-8648-0E9565398D91}">
      <dgm:prSet/>
      <dgm:spPr/>
      <dgm:t>
        <a:bodyPr/>
        <a:lstStyle/>
        <a:p>
          <a:endParaRPr lang="en-US"/>
        </a:p>
      </dgm:t>
    </dgm:pt>
    <dgm:pt modelId="{FD7A8C82-A834-4E47-BD2A-CFFFA6EEC177}" type="sibTrans" cxnId="{8239CFAF-D32B-4408-8648-0E9565398D91}">
      <dgm:prSet/>
      <dgm:spPr/>
      <dgm:t>
        <a:bodyPr/>
        <a:lstStyle/>
        <a:p>
          <a:endParaRPr lang="en-US"/>
        </a:p>
      </dgm:t>
    </dgm:pt>
    <dgm:pt modelId="{0FE7731A-F5FE-4A49-B992-53D5374EC10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U čast Jupitera svake godine, 4. – 19. septembra, od 366.pr.Kr. 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B3D3C3F9-5F41-409D-8396-907A7292E80B}" type="parTrans" cxnId="{640A0AE4-BC1D-42F9-AA92-B10840DFD93D}">
      <dgm:prSet/>
      <dgm:spPr/>
      <dgm:t>
        <a:bodyPr/>
        <a:lstStyle/>
        <a:p>
          <a:endParaRPr lang="en-US"/>
        </a:p>
      </dgm:t>
    </dgm:pt>
    <dgm:pt modelId="{42B70A1D-7A68-4925-AE52-745BDFD4ECCE}" type="sibTrans" cxnId="{640A0AE4-BC1D-42F9-AA92-B10840DFD93D}">
      <dgm:prSet/>
      <dgm:spPr/>
      <dgm:t>
        <a:bodyPr/>
        <a:lstStyle/>
        <a:p>
          <a:endParaRPr lang="en-US"/>
        </a:p>
      </dgm:t>
    </dgm:pt>
    <dgm:pt modelId="{AF9C84C7-6384-4F87-A718-1257C1F4BC3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Pripremaju ih edili; gozbe, gladijatorske igre, utrke i 4 dana scenskih igara 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10BFF88A-BEFF-40A3-A568-20EFC8C5A4CA}" type="parTrans" cxnId="{4816566C-2057-434F-954B-D3797A3C1CDA}">
      <dgm:prSet/>
      <dgm:spPr/>
      <dgm:t>
        <a:bodyPr/>
        <a:lstStyle/>
        <a:p>
          <a:endParaRPr lang="en-US"/>
        </a:p>
      </dgm:t>
    </dgm:pt>
    <dgm:pt modelId="{28CF0BF7-D39F-4DF8-95CB-AC9197FFC602}" type="sibTrans" cxnId="{4816566C-2057-434F-954B-D3797A3C1CDA}">
      <dgm:prSet/>
      <dgm:spPr/>
      <dgm:t>
        <a:bodyPr/>
        <a:lstStyle/>
        <a:p>
          <a:endParaRPr lang="en-US"/>
        </a:p>
      </dgm:t>
    </dgm:pt>
    <dgm:pt modelId="{A4E6FE34-DAA9-41F9-BAE0-C9098BBABBC6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Na njima je prvi put odigrana drama 240. g. pr. Kr.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60D97B40-C768-4034-B45D-0561FC16B1A7}" type="parTrans" cxnId="{4A173688-C4EA-43AA-BA83-83EE547E9F69}">
      <dgm:prSet/>
      <dgm:spPr/>
      <dgm:t>
        <a:bodyPr/>
        <a:lstStyle/>
        <a:p>
          <a:endParaRPr lang="en-US"/>
        </a:p>
      </dgm:t>
    </dgm:pt>
    <dgm:pt modelId="{3393EEC1-71B8-4752-9536-41E0208AF656}" type="sibTrans" cxnId="{4A173688-C4EA-43AA-BA83-83EE547E9F69}">
      <dgm:prSet/>
      <dgm:spPr/>
      <dgm:t>
        <a:bodyPr/>
        <a:lstStyle/>
        <a:p>
          <a:endParaRPr lang="en-US"/>
        </a:p>
      </dgm:t>
    </dgm:pt>
    <dgm:pt modelId="{7B2782F1-C881-44CD-998C-4152E2C83AB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800" i="1" u="none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u="none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</a:p>
        <a:p>
          <a:r>
            <a:rPr lang="hr-HR" sz="2800" i="1" u="none" dirty="0">
              <a:solidFill>
                <a:schemeClr val="tx1"/>
              </a:solidFill>
              <a:latin typeface="Palatino Linotype" panose="02040502050505030304" pitchFamily="18" charset="0"/>
            </a:rPr>
            <a:t>Apollinares</a:t>
          </a:r>
          <a:r>
            <a:rPr lang="hr-HR" sz="2800" u="none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endParaRPr lang="en-US" sz="2800" u="none" dirty="0">
            <a:solidFill>
              <a:schemeClr val="tx1"/>
            </a:solidFill>
            <a:latin typeface="Palatino Linotype" panose="02040502050505030304" pitchFamily="18" charset="0"/>
          </a:endParaRPr>
        </a:p>
      </dgm:t>
    </dgm:pt>
    <dgm:pt modelId="{935C4A77-9880-4F8C-8C38-D7DC2CAFB2B2}" type="parTrans" cxnId="{9D59F219-2892-42DA-B159-0B5D28AF61D2}">
      <dgm:prSet/>
      <dgm:spPr/>
      <dgm:t>
        <a:bodyPr/>
        <a:lstStyle/>
        <a:p>
          <a:endParaRPr lang="en-US"/>
        </a:p>
      </dgm:t>
    </dgm:pt>
    <dgm:pt modelId="{2B45EB12-EA83-4A92-B8AE-9A21C8208302}" type="sibTrans" cxnId="{9D59F219-2892-42DA-B159-0B5D28AF61D2}">
      <dgm:prSet/>
      <dgm:spPr/>
      <dgm:t>
        <a:bodyPr/>
        <a:lstStyle/>
        <a:p>
          <a:endParaRPr lang="en-US"/>
        </a:p>
      </dgm:t>
    </dgm:pt>
    <dgm:pt modelId="{FF3F9D61-3400-46AC-A990-CAB0FDC13475}">
      <dgm:prSet custT="1"/>
      <dgm:spPr/>
      <dgm:t>
        <a:bodyPr/>
        <a:lstStyle/>
        <a:p>
          <a:r>
            <a:rPr lang="hr-HR" sz="2200" kern="1200" dirty="0">
              <a:latin typeface="Palatino Linotype" panose="02040502050505030304" pitchFamily="18" charset="0"/>
            </a:rPr>
            <a:t>Apolonu, 6.-13. julija, od 212.pr.Kr. za očuvanje republike </a:t>
          </a:r>
          <a:endParaRPr lang="en-US" sz="2200" kern="1200" dirty="0">
            <a:latin typeface="Palatino Linotype" panose="02040502050505030304" pitchFamily="18" charset="0"/>
          </a:endParaRPr>
        </a:p>
      </dgm:t>
    </dgm:pt>
    <dgm:pt modelId="{9951E80F-F725-4C0F-91A7-9455EF5120B6}" type="parTrans" cxnId="{337A7FF8-B484-4B22-97DF-2915FFFB03CD}">
      <dgm:prSet/>
      <dgm:spPr/>
      <dgm:t>
        <a:bodyPr/>
        <a:lstStyle/>
        <a:p>
          <a:endParaRPr lang="en-US"/>
        </a:p>
      </dgm:t>
    </dgm:pt>
    <dgm:pt modelId="{6D0B1846-A210-4A3A-9330-C52228F56111}" type="sibTrans" cxnId="{337A7FF8-B484-4B22-97DF-2915FFFB03CD}">
      <dgm:prSet/>
      <dgm:spPr/>
      <dgm:t>
        <a:bodyPr/>
        <a:lstStyle/>
        <a:p>
          <a:endParaRPr lang="en-US"/>
        </a:p>
      </dgm:t>
    </dgm:pt>
    <dgm:pt modelId="{F4CEA6AC-09D4-46BF-B208-F4C700689248}">
      <dgm:prSet custT="1"/>
      <dgm:spPr/>
      <dgm:t>
        <a:bodyPr/>
        <a:lstStyle/>
        <a:p>
          <a:r>
            <a:rPr lang="hr-HR" sz="2200" i="1" kern="1200" dirty="0">
              <a:latin typeface="Palatino Linotype" panose="02040502050505030304" pitchFamily="18" charset="0"/>
            </a:rPr>
            <a:t>Circus</a:t>
          </a:r>
          <a:r>
            <a:rPr lang="hr-HR" sz="2200" kern="1200" dirty="0">
              <a:latin typeface="Palatino Linotype" panose="02040502050505030304" pitchFamily="18" charset="0"/>
            </a:rPr>
            <a:t> </a:t>
          </a:r>
          <a:r>
            <a:rPr lang="hr-HR" sz="2200" i="1" kern="1200" dirty="0">
              <a:latin typeface="Palatino Linotype" panose="02040502050505030304" pitchFamily="18" charset="0"/>
            </a:rPr>
            <a:t>Flaminius</a:t>
          </a:r>
          <a:r>
            <a:rPr lang="hr-HR" sz="2200" kern="1200" dirty="0">
              <a:latin typeface="Palatino Linotype" panose="02040502050505030304" pitchFamily="18" charset="0"/>
            </a:rPr>
            <a:t> / </a:t>
          </a:r>
          <a:r>
            <a:rPr lang="hr-HR" sz="22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Palatino Linotype" panose="02040502050505030304" pitchFamily="18" charset="0"/>
              <a:ea typeface="+mn-ea"/>
              <a:cs typeface="+mn-cs"/>
            </a:rPr>
            <a:t>Maximus</a:t>
          </a:r>
          <a:r>
            <a:rPr lang="hr-HR" sz="2200" kern="1200" dirty="0">
              <a:latin typeface="Palatino Linotype" panose="02040502050505030304" pitchFamily="18" charset="0"/>
            </a:rPr>
            <a:t>, uz pomirbene žrtve</a:t>
          </a:r>
          <a:endParaRPr lang="en-US" sz="2200" kern="1200" dirty="0">
            <a:latin typeface="Palatino Linotype" panose="02040502050505030304" pitchFamily="18" charset="0"/>
          </a:endParaRPr>
        </a:p>
      </dgm:t>
    </dgm:pt>
    <dgm:pt modelId="{C6C53642-A7DA-4406-AFBE-9E0639A74B63}" type="parTrans" cxnId="{A5A36DFF-605B-4E7F-ACDD-C4DCD9A07698}">
      <dgm:prSet/>
      <dgm:spPr/>
      <dgm:t>
        <a:bodyPr/>
        <a:lstStyle/>
        <a:p>
          <a:endParaRPr lang="en-US"/>
        </a:p>
      </dgm:t>
    </dgm:pt>
    <dgm:pt modelId="{D4D4DB87-0547-46C4-8453-E7BF7FE597F2}" type="sibTrans" cxnId="{A5A36DFF-605B-4E7F-ACDD-C4DCD9A07698}">
      <dgm:prSet/>
      <dgm:spPr/>
      <dgm:t>
        <a:bodyPr/>
        <a:lstStyle/>
        <a:p>
          <a:endParaRPr lang="en-US"/>
        </a:p>
      </dgm:t>
    </dgm:pt>
    <dgm:pt modelId="{B339D2ED-CAFF-4E57-8F67-961552C6746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800" i="1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r>
            <a:rPr lang="hr-HR" sz="2800" i="1" dirty="0">
              <a:solidFill>
                <a:schemeClr val="tx1"/>
              </a:solidFill>
              <a:latin typeface="Palatino Linotype" panose="02040502050505030304" pitchFamily="18" charset="0"/>
            </a:rPr>
            <a:t>Megalenses</a:t>
          </a:r>
          <a:r>
            <a:rPr lang="hr-HR" sz="28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endParaRPr lang="en-US" sz="2800" dirty="0">
            <a:solidFill>
              <a:schemeClr val="tx1"/>
            </a:solidFill>
            <a:latin typeface="Palatino Linotype" panose="02040502050505030304" pitchFamily="18" charset="0"/>
          </a:endParaRPr>
        </a:p>
      </dgm:t>
    </dgm:pt>
    <dgm:pt modelId="{5C7DA4F0-F95C-4CAE-835E-116A73073DC6}" type="parTrans" cxnId="{07C58976-42A4-430D-8ADE-D15D7317C844}">
      <dgm:prSet/>
      <dgm:spPr/>
      <dgm:t>
        <a:bodyPr/>
        <a:lstStyle/>
        <a:p>
          <a:endParaRPr lang="en-US"/>
        </a:p>
      </dgm:t>
    </dgm:pt>
    <dgm:pt modelId="{A19F4E96-918E-4E5B-95CA-C93B65700BF1}" type="sibTrans" cxnId="{07C58976-42A4-430D-8ADE-D15D7317C844}">
      <dgm:prSet/>
      <dgm:spPr/>
      <dgm:t>
        <a:bodyPr/>
        <a:lstStyle/>
        <a:p>
          <a:endParaRPr lang="en-US"/>
        </a:p>
      </dgm:t>
    </dgm:pt>
    <dgm:pt modelId="{42555308-FE15-4D09-A29F-5A3A98900A5F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Kibeli, od 4. do 11. aprila 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F38728E0-BD30-433F-AB27-F43A856DCB2C}" type="parTrans" cxnId="{D560E681-A1FA-44B6-9989-240C5D85C8FF}">
      <dgm:prSet/>
      <dgm:spPr/>
      <dgm:t>
        <a:bodyPr/>
        <a:lstStyle/>
        <a:p>
          <a:endParaRPr lang="en-US"/>
        </a:p>
      </dgm:t>
    </dgm:pt>
    <dgm:pt modelId="{7C3EF1DF-F636-45B8-A1D2-0FC849167860}" type="sibTrans" cxnId="{D560E681-A1FA-44B6-9989-240C5D85C8FF}">
      <dgm:prSet/>
      <dgm:spPr/>
      <dgm:t>
        <a:bodyPr/>
        <a:lstStyle/>
        <a:p>
          <a:endParaRPr lang="en-US"/>
        </a:p>
      </dgm:t>
    </dgm:pt>
    <dgm:pt modelId="{7B6407AE-27AD-4992-AE78-F1CB34386C7A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kazališne igre (pred hramom Velike Majke na Palatinu) i međusobni pozivi na gozbe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E6D9A45E-BF76-4C58-8B54-7B74D59CC376}" type="parTrans" cxnId="{1A1E4483-F879-41CD-A2BE-8529478F4855}">
      <dgm:prSet/>
      <dgm:spPr/>
      <dgm:t>
        <a:bodyPr/>
        <a:lstStyle/>
        <a:p>
          <a:endParaRPr lang="en-US"/>
        </a:p>
      </dgm:t>
    </dgm:pt>
    <dgm:pt modelId="{8AB775CA-7F59-47E9-A6A5-404FEB402CF2}" type="sibTrans" cxnId="{1A1E4483-F879-41CD-A2BE-8529478F4855}">
      <dgm:prSet/>
      <dgm:spPr/>
      <dgm:t>
        <a:bodyPr/>
        <a:lstStyle/>
        <a:p>
          <a:endParaRPr lang="en-US"/>
        </a:p>
      </dgm:t>
    </dgm:pt>
    <dgm:pt modelId="{59EAB9FD-7D2B-49C9-8945-5CA53AFE477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sz="2800" i="1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b="1" i="1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r>
            <a:rPr lang="hr-HR" sz="2800" i="1" dirty="0">
              <a:solidFill>
                <a:schemeClr val="tx1"/>
              </a:solidFill>
              <a:latin typeface="Palatino Linotype" panose="02040502050505030304" pitchFamily="18" charset="0"/>
            </a:rPr>
            <a:t>plebei </a:t>
          </a:r>
          <a:r>
            <a:rPr lang="hr-HR" sz="2800" dirty="0">
              <a:solidFill>
                <a:schemeClr val="tx1"/>
              </a:solidFill>
              <a:latin typeface="Palatino Linotype" panose="02040502050505030304" pitchFamily="18" charset="0"/>
            </a:rPr>
            <a:t>= Plebejske igre </a:t>
          </a:r>
          <a:endParaRPr lang="en-US" sz="2800" dirty="0">
            <a:solidFill>
              <a:schemeClr val="tx1"/>
            </a:solidFill>
            <a:latin typeface="Palatino Linotype" panose="02040502050505030304" pitchFamily="18" charset="0"/>
          </a:endParaRPr>
        </a:p>
      </dgm:t>
    </dgm:pt>
    <dgm:pt modelId="{98AED822-401D-4008-A570-5312371F38FE}" type="parTrans" cxnId="{649B0B94-6675-4AE8-A6CB-8C708E33D0EF}">
      <dgm:prSet/>
      <dgm:spPr/>
      <dgm:t>
        <a:bodyPr/>
        <a:lstStyle/>
        <a:p>
          <a:endParaRPr lang="en-US"/>
        </a:p>
      </dgm:t>
    </dgm:pt>
    <dgm:pt modelId="{05D49B1E-2198-4217-8F33-A547C6CFCAC4}" type="sibTrans" cxnId="{649B0B94-6675-4AE8-A6CB-8C708E33D0EF}">
      <dgm:prSet/>
      <dgm:spPr/>
      <dgm:t>
        <a:bodyPr/>
        <a:lstStyle/>
        <a:p>
          <a:endParaRPr lang="en-US"/>
        </a:p>
      </dgm:t>
    </dgm:pt>
    <dgm:pt modelId="{02EC3B9B-F8C8-44C5-BCF8-BCFF58EB082C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4.-17. novembra, kao i </a:t>
          </a:r>
          <a:r>
            <a:rPr lang="hr-HR" sz="2200" i="1" dirty="0">
              <a:latin typeface="Palatino Linotype" panose="02040502050505030304" pitchFamily="18" charset="0"/>
            </a:rPr>
            <a:t>Rimske igre</a:t>
          </a:r>
          <a:r>
            <a:rPr lang="hr-HR" sz="2200" dirty="0">
              <a:latin typeface="Palatino Linotype" panose="02040502050505030304" pitchFamily="18" charset="0"/>
            </a:rPr>
            <a:t> posvećene </a:t>
          </a:r>
          <a:r>
            <a:rPr lang="hr-HR" sz="2200" i="1" dirty="0">
              <a:latin typeface="Palatino Linotype" panose="02040502050505030304" pitchFamily="18" charset="0"/>
            </a:rPr>
            <a:t>Iovi Optimo Maximo</a:t>
          </a:r>
          <a:r>
            <a:rPr lang="hr-HR" sz="2200" dirty="0">
              <a:latin typeface="Palatino Linotype" panose="02040502050505030304" pitchFamily="18" charset="0"/>
            </a:rPr>
            <a:t>, izvorno Liberu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CF0201A4-5D74-4C19-A802-18A0B1616063}" type="parTrans" cxnId="{EFC8BF4D-359B-49B0-AAAE-343B70978EE5}">
      <dgm:prSet/>
      <dgm:spPr/>
      <dgm:t>
        <a:bodyPr/>
        <a:lstStyle/>
        <a:p>
          <a:endParaRPr lang="en-US"/>
        </a:p>
      </dgm:t>
    </dgm:pt>
    <dgm:pt modelId="{D6135105-7FED-4D19-98ED-9432426E855F}" type="sibTrans" cxnId="{EFC8BF4D-359B-49B0-AAAE-343B70978EE5}">
      <dgm:prSet/>
      <dgm:spPr/>
      <dgm:t>
        <a:bodyPr/>
        <a:lstStyle/>
        <a:p>
          <a:endParaRPr lang="en-US"/>
        </a:p>
      </dgm:t>
    </dgm:pt>
    <dgm:pt modelId="{F77FAB93-1777-4F99-AAC0-D476A262824B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2200" dirty="0">
              <a:latin typeface="Palatino Linotype" panose="02040502050505030304" pitchFamily="18" charset="0"/>
            </a:rPr>
            <a:t>3 dana u cirku, 2 dana gozbi, 3 scenskih igara</a:t>
          </a:r>
          <a:endParaRPr lang="en-US" sz="2200" dirty="0">
            <a:latin typeface="Palatino Linotype" panose="02040502050505030304" pitchFamily="18" charset="0"/>
          </a:endParaRPr>
        </a:p>
      </dgm:t>
    </dgm:pt>
    <dgm:pt modelId="{0C48845A-D9A9-4C44-966A-84A69B844378}" type="parTrans" cxnId="{674C8A94-2BB0-4FB3-8A3F-4321D99C3BE2}">
      <dgm:prSet/>
      <dgm:spPr/>
      <dgm:t>
        <a:bodyPr/>
        <a:lstStyle/>
        <a:p>
          <a:endParaRPr lang="en-US"/>
        </a:p>
      </dgm:t>
    </dgm:pt>
    <dgm:pt modelId="{8B5C0777-AB03-4540-B644-4812D8931902}" type="sibTrans" cxnId="{674C8A94-2BB0-4FB3-8A3F-4321D99C3BE2}">
      <dgm:prSet/>
      <dgm:spPr/>
      <dgm:t>
        <a:bodyPr/>
        <a:lstStyle/>
        <a:p>
          <a:endParaRPr lang="en-US"/>
        </a:p>
      </dgm:t>
    </dgm:pt>
    <dgm:pt modelId="{0B544560-DC2F-41E3-A0EA-A4F8518F1C45}" type="pres">
      <dgm:prSet presAssocID="{BB897691-416B-447B-8008-4BC4EFDD363D}" presName="Name0" presStyleCnt="0">
        <dgm:presLayoutVars>
          <dgm:dir/>
          <dgm:animLvl val="lvl"/>
          <dgm:resizeHandles val="exact"/>
        </dgm:presLayoutVars>
      </dgm:prSet>
      <dgm:spPr/>
    </dgm:pt>
    <dgm:pt modelId="{FAFA1BE1-5855-494E-B8CB-D65D2A9BB370}" type="pres">
      <dgm:prSet presAssocID="{0DE17D5F-06B6-44EF-B794-A1F0517DF5B1}" presName="linNode" presStyleCnt="0"/>
      <dgm:spPr/>
    </dgm:pt>
    <dgm:pt modelId="{41403B34-9CD2-42A8-BBFD-056F654E2BD8}" type="pres">
      <dgm:prSet presAssocID="{0DE17D5F-06B6-44EF-B794-A1F0517DF5B1}" presName="parentText" presStyleLbl="node1" presStyleIdx="0" presStyleCnt="4" custScaleX="56771" custScaleY="226601" custLinFactNeighborX="-3" custLinFactNeighborY="12741">
        <dgm:presLayoutVars>
          <dgm:chMax val="1"/>
          <dgm:bulletEnabled val="1"/>
        </dgm:presLayoutVars>
      </dgm:prSet>
      <dgm:spPr/>
    </dgm:pt>
    <dgm:pt modelId="{4D35AE38-CC94-4293-90EC-CC42B624D6E4}" type="pres">
      <dgm:prSet presAssocID="{0DE17D5F-06B6-44EF-B794-A1F0517DF5B1}" presName="descendantText" presStyleLbl="alignAccFollowNode1" presStyleIdx="0" presStyleCnt="4" custScaleX="154208" custScaleY="279448" custLinFactNeighborX="0" custLinFactNeighborY="20965">
        <dgm:presLayoutVars>
          <dgm:bulletEnabled val="1"/>
        </dgm:presLayoutVars>
      </dgm:prSet>
      <dgm:spPr/>
    </dgm:pt>
    <dgm:pt modelId="{ED8FBC80-AA47-4E29-B432-0C28742A12D1}" type="pres">
      <dgm:prSet presAssocID="{FD7A8C82-A834-4E47-BD2A-CFFFA6EEC177}" presName="sp" presStyleCnt="0"/>
      <dgm:spPr/>
    </dgm:pt>
    <dgm:pt modelId="{D25A2FD3-D132-4272-A580-6EC4FE4EC6B6}" type="pres">
      <dgm:prSet presAssocID="{7B2782F1-C881-44CD-998C-4152E2C83ABA}" presName="linNode" presStyleCnt="0"/>
      <dgm:spPr/>
    </dgm:pt>
    <dgm:pt modelId="{6CD5FFC5-C769-4945-BC36-0A2FFE48704C}" type="pres">
      <dgm:prSet presAssocID="{7B2782F1-C881-44CD-998C-4152E2C83ABA}" presName="parentText" presStyleLbl="node1" presStyleIdx="1" presStyleCnt="4" custScaleX="137908" custScaleY="116410" custLinFactNeighborX="-5" custLinFactNeighborY="5056">
        <dgm:presLayoutVars>
          <dgm:chMax val="1"/>
          <dgm:bulletEnabled val="1"/>
        </dgm:presLayoutVars>
      </dgm:prSet>
      <dgm:spPr/>
    </dgm:pt>
    <dgm:pt modelId="{3A7225DE-E332-46EA-9D16-622F7CD9A9E1}" type="pres">
      <dgm:prSet presAssocID="{7B2782F1-C881-44CD-998C-4152E2C83ABA}" presName="descendantText" presStyleLbl="alignAccFollowNode1" presStyleIdx="1" presStyleCnt="4" custScaleX="229453" custScaleY="165794" custLinFactNeighborX="49890" custLinFactNeighborY="13627">
        <dgm:presLayoutVars>
          <dgm:bulletEnabled val="1"/>
        </dgm:presLayoutVars>
      </dgm:prSet>
      <dgm:spPr/>
    </dgm:pt>
    <dgm:pt modelId="{A6F78EAC-A89B-4395-A077-79AA6F0E7EC2}" type="pres">
      <dgm:prSet presAssocID="{2B45EB12-EA83-4A92-B8AE-9A21C8208302}" presName="sp" presStyleCnt="0"/>
      <dgm:spPr/>
    </dgm:pt>
    <dgm:pt modelId="{A3CCF809-9FCB-4A53-9A7E-81D9E7C9AE00}" type="pres">
      <dgm:prSet presAssocID="{B339D2ED-CAFF-4E57-8F67-961552C67469}" presName="linNode" presStyleCnt="0"/>
      <dgm:spPr/>
    </dgm:pt>
    <dgm:pt modelId="{710CD277-B0BC-4597-B879-A82349E3E3C3}" type="pres">
      <dgm:prSet presAssocID="{B339D2ED-CAFF-4E57-8F67-961552C67469}" presName="parentText" presStyleLbl="node1" presStyleIdx="2" presStyleCnt="4" custScaleX="126901" custScaleY="102525">
        <dgm:presLayoutVars>
          <dgm:chMax val="1"/>
          <dgm:bulletEnabled val="1"/>
        </dgm:presLayoutVars>
      </dgm:prSet>
      <dgm:spPr/>
    </dgm:pt>
    <dgm:pt modelId="{5C2FFFE3-CE59-4AE8-B0E5-9D576AD5A8F9}" type="pres">
      <dgm:prSet presAssocID="{B339D2ED-CAFF-4E57-8F67-961552C67469}" presName="descendantText" presStyleLbl="alignAccFollowNode1" presStyleIdx="2" presStyleCnt="4" custScaleX="209804" custScaleY="139854">
        <dgm:presLayoutVars>
          <dgm:bulletEnabled val="1"/>
        </dgm:presLayoutVars>
      </dgm:prSet>
      <dgm:spPr/>
    </dgm:pt>
    <dgm:pt modelId="{CBA66590-C6EB-4840-A14B-3755DA41F832}" type="pres">
      <dgm:prSet presAssocID="{A19F4E96-918E-4E5B-95CA-C93B65700BF1}" presName="sp" presStyleCnt="0"/>
      <dgm:spPr/>
    </dgm:pt>
    <dgm:pt modelId="{8B070BBE-03B7-49C7-AA35-7B9AF4DF8612}" type="pres">
      <dgm:prSet presAssocID="{59EAB9FD-7D2B-49C9-8945-5CA53AFE477B}" presName="linNode" presStyleCnt="0"/>
      <dgm:spPr/>
    </dgm:pt>
    <dgm:pt modelId="{808E02E8-8548-4BBA-9367-245D73168BA2}" type="pres">
      <dgm:prSet presAssocID="{59EAB9FD-7D2B-49C9-8945-5CA53AFE477B}" presName="parentText" presStyleLbl="node1" presStyleIdx="3" presStyleCnt="4" custScaleX="99834" custScaleY="127899" custLinFactNeighborX="189" custLinFactNeighborY="27150">
        <dgm:presLayoutVars>
          <dgm:chMax val="1"/>
          <dgm:bulletEnabled val="1"/>
        </dgm:presLayoutVars>
      </dgm:prSet>
      <dgm:spPr/>
    </dgm:pt>
    <dgm:pt modelId="{1CD6AD30-A42A-4B2C-9446-78324B75B83F}" type="pres">
      <dgm:prSet presAssocID="{59EAB9FD-7D2B-49C9-8945-5CA53AFE477B}" presName="descendantText" presStyleLbl="alignAccFollowNode1" presStyleIdx="3" presStyleCnt="4" custScaleX="173936" custScaleY="150891">
        <dgm:presLayoutVars>
          <dgm:bulletEnabled val="1"/>
        </dgm:presLayoutVars>
      </dgm:prSet>
      <dgm:spPr/>
    </dgm:pt>
  </dgm:ptLst>
  <dgm:cxnLst>
    <dgm:cxn modelId="{97338000-6162-42CF-8B93-E39810642EE6}" type="presOf" srcId="{7B2782F1-C881-44CD-998C-4152E2C83ABA}" destId="{6CD5FFC5-C769-4945-BC36-0A2FFE48704C}" srcOrd="0" destOrd="0" presId="urn:microsoft.com/office/officeart/2005/8/layout/vList5"/>
    <dgm:cxn modelId="{EC3BD916-1DCF-4046-BCAC-34FF335EFA2A}" type="presOf" srcId="{BB897691-416B-447B-8008-4BC4EFDD363D}" destId="{0B544560-DC2F-41E3-A0EA-A4F8518F1C45}" srcOrd="0" destOrd="0" presId="urn:microsoft.com/office/officeart/2005/8/layout/vList5"/>
    <dgm:cxn modelId="{9D59F219-2892-42DA-B159-0B5D28AF61D2}" srcId="{BB897691-416B-447B-8008-4BC4EFDD363D}" destId="{7B2782F1-C881-44CD-998C-4152E2C83ABA}" srcOrd="1" destOrd="0" parTransId="{935C4A77-9880-4F8C-8C38-D7DC2CAFB2B2}" sibTransId="{2B45EB12-EA83-4A92-B8AE-9A21C8208302}"/>
    <dgm:cxn modelId="{B794671B-8B82-4F31-8D22-E251934EA2DD}" type="presOf" srcId="{0DE17D5F-06B6-44EF-B794-A1F0517DF5B1}" destId="{41403B34-9CD2-42A8-BBFD-056F654E2BD8}" srcOrd="0" destOrd="0" presId="urn:microsoft.com/office/officeart/2005/8/layout/vList5"/>
    <dgm:cxn modelId="{9CA63122-4DE4-4D64-80F7-808A3C32FF2D}" type="presOf" srcId="{FF3F9D61-3400-46AC-A990-CAB0FDC13475}" destId="{3A7225DE-E332-46EA-9D16-622F7CD9A9E1}" srcOrd="0" destOrd="0" presId="urn:microsoft.com/office/officeart/2005/8/layout/vList5"/>
    <dgm:cxn modelId="{00363F22-8548-42E9-B3B2-860AEE418CC2}" type="presOf" srcId="{AF9C84C7-6384-4F87-A718-1257C1F4BC3B}" destId="{4D35AE38-CC94-4293-90EC-CC42B624D6E4}" srcOrd="0" destOrd="1" presId="urn:microsoft.com/office/officeart/2005/8/layout/vList5"/>
    <dgm:cxn modelId="{B9FD1533-6AD0-4F02-A685-D2ECF0DA8836}" type="presOf" srcId="{F77FAB93-1777-4F99-AAC0-D476A262824B}" destId="{1CD6AD30-A42A-4B2C-9446-78324B75B83F}" srcOrd="0" destOrd="1" presId="urn:microsoft.com/office/officeart/2005/8/layout/vList5"/>
    <dgm:cxn modelId="{DB7B2445-ABBD-45FD-AB9C-5958B2C66E0F}" type="presOf" srcId="{A4E6FE34-DAA9-41F9-BAE0-C9098BBABBC6}" destId="{4D35AE38-CC94-4293-90EC-CC42B624D6E4}" srcOrd="0" destOrd="2" presId="urn:microsoft.com/office/officeart/2005/8/layout/vList5"/>
    <dgm:cxn modelId="{4816566C-2057-434F-954B-D3797A3C1CDA}" srcId="{0DE17D5F-06B6-44EF-B794-A1F0517DF5B1}" destId="{AF9C84C7-6384-4F87-A718-1257C1F4BC3B}" srcOrd="1" destOrd="0" parTransId="{10BFF88A-BEFF-40A3-A568-20EFC8C5A4CA}" sibTransId="{28CF0BF7-D39F-4DF8-95CB-AC9197FFC602}"/>
    <dgm:cxn modelId="{EFC8BF4D-359B-49B0-AAAE-343B70978EE5}" srcId="{59EAB9FD-7D2B-49C9-8945-5CA53AFE477B}" destId="{02EC3B9B-F8C8-44C5-BCF8-BCFF58EB082C}" srcOrd="0" destOrd="0" parTransId="{CF0201A4-5D74-4C19-A802-18A0B1616063}" sibTransId="{D6135105-7FED-4D19-98ED-9432426E855F}"/>
    <dgm:cxn modelId="{07C58976-42A4-430D-8ADE-D15D7317C844}" srcId="{BB897691-416B-447B-8008-4BC4EFDD363D}" destId="{B339D2ED-CAFF-4E57-8F67-961552C67469}" srcOrd="2" destOrd="0" parTransId="{5C7DA4F0-F95C-4CAE-835E-116A73073DC6}" sibTransId="{A19F4E96-918E-4E5B-95CA-C93B65700BF1}"/>
    <dgm:cxn modelId="{D560E681-A1FA-44B6-9989-240C5D85C8FF}" srcId="{B339D2ED-CAFF-4E57-8F67-961552C67469}" destId="{42555308-FE15-4D09-A29F-5A3A98900A5F}" srcOrd="0" destOrd="0" parTransId="{F38728E0-BD30-433F-AB27-F43A856DCB2C}" sibTransId="{7C3EF1DF-F636-45B8-A1D2-0FC849167860}"/>
    <dgm:cxn modelId="{1A1E4483-F879-41CD-A2BE-8529478F4855}" srcId="{B339D2ED-CAFF-4E57-8F67-961552C67469}" destId="{7B6407AE-27AD-4992-AE78-F1CB34386C7A}" srcOrd="1" destOrd="0" parTransId="{E6D9A45E-BF76-4C58-8B54-7B74D59CC376}" sibTransId="{8AB775CA-7F59-47E9-A6A5-404FEB402CF2}"/>
    <dgm:cxn modelId="{4A173688-C4EA-43AA-BA83-83EE547E9F69}" srcId="{0DE17D5F-06B6-44EF-B794-A1F0517DF5B1}" destId="{A4E6FE34-DAA9-41F9-BAE0-C9098BBABBC6}" srcOrd="2" destOrd="0" parTransId="{60D97B40-C768-4034-B45D-0561FC16B1A7}" sibTransId="{3393EEC1-71B8-4752-9536-41E0208AF656}"/>
    <dgm:cxn modelId="{0827F888-161A-41DE-BA27-324D6A6E3BF8}" type="presOf" srcId="{7B6407AE-27AD-4992-AE78-F1CB34386C7A}" destId="{5C2FFFE3-CE59-4AE8-B0E5-9D576AD5A8F9}" srcOrd="0" destOrd="1" presId="urn:microsoft.com/office/officeart/2005/8/layout/vList5"/>
    <dgm:cxn modelId="{7E4E6A91-9F16-40EB-87B3-2D8A652204F6}" type="presOf" srcId="{0FE7731A-F5FE-4A49-B992-53D5374EC10C}" destId="{4D35AE38-CC94-4293-90EC-CC42B624D6E4}" srcOrd="0" destOrd="0" presId="urn:microsoft.com/office/officeart/2005/8/layout/vList5"/>
    <dgm:cxn modelId="{649B0B94-6675-4AE8-A6CB-8C708E33D0EF}" srcId="{BB897691-416B-447B-8008-4BC4EFDD363D}" destId="{59EAB9FD-7D2B-49C9-8945-5CA53AFE477B}" srcOrd="3" destOrd="0" parTransId="{98AED822-401D-4008-A570-5312371F38FE}" sibTransId="{05D49B1E-2198-4217-8F33-A547C6CFCAC4}"/>
    <dgm:cxn modelId="{674C8A94-2BB0-4FB3-8A3F-4321D99C3BE2}" srcId="{59EAB9FD-7D2B-49C9-8945-5CA53AFE477B}" destId="{F77FAB93-1777-4F99-AAC0-D476A262824B}" srcOrd="1" destOrd="0" parTransId="{0C48845A-D9A9-4C44-966A-84A69B844378}" sibTransId="{8B5C0777-AB03-4540-B644-4812D8931902}"/>
    <dgm:cxn modelId="{13DE4C98-39EF-4C50-BFDF-80DB24B7A34F}" type="presOf" srcId="{B339D2ED-CAFF-4E57-8F67-961552C67469}" destId="{710CD277-B0BC-4597-B879-A82349E3E3C3}" srcOrd="0" destOrd="0" presId="urn:microsoft.com/office/officeart/2005/8/layout/vList5"/>
    <dgm:cxn modelId="{7DF7F5AC-90CF-4CD7-BC17-04F270B8DB98}" type="presOf" srcId="{F4CEA6AC-09D4-46BF-B208-F4C700689248}" destId="{3A7225DE-E332-46EA-9D16-622F7CD9A9E1}" srcOrd="0" destOrd="1" presId="urn:microsoft.com/office/officeart/2005/8/layout/vList5"/>
    <dgm:cxn modelId="{8239CFAF-D32B-4408-8648-0E9565398D91}" srcId="{BB897691-416B-447B-8008-4BC4EFDD363D}" destId="{0DE17D5F-06B6-44EF-B794-A1F0517DF5B1}" srcOrd="0" destOrd="0" parTransId="{1E2A2104-1201-4343-ABD9-A52D9758CB71}" sibTransId="{FD7A8C82-A834-4E47-BD2A-CFFFA6EEC177}"/>
    <dgm:cxn modelId="{EF5A06BC-8101-4D24-815E-549F9F3B6C11}" type="presOf" srcId="{59EAB9FD-7D2B-49C9-8945-5CA53AFE477B}" destId="{808E02E8-8548-4BBA-9367-245D73168BA2}" srcOrd="0" destOrd="0" presId="urn:microsoft.com/office/officeart/2005/8/layout/vList5"/>
    <dgm:cxn modelId="{77A7FECB-F298-4201-A2A2-2A9331BDDEEE}" type="presOf" srcId="{42555308-FE15-4D09-A29F-5A3A98900A5F}" destId="{5C2FFFE3-CE59-4AE8-B0E5-9D576AD5A8F9}" srcOrd="0" destOrd="0" presId="urn:microsoft.com/office/officeart/2005/8/layout/vList5"/>
    <dgm:cxn modelId="{640A0AE4-BC1D-42F9-AA92-B10840DFD93D}" srcId="{0DE17D5F-06B6-44EF-B794-A1F0517DF5B1}" destId="{0FE7731A-F5FE-4A49-B992-53D5374EC10C}" srcOrd="0" destOrd="0" parTransId="{B3D3C3F9-5F41-409D-8396-907A7292E80B}" sibTransId="{42B70A1D-7A68-4925-AE52-745BDFD4ECCE}"/>
    <dgm:cxn modelId="{DE196FEE-4FDE-4EEF-9363-967E9E954621}" type="presOf" srcId="{02EC3B9B-F8C8-44C5-BCF8-BCFF58EB082C}" destId="{1CD6AD30-A42A-4B2C-9446-78324B75B83F}" srcOrd="0" destOrd="0" presId="urn:microsoft.com/office/officeart/2005/8/layout/vList5"/>
    <dgm:cxn modelId="{337A7FF8-B484-4B22-97DF-2915FFFB03CD}" srcId="{7B2782F1-C881-44CD-998C-4152E2C83ABA}" destId="{FF3F9D61-3400-46AC-A990-CAB0FDC13475}" srcOrd="0" destOrd="0" parTransId="{9951E80F-F725-4C0F-91A7-9455EF5120B6}" sibTransId="{6D0B1846-A210-4A3A-9330-C52228F56111}"/>
    <dgm:cxn modelId="{A5A36DFF-605B-4E7F-ACDD-C4DCD9A07698}" srcId="{7B2782F1-C881-44CD-998C-4152E2C83ABA}" destId="{F4CEA6AC-09D4-46BF-B208-F4C700689248}" srcOrd="1" destOrd="0" parTransId="{C6C53642-A7DA-4406-AFBE-9E0639A74B63}" sibTransId="{D4D4DB87-0547-46C4-8453-E7BF7FE597F2}"/>
    <dgm:cxn modelId="{3DA6CD14-FD80-4E8D-AC4C-F252EFEA8AB3}" type="presParOf" srcId="{0B544560-DC2F-41E3-A0EA-A4F8518F1C45}" destId="{FAFA1BE1-5855-494E-B8CB-D65D2A9BB370}" srcOrd="0" destOrd="0" presId="urn:microsoft.com/office/officeart/2005/8/layout/vList5"/>
    <dgm:cxn modelId="{06ED7BBC-6CDF-4113-9F33-776A118EFDAB}" type="presParOf" srcId="{FAFA1BE1-5855-494E-B8CB-D65D2A9BB370}" destId="{41403B34-9CD2-42A8-BBFD-056F654E2BD8}" srcOrd="0" destOrd="0" presId="urn:microsoft.com/office/officeart/2005/8/layout/vList5"/>
    <dgm:cxn modelId="{6466894E-1488-4E93-BB31-44A05FB6DFB7}" type="presParOf" srcId="{FAFA1BE1-5855-494E-B8CB-D65D2A9BB370}" destId="{4D35AE38-CC94-4293-90EC-CC42B624D6E4}" srcOrd="1" destOrd="0" presId="urn:microsoft.com/office/officeart/2005/8/layout/vList5"/>
    <dgm:cxn modelId="{769E7ADB-3779-46F3-9C86-25FD5F0BFDE0}" type="presParOf" srcId="{0B544560-DC2F-41E3-A0EA-A4F8518F1C45}" destId="{ED8FBC80-AA47-4E29-B432-0C28742A12D1}" srcOrd="1" destOrd="0" presId="urn:microsoft.com/office/officeart/2005/8/layout/vList5"/>
    <dgm:cxn modelId="{CB5E3965-48D6-4E83-B7E2-237E97595393}" type="presParOf" srcId="{0B544560-DC2F-41E3-A0EA-A4F8518F1C45}" destId="{D25A2FD3-D132-4272-A580-6EC4FE4EC6B6}" srcOrd="2" destOrd="0" presId="urn:microsoft.com/office/officeart/2005/8/layout/vList5"/>
    <dgm:cxn modelId="{21DC16AC-A25E-4F48-B3BA-361BD40FC24F}" type="presParOf" srcId="{D25A2FD3-D132-4272-A580-6EC4FE4EC6B6}" destId="{6CD5FFC5-C769-4945-BC36-0A2FFE48704C}" srcOrd="0" destOrd="0" presId="urn:microsoft.com/office/officeart/2005/8/layout/vList5"/>
    <dgm:cxn modelId="{E57F7DF7-6506-4BCC-9AAC-AEE2616AEC57}" type="presParOf" srcId="{D25A2FD3-D132-4272-A580-6EC4FE4EC6B6}" destId="{3A7225DE-E332-46EA-9D16-622F7CD9A9E1}" srcOrd="1" destOrd="0" presId="urn:microsoft.com/office/officeart/2005/8/layout/vList5"/>
    <dgm:cxn modelId="{D837B5AB-CCD1-45F7-9680-FC399DF4169B}" type="presParOf" srcId="{0B544560-DC2F-41E3-A0EA-A4F8518F1C45}" destId="{A6F78EAC-A89B-4395-A077-79AA6F0E7EC2}" srcOrd="3" destOrd="0" presId="urn:microsoft.com/office/officeart/2005/8/layout/vList5"/>
    <dgm:cxn modelId="{AE7380BD-8A8A-493B-A6E1-42EA6768E831}" type="presParOf" srcId="{0B544560-DC2F-41E3-A0EA-A4F8518F1C45}" destId="{A3CCF809-9FCB-4A53-9A7E-81D9E7C9AE00}" srcOrd="4" destOrd="0" presId="urn:microsoft.com/office/officeart/2005/8/layout/vList5"/>
    <dgm:cxn modelId="{B19C6529-7BA3-43B9-A1EA-B94E5D58B6E8}" type="presParOf" srcId="{A3CCF809-9FCB-4A53-9A7E-81D9E7C9AE00}" destId="{710CD277-B0BC-4597-B879-A82349E3E3C3}" srcOrd="0" destOrd="0" presId="urn:microsoft.com/office/officeart/2005/8/layout/vList5"/>
    <dgm:cxn modelId="{0F39E9C7-7C9D-4F6A-9C3A-6ED4FE98606F}" type="presParOf" srcId="{A3CCF809-9FCB-4A53-9A7E-81D9E7C9AE00}" destId="{5C2FFFE3-CE59-4AE8-B0E5-9D576AD5A8F9}" srcOrd="1" destOrd="0" presId="urn:microsoft.com/office/officeart/2005/8/layout/vList5"/>
    <dgm:cxn modelId="{3FE3D2CB-09A9-4C3E-AD8B-C6CA0270C04B}" type="presParOf" srcId="{0B544560-DC2F-41E3-A0EA-A4F8518F1C45}" destId="{CBA66590-C6EB-4840-A14B-3755DA41F832}" srcOrd="5" destOrd="0" presId="urn:microsoft.com/office/officeart/2005/8/layout/vList5"/>
    <dgm:cxn modelId="{0E2F73F1-B0D3-4B49-9BC8-923CEEF9D265}" type="presParOf" srcId="{0B544560-DC2F-41E3-A0EA-A4F8518F1C45}" destId="{8B070BBE-03B7-49C7-AA35-7B9AF4DF8612}" srcOrd="6" destOrd="0" presId="urn:microsoft.com/office/officeart/2005/8/layout/vList5"/>
    <dgm:cxn modelId="{E357976D-580D-4826-851D-C36C20D60F36}" type="presParOf" srcId="{8B070BBE-03B7-49C7-AA35-7B9AF4DF8612}" destId="{808E02E8-8548-4BBA-9367-245D73168BA2}" srcOrd="0" destOrd="0" presId="urn:microsoft.com/office/officeart/2005/8/layout/vList5"/>
    <dgm:cxn modelId="{07EA7051-6F83-471C-9621-4EA4FC808E23}" type="presParOf" srcId="{8B070BBE-03B7-49C7-AA35-7B9AF4DF8612}" destId="{1CD6AD30-A42A-4B2C-9446-78324B75B83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5AE38-CC94-4293-90EC-CC42B624D6E4}">
      <dsp:nvSpPr>
        <dsp:cNvPr id="0" name=""/>
        <dsp:cNvSpPr/>
      </dsp:nvSpPr>
      <dsp:spPr>
        <a:xfrm rot="5400000">
          <a:off x="4233706" y="-2482317"/>
          <a:ext cx="2238611" cy="7570356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U čast Jupitera svake godine, 4. – 19. septembra, od 366.pr.Kr. </a:t>
          </a:r>
          <a:endParaRPr lang="en-US" sz="2200" kern="1200" dirty="0">
            <a:latin typeface="Palatino Linotype" panose="0204050205050503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Pripremaju ih edili; gozbe, gladijatorske igre, utrke i 4 dana scenskih igara </a:t>
          </a:r>
          <a:endParaRPr lang="en-US" sz="2200" kern="1200" dirty="0">
            <a:latin typeface="Palatino Linotype" panose="0204050205050503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Na njima je prvi put odigrana drama 240. g. pr. Kr.</a:t>
          </a:r>
          <a:endParaRPr lang="en-US" sz="2200" kern="1200" dirty="0">
            <a:latin typeface="Palatino Linotype" panose="02040502050505030304" pitchFamily="18" charset="0"/>
          </a:endParaRPr>
        </a:p>
      </dsp:txBody>
      <dsp:txXfrm rot="-5400000">
        <a:off x="1567834" y="292835"/>
        <a:ext cx="7461076" cy="2020051"/>
      </dsp:txXfrm>
    </dsp:sp>
    <dsp:sp modelId="{41403B34-9CD2-42A8-BBFD-056F654E2BD8}">
      <dsp:nvSpPr>
        <dsp:cNvPr id="0" name=""/>
        <dsp:cNvSpPr/>
      </dsp:nvSpPr>
      <dsp:spPr>
        <a:xfrm>
          <a:off x="3" y="127955"/>
          <a:ext cx="1567683" cy="226907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i="1" u="none" kern="1200" dirty="0">
              <a:solidFill>
                <a:schemeClr val="tx1"/>
              </a:solidFill>
              <a:latin typeface="Palatino Linotype" panose="02040502050505030304" pitchFamily="18" charset="0"/>
            </a:rPr>
            <a:t>Ludi Romani </a:t>
          </a:r>
          <a:endParaRPr lang="en-US" sz="2800" i="1" u="none" kern="1200" dirty="0">
            <a:solidFill>
              <a:schemeClr val="tx1"/>
            </a:solidFill>
            <a:latin typeface="Palatino Linotype" panose="02040502050505030304" pitchFamily="18" charset="0"/>
          </a:endParaRPr>
        </a:p>
      </dsp:txBody>
      <dsp:txXfrm>
        <a:off x="76531" y="204483"/>
        <a:ext cx="1414627" cy="2116023"/>
      </dsp:txXfrm>
    </dsp:sp>
    <dsp:sp modelId="{3A7225DE-E332-46EA-9D16-622F7CD9A9E1}">
      <dsp:nvSpPr>
        <dsp:cNvPr id="0" name=""/>
        <dsp:cNvSpPr/>
      </dsp:nvSpPr>
      <dsp:spPr>
        <a:xfrm rot="5400000">
          <a:off x="5063927" y="-323240"/>
          <a:ext cx="1328148" cy="683199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Apolonu, 6.-13. julija, od 212.pr.Kr. za očuvanje republike </a:t>
          </a:r>
          <a:endParaRPr lang="en-US" sz="2200" kern="1200" dirty="0">
            <a:latin typeface="Palatino Linotype" panose="0204050205050503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i="1" kern="1200" dirty="0">
              <a:latin typeface="Palatino Linotype" panose="02040502050505030304" pitchFamily="18" charset="0"/>
            </a:rPr>
            <a:t>Circus</a:t>
          </a:r>
          <a:r>
            <a:rPr lang="hr-HR" sz="2200" kern="1200" dirty="0">
              <a:latin typeface="Palatino Linotype" panose="02040502050505030304" pitchFamily="18" charset="0"/>
            </a:rPr>
            <a:t> </a:t>
          </a:r>
          <a:r>
            <a:rPr lang="hr-HR" sz="2200" i="1" kern="1200" dirty="0">
              <a:latin typeface="Palatino Linotype" panose="02040502050505030304" pitchFamily="18" charset="0"/>
            </a:rPr>
            <a:t>Flaminius</a:t>
          </a:r>
          <a:r>
            <a:rPr lang="hr-HR" sz="2200" kern="1200" dirty="0">
              <a:latin typeface="Palatino Linotype" panose="02040502050505030304" pitchFamily="18" charset="0"/>
            </a:rPr>
            <a:t> / </a:t>
          </a:r>
          <a:r>
            <a:rPr lang="hr-HR" sz="22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Palatino Linotype" panose="02040502050505030304" pitchFamily="18" charset="0"/>
              <a:ea typeface="+mn-ea"/>
              <a:cs typeface="+mn-cs"/>
            </a:rPr>
            <a:t>Maximus</a:t>
          </a:r>
          <a:r>
            <a:rPr lang="hr-HR" sz="2200" kern="1200" dirty="0">
              <a:latin typeface="Palatino Linotype" panose="02040502050505030304" pitchFamily="18" charset="0"/>
            </a:rPr>
            <a:t>, uz pomirbene žrtve</a:t>
          </a:r>
          <a:endParaRPr lang="en-US" sz="2200" kern="1200" dirty="0">
            <a:latin typeface="Palatino Linotype" panose="02040502050505030304" pitchFamily="18" charset="0"/>
          </a:endParaRPr>
        </a:p>
      </dsp:txBody>
      <dsp:txXfrm rot="-5400000">
        <a:off x="2312003" y="2493519"/>
        <a:ext cx="6767162" cy="1198478"/>
      </dsp:txXfrm>
    </dsp:sp>
    <dsp:sp modelId="{6CD5FFC5-C769-4945-BC36-0A2FFE48704C}">
      <dsp:nvSpPr>
        <dsp:cNvPr id="0" name=""/>
        <dsp:cNvSpPr/>
      </dsp:nvSpPr>
      <dsp:spPr>
        <a:xfrm>
          <a:off x="1" y="2451384"/>
          <a:ext cx="2309755" cy="116567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i="1" u="none" kern="1200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u="none" kern="12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i="1" u="none" kern="1200" dirty="0">
              <a:solidFill>
                <a:schemeClr val="tx1"/>
              </a:solidFill>
              <a:latin typeface="Palatino Linotype" panose="02040502050505030304" pitchFamily="18" charset="0"/>
            </a:rPr>
            <a:t>Apollinares</a:t>
          </a:r>
          <a:r>
            <a:rPr lang="hr-HR" sz="2800" u="none" kern="12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endParaRPr lang="en-US" sz="2800" u="none" kern="1200" dirty="0">
            <a:solidFill>
              <a:schemeClr val="tx1"/>
            </a:solidFill>
            <a:latin typeface="Palatino Linotype" panose="02040502050505030304" pitchFamily="18" charset="0"/>
          </a:endParaRPr>
        </a:p>
      </dsp:txBody>
      <dsp:txXfrm>
        <a:off x="56905" y="2508288"/>
        <a:ext cx="2195947" cy="1051868"/>
      </dsp:txXfrm>
    </dsp:sp>
    <dsp:sp modelId="{5C2FFFE3-CE59-4AE8-B0E5-9D576AD5A8F9}">
      <dsp:nvSpPr>
        <dsp:cNvPr id="0" name=""/>
        <dsp:cNvSpPr/>
      </dsp:nvSpPr>
      <dsp:spPr>
        <a:xfrm rot="5400000">
          <a:off x="5172435" y="846670"/>
          <a:ext cx="1120347" cy="682247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Kibeli, od 4. do 11. aprila </a:t>
          </a:r>
          <a:endParaRPr lang="en-US" sz="2200" kern="1200" dirty="0">
            <a:latin typeface="Palatino Linotype" panose="0204050205050503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kazališne igre (pred hramom Velike Majke na Palatinu) i međusobni pozivi na gozbe</a:t>
          </a:r>
          <a:endParaRPr lang="en-US" sz="2200" kern="1200" dirty="0">
            <a:latin typeface="Palatino Linotype" panose="02040502050505030304" pitchFamily="18" charset="0"/>
          </a:endParaRPr>
        </a:p>
      </dsp:txBody>
      <dsp:txXfrm rot="-5400000">
        <a:off x="2321370" y="3752427"/>
        <a:ext cx="6767788" cy="1010965"/>
      </dsp:txXfrm>
    </dsp:sp>
    <dsp:sp modelId="{710CD277-B0BC-4597-B879-A82349E3E3C3}">
      <dsp:nvSpPr>
        <dsp:cNvPr id="0" name=""/>
        <dsp:cNvSpPr/>
      </dsp:nvSpPr>
      <dsp:spPr>
        <a:xfrm>
          <a:off x="150" y="3744590"/>
          <a:ext cx="2321218" cy="102663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i="1" kern="1200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kern="12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r>
            <a:rPr lang="hr-HR" sz="2800" i="1" kern="1200" dirty="0">
              <a:solidFill>
                <a:schemeClr val="tx1"/>
              </a:solidFill>
              <a:latin typeface="Palatino Linotype" panose="02040502050505030304" pitchFamily="18" charset="0"/>
            </a:rPr>
            <a:t>Megalenses</a:t>
          </a:r>
          <a:r>
            <a:rPr lang="hr-HR" sz="2800" kern="12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endParaRPr lang="en-US" sz="2800" kern="1200" dirty="0">
            <a:solidFill>
              <a:schemeClr val="tx1"/>
            </a:solidFill>
            <a:latin typeface="Palatino Linotype" panose="02040502050505030304" pitchFamily="18" charset="0"/>
          </a:endParaRPr>
        </a:p>
      </dsp:txBody>
      <dsp:txXfrm>
        <a:off x="50266" y="3794706"/>
        <a:ext cx="2220986" cy="926406"/>
      </dsp:txXfrm>
    </dsp:sp>
    <dsp:sp modelId="{1CD6AD30-A42A-4B2C-9446-78324B75B83F}">
      <dsp:nvSpPr>
        <dsp:cNvPr id="0" name=""/>
        <dsp:cNvSpPr/>
      </dsp:nvSpPr>
      <dsp:spPr>
        <a:xfrm rot="5400000">
          <a:off x="5080571" y="2054208"/>
          <a:ext cx="1208762" cy="6908607"/>
        </a:xfrm>
        <a:prstGeom prst="round2Same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4.-17. novembra, kao i </a:t>
          </a:r>
          <a:r>
            <a:rPr lang="hr-HR" sz="2200" i="1" kern="1200" dirty="0">
              <a:latin typeface="Palatino Linotype" panose="02040502050505030304" pitchFamily="18" charset="0"/>
            </a:rPr>
            <a:t>Rimske igre</a:t>
          </a:r>
          <a:r>
            <a:rPr lang="hr-HR" sz="2200" kern="1200" dirty="0">
              <a:latin typeface="Palatino Linotype" panose="02040502050505030304" pitchFamily="18" charset="0"/>
            </a:rPr>
            <a:t> posvećene </a:t>
          </a:r>
          <a:r>
            <a:rPr lang="hr-HR" sz="2200" i="1" kern="1200" dirty="0">
              <a:latin typeface="Palatino Linotype" panose="02040502050505030304" pitchFamily="18" charset="0"/>
            </a:rPr>
            <a:t>Iovi Optimo Maximo</a:t>
          </a:r>
          <a:r>
            <a:rPr lang="hr-HR" sz="2200" kern="1200" dirty="0">
              <a:latin typeface="Palatino Linotype" panose="02040502050505030304" pitchFamily="18" charset="0"/>
            </a:rPr>
            <a:t>, izvorno Liberu</a:t>
          </a:r>
          <a:endParaRPr lang="en-US" sz="2200" kern="1200" dirty="0">
            <a:latin typeface="Palatino Linotype" panose="0204050205050503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>
              <a:latin typeface="Palatino Linotype" panose="02040502050505030304" pitchFamily="18" charset="0"/>
            </a:rPr>
            <a:t>3 dana u cirku, 2 dana gozbi, 3 scenskih igara</a:t>
          </a:r>
          <a:endParaRPr lang="en-US" sz="2200" kern="1200" dirty="0">
            <a:latin typeface="Palatino Linotype" panose="02040502050505030304" pitchFamily="18" charset="0"/>
          </a:endParaRPr>
        </a:p>
      </dsp:txBody>
      <dsp:txXfrm rot="-5400000">
        <a:off x="2230649" y="4963138"/>
        <a:ext cx="6849600" cy="1090748"/>
      </dsp:txXfrm>
    </dsp:sp>
    <dsp:sp modelId="{808E02E8-8548-4BBA-9367-245D73168BA2}">
      <dsp:nvSpPr>
        <dsp:cNvPr id="0" name=""/>
        <dsp:cNvSpPr/>
      </dsp:nvSpPr>
      <dsp:spPr>
        <a:xfrm>
          <a:off x="7657" y="4868524"/>
          <a:ext cx="2230499" cy="1280722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i="1" kern="1200" dirty="0">
              <a:solidFill>
                <a:schemeClr val="tx1"/>
              </a:solidFill>
              <a:latin typeface="Palatino Linotype" panose="02040502050505030304" pitchFamily="18" charset="0"/>
            </a:rPr>
            <a:t>Ludi</a:t>
          </a:r>
          <a:r>
            <a:rPr lang="hr-HR" sz="2800" b="1" i="1" kern="1200" dirty="0">
              <a:solidFill>
                <a:schemeClr val="tx1"/>
              </a:solidFill>
              <a:latin typeface="Palatino Linotype" panose="02040502050505030304" pitchFamily="18" charset="0"/>
            </a:rPr>
            <a:t> </a:t>
          </a:r>
          <a:r>
            <a:rPr lang="hr-HR" sz="2800" i="1" kern="1200" dirty="0">
              <a:solidFill>
                <a:schemeClr val="tx1"/>
              </a:solidFill>
              <a:latin typeface="Palatino Linotype" panose="02040502050505030304" pitchFamily="18" charset="0"/>
            </a:rPr>
            <a:t>plebei </a:t>
          </a:r>
          <a:r>
            <a:rPr lang="hr-HR" sz="2800" kern="1200" dirty="0">
              <a:solidFill>
                <a:schemeClr val="tx1"/>
              </a:solidFill>
              <a:latin typeface="Palatino Linotype" panose="02040502050505030304" pitchFamily="18" charset="0"/>
            </a:rPr>
            <a:t>= Plebejske igre </a:t>
          </a:r>
          <a:endParaRPr lang="en-US" sz="2800" kern="1200" dirty="0">
            <a:solidFill>
              <a:schemeClr val="tx1"/>
            </a:solidFill>
            <a:latin typeface="Palatino Linotype" panose="02040502050505030304" pitchFamily="18" charset="0"/>
          </a:endParaRPr>
        </a:p>
      </dsp:txBody>
      <dsp:txXfrm>
        <a:off x="70177" y="4931044"/>
        <a:ext cx="2105459" cy="1155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B3411C-63E6-4605-9A4A-FF30553820E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BD1CD12-E625-495F-A987-4FD39F1DF6FC}" type="slidenum">
              <a:rPr lang="hr-HR" altLang="sr-Latn-RS" sz="1200"/>
              <a:pPr eaLnBrk="1" hangingPunct="1"/>
              <a:t>1</a:t>
            </a:fld>
            <a:endParaRPr lang="hr-HR" altLang="sr-Latn-R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B550BC9-24DF-4E86-A0DD-5554E5330968}" type="slidenum">
              <a:rPr lang="hr-HR" altLang="sr-Latn-RS" sz="1200"/>
              <a:pPr eaLnBrk="1" hangingPunct="1"/>
              <a:t>11</a:t>
            </a:fld>
            <a:endParaRPr lang="hr-HR" altLang="sr-Latn-R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4FABA85-FFFC-4103-9EB3-B6E713C24034}" type="slidenum">
              <a:rPr lang="hr-HR" altLang="sr-Latn-RS" sz="1200"/>
              <a:pPr eaLnBrk="1" hangingPunct="1"/>
              <a:t>12</a:t>
            </a:fld>
            <a:endParaRPr lang="hr-HR" altLang="sr-Latn-R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7FCC8E5-0CD9-49E7-B0EE-A203DE66358D}" type="slidenum">
              <a:rPr lang="hr-HR" altLang="sr-Latn-RS" sz="1200"/>
              <a:pPr eaLnBrk="1" hangingPunct="1"/>
              <a:t>13</a:t>
            </a:fld>
            <a:endParaRPr lang="hr-HR" altLang="sr-Latn-R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9B84117-22BB-4D7F-A118-8FC04A397FA0}" type="slidenum">
              <a:rPr lang="hr-HR" altLang="sr-Latn-RS" sz="1200"/>
              <a:pPr eaLnBrk="1" hangingPunct="1"/>
              <a:t>14</a:t>
            </a:fld>
            <a:endParaRPr lang="hr-HR" altLang="sr-Latn-R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893FF7F-D7C3-4F71-A60F-EC7F1446203E}" type="slidenum">
              <a:rPr lang="hr-HR" altLang="sr-Latn-RS" sz="1200"/>
              <a:pPr eaLnBrk="1" hangingPunct="1"/>
              <a:t>2</a:t>
            </a:fld>
            <a:endParaRPr lang="hr-HR" altLang="sr-Latn-R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90C823D-F72D-4D50-BC6A-00E06DD2FD0B}" type="slidenum">
              <a:rPr lang="hr-HR" altLang="sr-Latn-RS" sz="1200"/>
              <a:pPr eaLnBrk="1" hangingPunct="1"/>
              <a:t>3</a:t>
            </a:fld>
            <a:endParaRPr lang="hr-HR" altLang="sr-Latn-R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dirty="0"/>
              <a:t>Drame na LR (4 dana scenskih</a:t>
            </a:r>
            <a:r>
              <a:rPr lang="hr-HR" altLang="sr-Latn-RS" baseline="0" dirty="0"/>
              <a:t> igara)</a:t>
            </a:r>
            <a:r>
              <a:rPr lang="hr-HR" altLang="sr-Latn-RS" dirty="0"/>
              <a:t> i LP (3) su</a:t>
            </a:r>
            <a:r>
              <a:rPr lang="hr-HR" altLang="sr-Latn-RS" baseline="0" dirty="0"/>
              <a:t> obično na forumu</a:t>
            </a:r>
          </a:p>
          <a:p>
            <a:pPr eaLnBrk="1" hangingPunct="1"/>
            <a:r>
              <a:rPr lang="hr-HR" altLang="sr-Latn-RS" baseline="0" dirty="0"/>
              <a:t>LA ima 2 dana za </a:t>
            </a:r>
            <a:r>
              <a:rPr lang="hr-HR" altLang="sr-Latn-RS" i="1" baseline="0" dirty="0" err="1"/>
              <a:t>scaenica</a:t>
            </a:r>
            <a:r>
              <a:rPr lang="hr-HR" altLang="sr-Latn-RS" i="0" baseline="0" dirty="0"/>
              <a:t>, a LM 2-6</a:t>
            </a:r>
            <a:endParaRPr lang="hr-HR" altLang="sr-Latn-R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05B7FE6-C31B-4316-B197-F66536B707BB}" type="slidenum">
              <a:rPr lang="hr-HR" altLang="sr-Latn-RS" sz="1200"/>
              <a:pPr eaLnBrk="1" hangingPunct="1"/>
              <a:t>4</a:t>
            </a:fld>
            <a:endParaRPr lang="hr-HR" altLang="sr-Latn-R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3ED61D3-9560-41ED-AD4B-D841413C5E28}" type="slidenum">
              <a:rPr lang="hr-HR" altLang="sr-Latn-RS" sz="1200"/>
              <a:pPr eaLnBrk="1" hangingPunct="1"/>
              <a:t>5</a:t>
            </a:fld>
            <a:endParaRPr lang="hr-HR" altLang="sr-Latn-R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F54837E-25C0-4480-967D-573438464886}" type="slidenum">
              <a:rPr lang="hr-HR" altLang="sr-Latn-RS" sz="1200"/>
              <a:pPr eaLnBrk="1" hangingPunct="1"/>
              <a:t>6</a:t>
            </a:fld>
            <a:endParaRPr lang="hr-HR" altLang="sr-Latn-R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dirty="0"/>
              <a:t>Orange, Francuska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E607B55-69C2-427D-B414-0C42DC964C1A}" type="slidenum">
              <a:rPr lang="hr-HR" altLang="sr-Latn-RS" sz="1200"/>
              <a:pPr eaLnBrk="1" hangingPunct="1"/>
              <a:t>7</a:t>
            </a:fld>
            <a:endParaRPr lang="hr-HR" altLang="sr-Latn-R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CA0FDFD-7F21-46D2-A91E-9A8B2BF72978}" type="slidenum">
              <a:rPr lang="hr-HR" altLang="sr-Latn-RS" sz="1200"/>
              <a:pPr eaLnBrk="1" hangingPunct="1"/>
              <a:t>8</a:t>
            </a:fld>
            <a:endParaRPr lang="hr-HR" altLang="sr-Latn-R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C6621BC-1E16-4B1C-A519-46961DFEA218}" type="slidenum">
              <a:rPr lang="hr-HR" altLang="sr-Latn-RS" sz="1200"/>
              <a:pPr eaLnBrk="1" hangingPunct="1"/>
              <a:t>10</a:t>
            </a:fld>
            <a:endParaRPr lang="hr-HR" altLang="sr-Latn-R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4455-B37E-4974-9710-B3B32869B5F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87780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89851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135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71230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862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0280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BBE2-6F0F-4E88-8795-B6F3C391D13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86105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AAFF-9A79-4F09-A5E7-303C52A71FF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07608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0415A-D102-46CA-A17F-727AFAB1A11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41392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252A2-F3B3-42F6-BD86-B78019165B48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80769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31D9-E7FD-4416-B562-84EC444F40CC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77521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A9E1-02BD-459A-A0D8-DAB463AF00E4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27186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836D9-411F-4A4B-AD15-F79DD6699B43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8800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B653-4C1D-400F-8024-F7969F4B8832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9085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F00A9-705D-4E3C-A99B-F1AF4E5E3629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93901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6B4D-3A91-4C77-B756-682198C78E67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66170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94B6-DB2F-4F9F-9796-E30C11F63599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84388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DD6051-0BAE-4EDD-B5A3-4E8AA0CC886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9532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-Thali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5652"/>
          <a:stretch/>
        </p:blipFill>
        <p:spPr bwMode="auto">
          <a:xfrm>
            <a:off x="3202390" y="-1"/>
            <a:ext cx="594161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650" y="1678666"/>
            <a:ext cx="3066142" cy="236909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200" b="1" cap="small" dirty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Rimska pozornica</a:t>
            </a:r>
            <a:endParaRPr lang="en-GB" sz="4200" b="1" cap="small" dirty="0"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1" y="4050831"/>
            <a:ext cx="3059791" cy="1096901"/>
          </a:xfrm>
        </p:spPr>
        <p:txBody>
          <a:bodyPr>
            <a:normAutofit/>
          </a:bodyPr>
          <a:lstStyle/>
          <a:p>
            <a:pPr eaLnBrk="1" hangingPunct="1"/>
            <a:endParaRPr lang="hr-HR" altLang="sr-Latn-RS" sz="140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3" y="333375"/>
            <a:ext cx="6188869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Publika</a:t>
            </a:r>
            <a:endParaRPr lang="hr-HR" sz="4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9751" y="1700808"/>
            <a:ext cx="6984577" cy="4752380"/>
          </a:xfrm>
        </p:spPr>
        <p:txBody>
          <a:bodyPr/>
          <a:lstStyle/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Obično se misli na niže staleže, ali dolazili su iz svih</a:t>
            </a:r>
          </a:p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Slobodan ulaz i ženama i djeci</a:t>
            </a:r>
          </a:p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Vjerojatno ima neko znanje o grčkoj drami, kao i o dotadašnjoj rimskoj</a:t>
            </a:r>
          </a:p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Više ih zanima način nego rezultat raspleta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Tehničko osoblje</a:t>
            </a:r>
          </a:p>
        </p:txBody>
      </p:sp>
      <p:sp>
        <p:nvSpPr>
          <p:cNvPr id="5132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1"/>
            <a:ext cx="7200800" cy="48965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3000" dirty="0">
                <a:latin typeface="Palatino Linotype" panose="02040502050505030304" pitchFamily="18" charset="0"/>
              </a:rPr>
              <a:t>Ravnatelj (</a:t>
            </a:r>
            <a:r>
              <a:rPr lang="hr-HR" sz="3000" i="1" dirty="0">
                <a:latin typeface="Palatino Linotype" panose="02040502050505030304" pitchFamily="18" charset="0"/>
              </a:rPr>
              <a:t>dominus</a:t>
            </a:r>
            <a:r>
              <a:rPr lang="hr-HR" sz="3000" dirty="0">
                <a:latin typeface="Palatino Linotype" panose="02040502050505030304" pitchFamily="18" charset="0"/>
              </a:rPr>
              <a:t>) je posrednik između države i predstave: </a:t>
            </a:r>
          </a:p>
          <a:p>
            <a:pPr lvl="1" eaLnBrk="1" hangingPunct="1">
              <a:defRPr/>
            </a:pPr>
            <a:r>
              <a:rPr lang="hr-HR" sz="2600" dirty="0">
                <a:latin typeface="Palatino Linotype" panose="02040502050505030304" pitchFamily="18" charset="0"/>
              </a:rPr>
              <a:t>vodi glumačku skupinu (</a:t>
            </a:r>
            <a:r>
              <a:rPr lang="hr-HR" sz="2600" i="1" dirty="0">
                <a:latin typeface="Palatino Linotype" panose="02040502050505030304" pitchFamily="18" charset="0"/>
              </a:rPr>
              <a:t>grex, caterva</a:t>
            </a:r>
            <a:r>
              <a:rPr lang="hr-HR" sz="2600" dirty="0">
                <a:latin typeface="Palatino Linotype" panose="02040502050505030304" pitchFamily="18" charset="0"/>
              </a:rPr>
              <a:t>) </a:t>
            </a:r>
          </a:p>
          <a:p>
            <a:pPr lvl="1" eaLnBrk="1" hangingPunct="1">
              <a:defRPr/>
            </a:pPr>
            <a:r>
              <a:rPr lang="hr-HR" sz="2600" dirty="0">
                <a:latin typeface="Palatino Linotype" panose="02040502050505030304" pitchFamily="18" charset="0"/>
              </a:rPr>
              <a:t>otkupljuje djelo od odabranog pisca (bilo za svoje, bilo za magistratske novce)</a:t>
            </a:r>
          </a:p>
          <a:p>
            <a:pPr lvl="1" eaLnBrk="1" hangingPunct="1">
              <a:defRPr/>
            </a:pPr>
            <a:r>
              <a:rPr lang="hr-HR" sz="2600" dirty="0">
                <a:latin typeface="Palatino Linotype" panose="02040502050505030304" pitchFamily="18" charset="0"/>
              </a:rPr>
              <a:t>u suradnji s piscem postavlja djelo na scenu</a:t>
            </a:r>
          </a:p>
          <a:p>
            <a:pPr eaLnBrk="1" hangingPunct="1">
              <a:defRPr/>
            </a:pPr>
            <a:r>
              <a:rPr lang="hr-HR" sz="3000" dirty="0">
                <a:latin typeface="Palatino Linotype" panose="02040502050505030304" pitchFamily="18" charset="0"/>
              </a:rPr>
              <a:t>Glumac (</a:t>
            </a:r>
            <a:r>
              <a:rPr lang="hr-HR" sz="3000" i="1" dirty="0">
                <a:latin typeface="Palatino Linotype" panose="02040502050505030304" pitchFamily="18" charset="0"/>
              </a:rPr>
              <a:t>histrio, cantor</a:t>
            </a:r>
            <a:r>
              <a:rPr lang="hr-HR" sz="3000" dirty="0">
                <a:latin typeface="Palatino Linotype" panose="02040502050505030304" pitchFamily="18" charset="0"/>
              </a:rPr>
              <a:t>) i redatelj Lucije Ambivije Turpion (</a:t>
            </a:r>
            <a:r>
              <a:rPr lang="hr-HR" sz="3000" i="1" dirty="0">
                <a:latin typeface="Palatino Linotype" panose="02040502050505030304" pitchFamily="18" charset="0"/>
              </a:rPr>
              <a:t>Lucius Ambivius Turpio</a:t>
            </a:r>
            <a:r>
              <a:rPr lang="hr-HR" sz="3000" dirty="0">
                <a:latin typeface="Palatino Linotype" panose="02040502050505030304" pitchFamily="18" charset="0"/>
              </a:rPr>
              <a:t>) ~ Terencije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100392" y="51363"/>
            <a:ext cx="1043608" cy="49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hr-HR" sz="4000" dirty="0">
              <a:solidFill>
                <a:srgbClr val="F1F1F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404664"/>
            <a:ext cx="7560840" cy="62646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Choragus </a:t>
            </a: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(~korovođa) </a:t>
            </a: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je osoba koja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    se brine za rekvizite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Tibicen </a:t>
            </a: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– </a:t>
            </a: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glazbena pratnja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muziku pišu robovi</a:t>
            </a:r>
            <a:endParaRPr lang="en-GB" sz="2800" i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Praeco </a:t>
            </a: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(najavljivač) </a:t>
            </a: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traži mir na početku predstave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Dissignator </a:t>
            </a: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(razvodnik)</a:t>
            </a: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smješta ljude na njihova mjesta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postoje privilegirana mjesta, ulaznice vjerojatno 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Conquistores </a:t>
            </a: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(nadzornici) </a:t>
            </a:r>
            <a:r>
              <a:rPr lang="hr-HR" sz="3200" dirty="0">
                <a:solidFill>
                  <a:schemeClr val="tx1"/>
                </a:solidFill>
                <a:latin typeface="Palatino Linotype" panose="02040502050505030304" pitchFamily="18" charset="0"/>
              </a:rPr>
              <a:t>paze na mir ili one plaćene da plješću 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164288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Status autora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776"/>
            <a:ext cx="7849567" cy="5184875"/>
          </a:xfrm>
        </p:spPr>
        <p:txBody>
          <a:bodyPr/>
          <a:lstStyle/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Popularnost, ali ne književni ugled</a:t>
            </a:r>
          </a:p>
          <a:p>
            <a:pPr eaLnBrk="1" hangingPunct="1">
              <a:defRPr/>
            </a:pPr>
            <a:r>
              <a:rPr lang="hr-HR" sz="3400" dirty="0">
                <a:latin typeface="Palatino Linotype" panose="02040502050505030304" pitchFamily="18" charset="0"/>
              </a:rPr>
              <a:t>207. g. osnovano udruženje pisaca i glumaca </a:t>
            </a:r>
          </a:p>
          <a:p>
            <a:pPr lvl="1">
              <a:defRPr/>
            </a:pPr>
            <a:r>
              <a:rPr lang="hr-HR" sz="3200" i="1" dirty="0">
                <a:latin typeface="Palatino Linotype" panose="02040502050505030304" pitchFamily="18" charset="0"/>
              </a:rPr>
              <a:t>collegium scribarum histrionumque</a:t>
            </a:r>
            <a:endParaRPr lang="hr-HR" dirty="0">
              <a:latin typeface="Palatino Linotype" panose="02040502050505030304" pitchFamily="18" charset="0"/>
            </a:endParaRPr>
          </a:p>
          <a:p>
            <a:pPr lvl="1" eaLnBrk="1" hangingPunct="1">
              <a:defRPr/>
            </a:pPr>
            <a:r>
              <a:rPr lang="hr-HR" sz="3000" dirty="0">
                <a:latin typeface="Palatino Linotype" panose="02040502050505030304" pitchFamily="18" charset="0"/>
              </a:rPr>
              <a:t>kazališni pisci („pisari”) povezani s glumcima (posao neslobodnih Rimljana ili bar ne građana)</a:t>
            </a:r>
            <a:endParaRPr lang="en-GB" sz="3000" dirty="0">
              <a:latin typeface="Palatino Linotype" panose="02040502050505030304" pitchFamily="18" charset="0"/>
            </a:endParaRPr>
          </a:p>
          <a:p>
            <a:pPr eaLnBrk="1" hangingPunct="1">
              <a:defRPr/>
            </a:pPr>
            <a:r>
              <a:rPr lang="hr-HR" sz="3400" dirty="0" err="1">
                <a:latin typeface="Palatino Linotype" panose="02040502050505030304" pitchFamily="18" charset="0"/>
              </a:rPr>
              <a:t>Terencije</a:t>
            </a:r>
            <a:r>
              <a:rPr lang="hr-HR" sz="3400" dirty="0">
                <a:latin typeface="Palatino Linotype" panose="02040502050505030304" pitchFamily="18" charset="0"/>
              </a:rPr>
              <a:t> i </a:t>
            </a:r>
            <a:r>
              <a:rPr lang="hr-HR" sz="3400" dirty="0" err="1">
                <a:latin typeface="Palatino Linotype" panose="02040502050505030304" pitchFamily="18" charset="0"/>
              </a:rPr>
              <a:t>Scipionov</a:t>
            </a:r>
            <a:r>
              <a:rPr lang="hr-HR" sz="3400" dirty="0">
                <a:latin typeface="Palatino Linotype" panose="02040502050505030304" pitchFamily="18" charset="0"/>
              </a:rPr>
              <a:t> kulturni krug (heleniziranje)</a:t>
            </a:r>
            <a:endParaRPr lang="hr-HR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56238"/>
            <a:ext cx="6447501" cy="1320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Status glumaca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23527" y="1196752"/>
            <a:ext cx="7743645" cy="550501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>
                <a:latin typeface="Palatino Linotype" panose="02040502050505030304" pitchFamily="18" charset="0"/>
              </a:rPr>
              <a:t>Glumac Roscije (</a:t>
            </a:r>
            <a:r>
              <a:rPr lang="hr-HR" sz="2800" i="1" dirty="0">
                <a:latin typeface="Palatino Linotype" panose="02040502050505030304" pitchFamily="18" charset="0"/>
              </a:rPr>
              <a:t>Roscius</a:t>
            </a:r>
            <a:r>
              <a:rPr lang="hr-HR" sz="2800" dirty="0">
                <a:latin typeface="Palatino Linotype" panose="02040502050505030304" pitchFamily="18" charset="0"/>
              </a:rPr>
              <a:t>) u 1.st.pr.Kr. </a:t>
            </a:r>
          </a:p>
          <a:p>
            <a:pPr lvl="1" eaLnBrk="1" hangingPunct="1">
              <a:defRPr/>
            </a:pPr>
            <a:r>
              <a:rPr lang="hr-HR" sz="2400" dirty="0">
                <a:latin typeface="Palatino Linotype" panose="02040502050505030304" pitchFamily="18" charset="0"/>
              </a:rPr>
              <a:t>zarađuje 500 000 sestercija godišnje</a:t>
            </a:r>
          </a:p>
          <a:p>
            <a:pPr lvl="1" eaLnBrk="1" hangingPunct="1">
              <a:defRPr/>
            </a:pPr>
            <a:r>
              <a:rPr lang="hr-HR" sz="2400" dirty="0">
                <a:latin typeface="Palatino Linotype" panose="02040502050505030304" pitchFamily="18" charset="0"/>
              </a:rPr>
              <a:t>Sula ga je učinio vitezom (Ciceron ga je htio predložiti za senat) </a:t>
            </a:r>
          </a:p>
          <a:p>
            <a:pPr lvl="1" eaLnBrk="1" hangingPunct="1">
              <a:defRPr/>
            </a:pPr>
            <a:r>
              <a:rPr lang="hr-HR" sz="2400" dirty="0">
                <a:latin typeface="Palatino Linotype" panose="02040502050505030304" pitchFamily="18" charset="0"/>
              </a:rPr>
              <a:t>napisao je i knjigu o glumi</a:t>
            </a:r>
          </a:p>
          <a:p>
            <a:pPr eaLnBrk="1" hangingPunct="1">
              <a:defRPr/>
            </a:pPr>
            <a:r>
              <a:rPr lang="hr-HR" sz="2800" dirty="0">
                <a:latin typeface="Palatino Linotype" panose="02040502050505030304" pitchFamily="18" charset="0"/>
              </a:rPr>
              <a:t>Njegov suvremenik tragičar Ezop (</a:t>
            </a:r>
            <a:r>
              <a:rPr lang="hr-HR" sz="2800" i="1" dirty="0">
                <a:latin typeface="Palatino Linotype" panose="02040502050505030304" pitchFamily="18" charset="0"/>
              </a:rPr>
              <a:t>Aesopus</a:t>
            </a:r>
            <a:r>
              <a:rPr lang="hr-HR" sz="2800" dirty="0">
                <a:latin typeface="Palatino Linotype" panose="02040502050505030304" pitchFamily="18" charset="0"/>
              </a:rPr>
              <a:t>) ostavio je nasljedstvo od 20 milijuna sestercija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r-HR" sz="2800" b="1" u="sng" dirty="0">
                <a:latin typeface="Palatino Linotype" panose="02040502050505030304" pitchFamily="18" charset="0"/>
              </a:rPr>
              <a:t>Oni su iznimke</a:t>
            </a:r>
          </a:p>
          <a:p>
            <a:pPr marL="0" indent="0" eaLnBrk="1" hangingPunct="1">
              <a:buNone/>
              <a:defRPr/>
            </a:pPr>
            <a:endParaRPr lang="hr-HR" sz="2800" b="1" u="sng" dirty="0">
              <a:latin typeface="Palatino Linotype" panose="02040502050505030304" pitchFamily="18" charset="0"/>
            </a:endParaRPr>
          </a:p>
          <a:p>
            <a:pPr>
              <a:defRPr/>
            </a:pPr>
            <a:r>
              <a:rPr lang="hr-HR" sz="2800" dirty="0">
                <a:latin typeface="Palatino Linotype" panose="02040502050505030304" pitchFamily="18" charset="0"/>
              </a:rPr>
              <a:t>S druge strane, Laberije je glumeći (u mimu) izgubio status viteza (Cezar)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4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Ludi scaenici </a:t>
            </a:r>
            <a:br>
              <a:rPr lang="hr-HR" sz="4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sz="4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						</a:t>
            </a:r>
            <a:r>
              <a:rPr lang="hr-HR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(scenske igre)</a:t>
            </a:r>
            <a:endParaRPr lang="hr-HR" sz="4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204864"/>
            <a:ext cx="7560840" cy="439248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  <a:defRPr/>
            </a:pPr>
            <a:r>
              <a:rPr lang="hr-HR" sz="2800" dirty="0">
                <a:latin typeface="Palatino Linotype" panose="02040502050505030304" pitchFamily="18" charset="0"/>
              </a:rPr>
              <a:t>= Atelana, fesceninski stihovi, dramska satira te drama</a:t>
            </a:r>
          </a:p>
          <a:p>
            <a:pPr marL="0" indent="0" eaLnBrk="1" hangingPunct="1">
              <a:buNone/>
              <a:defRPr/>
            </a:pPr>
            <a:endParaRPr lang="hr-HR" sz="2800" dirty="0">
              <a:latin typeface="Palatino Linotype" panose="02040502050505030304" pitchFamily="18" charset="0"/>
            </a:endParaRPr>
          </a:p>
          <a:p>
            <a:pPr eaLnBrk="1" hangingPunct="1">
              <a:defRPr/>
            </a:pPr>
            <a:r>
              <a:rPr lang="hr-HR" sz="2800" dirty="0">
                <a:latin typeface="Palatino Linotype" panose="02040502050505030304" pitchFamily="18" charset="0"/>
              </a:rPr>
              <a:t>Državna organizacija (edili ili gradski pretori), redovitost</a:t>
            </a:r>
          </a:p>
          <a:p>
            <a:pPr eaLnBrk="1" hangingPunct="1">
              <a:defRPr/>
            </a:pPr>
            <a:r>
              <a:rPr lang="hr-HR" sz="2800" dirty="0">
                <a:latin typeface="Palatino Linotype" panose="02040502050505030304" pitchFamily="18" charset="0"/>
              </a:rPr>
              <a:t>Pokrovitelji (naručitelji) su ljudi iz uglednih obitelji</a:t>
            </a:r>
          </a:p>
          <a:p>
            <a:pPr eaLnBrk="1" hangingPunct="1">
              <a:defRPr/>
            </a:pPr>
            <a:r>
              <a:rPr lang="hr-HR" sz="2800" dirty="0">
                <a:latin typeface="Palatino Linotype" panose="02040502050505030304" pitchFamily="18" charset="0"/>
              </a:rPr>
              <a:t>Mogu se odvijati i po narudžbi uglednika </a:t>
            </a:r>
          </a:p>
          <a:p>
            <a:pPr lvl="1" eaLnBrk="1" hangingPunct="1">
              <a:defRPr/>
            </a:pPr>
            <a:r>
              <a:rPr lang="hr-HR" sz="2400" dirty="0">
                <a:latin typeface="Palatino Linotype" panose="02040502050505030304" pitchFamily="18" charset="0"/>
              </a:rPr>
              <a:t>za pogrebne igre, obljetnice ili sl.</a:t>
            </a:r>
          </a:p>
          <a:p>
            <a:pPr lvl="1" eaLnBrk="1" hangingPunct="1">
              <a:defRPr/>
            </a:pPr>
            <a:r>
              <a:rPr lang="hr-HR" sz="2400" dirty="0">
                <a:latin typeface="Palatino Linotype" panose="02040502050505030304" pitchFamily="18" charset="0"/>
              </a:rPr>
              <a:t>zavjetne igre</a:t>
            </a:r>
            <a:endParaRPr lang="hr-HR" sz="18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3913" y="0"/>
            <a:ext cx="7648121" cy="70875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alt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Državne svetkovine</a:t>
            </a:r>
          </a:p>
        </p:txBody>
      </p:sp>
      <p:graphicFrame>
        <p:nvGraphicFramePr>
          <p:cNvPr id="29709" name="Rectangle 3">
            <a:extLst>
              <a:ext uri="{FF2B5EF4-FFF2-40B4-BE49-F238E27FC236}">
                <a16:creationId xmlns:a16="http://schemas.microsoft.com/office/drawing/2014/main" id="{37E7C0DB-8D65-4C03-B07A-08F8DBAFAF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14765"/>
              </p:ext>
            </p:extLst>
          </p:nvPr>
        </p:nvGraphicFramePr>
        <p:xfrm>
          <a:off x="-2" y="708753"/>
          <a:ext cx="9144000" cy="614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71746"/>
            <a:ext cx="4787900" cy="10080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Tehnički uvjeti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9" y="1079809"/>
            <a:ext cx="7345064" cy="551784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Nestalna, drvena pozornica, često na Forumu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154. </a:t>
            </a:r>
            <a:r>
              <a:rPr lang="hr-HR" sz="2800" dirty="0" err="1">
                <a:latin typeface="Palatino Linotype" panose="02040502050505030304" pitchFamily="18" charset="0"/>
              </a:rPr>
              <a:t>g.pr.Kr</a:t>
            </a:r>
            <a:r>
              <a:rPr lang="hr-HR" sz="2800" dirty="0">
                <a:latin typeface="Palatino Linotype" panose="02040502050505030304" pitchFamily="18" charset="0"/>
              </a:rPr>
              <a:t>. Publije Scipion Nasika dao srušiti nedovršeno kameno kazalište kao prijetnju moralu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U prvo vrijeme ljudi su u kazalištu stajali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Navodno je drveno kazalište Marka Skaura moglo primiti 80 000 ljudi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r-HR" sz="2400" dirty="0">
                <a:latin typeface="Palatino Linotype" panose="02040502050505030304" pitchFamily="18" charset="0"/>
              </a:rPr>
              <a:t>sagrađeno na mjesec dana na prijelazu iz 2. u 1. st.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latin typeface="Palatino Linotype" panose="02040502050505030304" pitchFamily="18" charset="0"/>
              </a:rPr>
              <a:t>Najveće stalno je bilo Marcelovo, s kraja 1. st. pr. Kr., za c. 20 000 ljudi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>
          <a:xfrm>
            <a:off x="107505" y="146784"/>
            <a:ext cx="6912768" cy="13684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Rekonstrukcija </a:t>
            </a:r>
            <a:br>
              <a:rPr lang="hr-HR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Pompejevog kazališta</a:t>
            </a:r>
            <a:r>
              <a:rPr lang="hr-H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Palatino Linotype" panose="02040502050505030304" pitchFamily="18" charset="0"/>
              </a:rPr>
              <a:t> </a:t>
            </a:r>
            <a:endParaRPr lang="hr-HR" sz="2000" dirty="0">
              <a:effectLst>
                <a:outerShdw blurRad="38100" dist="38100" dir="2700000" algn="tl">
                  <a:srgbClr val="FFFFFF"/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9220" name="Picture 4" descr="pompeytheate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51118" y="1711003"/>
            <a:ext cx="5684838" cy="412908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5369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11325"/>
            <a:ext cx="3346450" cy="4129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Pompej je dao sagraditi prvo kameno kazalište 55. g. pr. Kr. na </a:t>
            </a:r>
            <a:r>
              <a:rPr lang="hr-HR" sz="2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Martovom</a:t>
            </a:r>
            <a:r>
              <a:rPr lang="hr-HR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polju, ali kao dio Venerinog svetišta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7074" y="6261943"/>
            <a:ext cx="72013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(preuzeto s </a:t>
            </a:r>
            <a:r>
              <a:rPr lang="hr-HR" sz="16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Introduction to Greek and Roman Comedy </a:t>
            </a:r>
            <a:r>
              <a:rPr lang="hr-H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  http://depthome.brooklyn.cuny.edu/classics/dunkle/comedy/pompey.htm)</a:t>
            </a:r>
            <a:endParaRPr lang="hr-H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4356100" cy="11318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4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Grčka i rimska pozornica</a:t>
            </a:r>
          </a:p>
        </p:txBody>
      </p:sp>
      <p:pic>
        <p:nvPicPr>
          <p:cNvPr id="10243" name="Picture 4" descr="Epidau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19613" y="0"/>
            <a:ext cx="4624387" cy="4581525"/>
          </a:xfrm>
          <a:noFill/>
          <a:effectLst>
            <a:softEdge rad="31750"/>
          </a:effectLst>
        </p:spPr>
      </p:pic>
      <p:pic>
        <p:nvPicPr>
          <p:cNvPr id="10244" name="Picture 8" descr="theatre-antique-orange-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239963"/>
            <a:ext cx="5651500" cy="4618037"/>
          </a:xfrm>
          <a:noFill/>
          <a:effectLst>
            <a:softEdge rad="63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xfrm>
            <a:off x="5724525" y="2348880"/>
            <a:ext cx="3419475" cy="338517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Plan </a:t>
            </a:r>
            <a:b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kazališta </a:t>
            </a:r>
            <a:b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u </a:t>
            </a:r>
            <a:b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Kartageni </a:t>
            </a:r>
            <a:br>
              <a:rPr lang="hr-H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endParaRPr lang="hr-HR" sz="24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12290" name="Picture 4" descr="cartagena_teatro_plan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724525" cy="6858000"/>
          </a:xfr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56D0F9-115F-4BA5-A6E4-05C0B873A1FD}"/>
              </a:ext>
            </a:extLst>
          </p:cNvPr>
          <p:cNvSpPr txBox="1"/>
          <p:nvPr/>
        </p:nvSpPr>
        <p:spPr>
          <a:xfrm>
            <a:off x="5724525" y="6165304"/>
            <a:ext cx="34194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http://www.spanisharts.com/</a:t>
            </a:r>
            <a:br>
              <a:rPr lang="hr-HR" sz="1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sz="1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arquitectura/imagenes/roma/i_cartagena_teatro.html</a:t>
            </a:r>
            <a:endParaRPr lang="en-GB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greek theat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3549718"/>
            <a:ext cx="4480264" cy="29482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6497962"/>
            <a:ext cx="5682208" cy="3600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16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http://australis.www2.50megs.com/Marcellus/tour1a.HTML</a:t>
            </a:r>
            <a:r>
              <a:rPr lang="hr-HR" sz="20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br>
              <a:rPr lang="hr-HR" sz="20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endParaRPr lang="hr-HR" altLang="sr-Latn-RS" sz="4000" dirty="0">
              <a:latin typeface="Palatino Linotype" panose="0204050205050503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4813"/>
            <a:ext cx="6841455" cy="496840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Rimsko kazalište ima polukružnu orkestru, uzdignutu pozornicu i puno raskošniju scensku zgradu (3 kata)</a:t>
            </a:r>
          </a:p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Od Grka su naučili raditi i “pojačala” (velike bakrene posude uz najviši rub gledališta)</a:t>
            </a:r>
          </a:p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Zastor se spušta u prorez ispred scene</a:t>
            </a:r>
          </a:p>
          <a:p>
            <a:pPr eaLnBrk="1" hangingPunct="1">
              <a:defRPr/>
            </a:pPr>
            <a:r>
              <a:rPr lang="hr-HR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Postojali su suncobrani od tkanine, pa čak i “klimatski uređaj”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682"/>
          <a:stretch/>
        </p:blipFill>
        <p:spPr>
          <a:xfrm>
            <a:off x="0" y="1052736"/>
            <a:ext cx="7972250" cy="5838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6257" y="6165304"/>
            <a:ext cx="2268654" cy="692696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hr-HR" sz="1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http://www.mmdtkw.org/ALRIAncRomUnit3Slides.html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7" y="68759"/>
            <a:ext cx="8330154" cy="4380625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hr-HR" sz="2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Plan Rimskog foruma (Plaut, </a:t>
            </a:r>
            <a:r>
              <a:rPr lang="hr-HR" sz="2400" i="1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Žižak</a:t>
            </a:r>
            <a:r>
              <a:rPr lang="hr-HR" sz="2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, 462-486)</a:t>
            </a:r>
            <a:endParaRPr lang="hr-HR" sz="2400" i="1" dirty="0">
              <a:solidFill>
                <a:schemeClr val="accent5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hr-HR" sz="2400" dirty="0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</a:rPr>
              <a:t>		</a:t>
            </a:r>
            <a:r>
              <a:rPr lang="hr-HR" sz="24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Gdje je pozornica, a gdje publika?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325</TotalTime>
  <Words>799</Words>
  <Application>Microsoft Office PowerPoint</Application>
  <PresentationFormat>Prikaz na zaslonu (4:3)</PresentationFormat>
  <Paragraphs>95</Paragraphs>
  <Slides>14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3" baseType="lpstr">
      <vt:lpstr>Arial</vt:lpstr>
      <vt:lpstr>Bookman Old Style</vt:lpstr>
      <vt:lpstr>Calibri</vt:lpstr>
      <vt:lpstr>Palatino Linotype</vt:lpstr>
      <vt:lpstr>Times New Roman</vt:lpstr>
      <vt:lpstr>Trebuchet MS</vt:lpstr>
      <vt:lpstr>Wingdings</vt:lpstr>
      <vt:lpstr>Wingdings 3</vt:lpstr>
      <vt:lpstr>Facet</vt:lpstr>
      <vt:lpstr>Rimska pozornica</vt:lpstr>
      <vt:lpstr>Ludi scaenici        (scenske igre)</vt:lpstr>
      <vt:lpstr>Državne svetkovine</vt:lpstr>
      <vt:lpstr>Tehnički uvjeti</vt:lpstr>
      <vt:lpstr>Rekonstrukcija  Pompejevog kazališta </vt:lpstr>
      <vt:lpstr>Grčka i rimska pozornica</vt:lpstr>
      <vt:lpstr>Plan  kazališta  u  Kartageni  </vt:lpstr>
      <vt:lpstr>http://australis.www2.50megs.com/Marcellus/tour1a.HTML  </vt:lpstr>
      <vt:lpstr>http://www.mmdtkw.org/ALRIAncRomUnit3Slides.html</vt:lpstr>
      <vt:lpstr>Publika</vt:lpstr>
      <vt:lpstr>Tehničko osoblje</vt:lpstr>
      <vt:lpstr>PowerPoint prezentacija</vt:lpstr>
      <vt:lpstr>Status autora</vt:lpstr>
      <vt:lpstr>Status glumaca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Rimska pozornica</dc:title>
  <dc:creator>mrmat</dc:creator>
  <cp:lastModifiedBy>Maja Matasović</cp:lastModifiedBy>
  <cp:revision>15</cp:revision>
  <dcterms:created xsi:type="dcterms:W3CDTF">2020-03-11T10:33:33Z</dcterms:created>
  <dcterms:modified xsi:type="dcterms:W3CDTF">2025-03-19T19:48:01Z</dcterms:modified>
</cp:coreProperties>
</file>