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95" r:id="rId4"/>
    <p:sldId id="292" r:id="rId5"/>
    <p:sldId id="296" r:id="rId6"/>
    <p:sldId id="281" r:id="rId7"/>
    <p:sldId id="282" r:id="rId8"/>
    <p:sldId id="297" r:id="rId9"/>
    <p:sldId id="283" r:id="rId10"/>
    <p:sldId id="284" r:id="rId11"/>
    <p:sldId id="285" r:id="rId12"/>
    <p:sldId id="298" r:id="rId13"/>
    <p:sldId id="286" r:id="rId14"/>
    <p:sldId id="287" r:id="rId15"/>
    <p:sldId id="288" r:id="rId16"/>
    <p:sldId id="293" r:id="rId17"/>
    <p:sldId id="289" r:id="rId18"/>
    <p:sldId id="290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72" r:id="rId27"/>
    <p:sldId id="264" r:id="rId28"/>
    <p:sldId id="299" r:id="rId29"/>
    <p:sldId id="265" r:id="rId30"/>
    <p:sldId id="273" r:id="rId31"/>
    <p:sldId id="277" r:id="rId32"/>
    <p:sldId id="276" r:id="rId33"/>
    <p:sldId id="266" r:id="rId34"/>
    <p:sldId id="267" r:id="rId35"/>
    <p:sldId id="268" r:id="rId36"/>
    <p:sldId id="269" r:id="rId37"/>
    <p:sldId id="270" r:id="rId38"/>
    <p:sldId id="271" r:id="rId39"/>
    <p:sldId id="274" r:id="rId40"/>
    <p:sldId id="275" r:id="rId41"/>
    <p:sldId id="294" r:id="rId42"/>
    <p:sldId id="300" r:id="rId43"/>
    <p:sldId id="30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DC0CD4-19D7-0D06-FE55-3ACB6A4F7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E7F495-05EF-C88A-599D-15F56F044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167151-757E-7A23-7A7F-5A2581ED4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26843D-3790-C1C5-308A-1FC1CA94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B3E9AB3-4CE1-798A-25D0-635599FF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7541D3-E5C3-90AB-2FA2-AC8C2B309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50DA489-12DC-9E32-EB1F-B21FA2E01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3CBF8A4-D817-E3ED-B139-A4AB03EBC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6B91B9-74A9-219F-121E-65475F47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82DBAD0-99CC-091A-660E-0BB3B224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36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D43456D-C121-48CA-82E3-345379E7D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6B5DE27-ECF2-3CB5-8887-854FD9BC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838DFD-5B53-3D11-92D1-189AE666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B86823-4A52-B169-DFEF-F58DBCF5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BCE990A-3A31-4EC2-F7AB-9658DE23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2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DF4D46-49FA-66C2-69C8-088CAE48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CA46EF-B183-495F-74E5-04EB97C5B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62EB46-3853-FB43-C8CE-D477CB45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BD47C90-3656-7F6A-AA15-BE60280D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8376597-C5A0-FBA2-E40F-853A497B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71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6A43D6-96CB-678A-CC7E-6346FB39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71AB59-4743-84AC-F772-09E1997E3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04776D6-B2AE-BAB6-0984-C4490C4A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BAFF785-430A-025D-7C0A-A85162E1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0F2EBDE-7245-B279-4E85-D0B5E0F8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42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3E819C-C57E-1FA2-2C60-F1E28DF0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9C8CBF-37E8-CE6F-FC68-3EF9265E3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96388D3-BA50-4ACB-2C34-DBE5E79DD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74AAF26-2316-6DF6-C18B-6E588128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0FD34D8-A47B-549F-79AE-32805D56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139D29-07D4-3A8B-69B5-0DB833ED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40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1EA15A-DAC8-40BC-0ECC-F64AC87C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019B901-9CF4-C634-537C-D26D694C4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886B23C-D2AE-4EAE-CA6E-147BCC807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D614DC0-F85D-61B1-AEF6-47B422A10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A092812-7914-0CE2-4657-C9B31236CE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6C2AE8E-127D-B101-78A0-D4F13693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EAAF84D-D041-6F79-832C-5107B2B0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54D15B4-119B-3AA0-11CF-C1A47066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2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ECF3F-5A85-EC95-4F66-868FA50A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4078758-BE3B-9A20-F0D8-A130DAD53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7EF29BD-4916-F786-3B08-B65689BB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A409C49-60F1-C365-7A65-FFE203A0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04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1BFF899-57C8-2320-8A11-51FBDA33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583097D-6BDC-0D37-AA7D-61A381FF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B7D5A1C-3989-E42A-3D22-28D89EA7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6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14FE01-CD0D-1325-4C1F-5C752474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308026-D08F-63EB-03D6-2E9E521A6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F3AEFF5-8716-CC61-3057-1286CDFCF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4A2680F-4FBC-07F3-5B52-593E6D4B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2EE42A6-2BD1-0FB4-E67F-9A06A780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6E48A84-E0AD-A191-ACD8-9D82BAF0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54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D65AD7-01A8-7AEF-9432-DDF8BBC6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79C7229-C489-BE43-9565-9D94E3BE3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A7CBBFE-C540-22E6-E97C-0BBD548E0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A34198-7DE0-3B11-D659-D6AEB05C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582EB78-754C-9186-5193-8B98A446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06B421D-0E05-7C69-BB3E-655BE56A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5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4CED2B5-2B9F-9C76-B54E-FAAD83EE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2B365C-A19B-C144-CEE6-2A28AB297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E699A1F-8ACB-6A64-2559-2E5E6A2BC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EFC8FD-CD4A-4A92-85F2-239F5949CE8E}" type="datetimeFigureOut">
              <a:rPr lang="en-GB" smtClean="0"/>
              <a:t>05/05/2026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05EEE11-F6F4-7227-FF06-76B16539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30615CA-76C4-CDC5-F6EF-3B89BEFEE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1D8223-AF08-4B00-9ED0-98E13F909D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78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823461204412421/posts/1371368916288311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amdocamo.wordpress.com/2019/10/04/i-grob-i-rob-odgovor-dragise-cvetkovica-ivici-dacicu/" TargetMode="External"/><Relationship Id="rId2" Type="http://schemas.openxmlformats.org/officeDocument/2006/relationships/hyperlink" Target="https://stav.ba/testna-vijest/dijelio-je-bosnu-bio-njen-veliki-neprijatelj-i-umro-daleko-od-nje-prezren-od-svih/3164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eemasonry-croatia.org/person/ivan-subasic" TargetMode="External"/><Relationship Id="rId4" Type="http://schemas.openxmlformats.org/officeDocument/2006/relationships/hyperlink" Target="https://www.youtube.com/watch?v=akcodg4_p0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2D5497-78C1-6266-7170-C55F946EF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STVARANJE BANOVINE HRVATSKE</a:t>
            </a:r>
            <a:endParaRPr lang="en-GB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F7CF3C6-D6BB-5124-AFED-08C4BDC38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Valerija Ostović Rupčić, David Petric</a:t>
            </a:r>
          </a:p>
          <a:p>
            <a:r>
              <a:rPr lang="hr-HR" dirty="0"/>
              <a:t>Kolegij: Hrvatska politička povijest</a:t>
            </a:r>
          </a:p>
          <a:p>
            <a:r>
              <a:rPr lang="hr-HR" dirty="0"/>
              <a:t>Nositelj kolegija: doc. dr. sc. Danijel Jurković</a:t>
            </a:r>
          </a:p>
          <a:p>
            <a:r>
              <a:rPr lang="hr-HR" dirty="0"/>
              <a:t>2025./26.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74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Memorandum protiv nasilja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7043057" cy="4351338"/>
          </a:xfrm>
        </p:spPr>
        <p:txBody>
          <a:bodyPr/>
          <a:lstStyle/>
          <a:p>
            <a:r>
              <a:rPr lang="hr-HR" dirty="0"/>
              <a:t>Antun Bauer nakon parlamentarnih izbora 1935. podnio regentu Pavlu Karađorđeviću svoj Memorandum</a:t>
            </a:r>
          </a:p>
          <a:p>
            <a:r>
              <a:rPr lang="hr-HR" dirty="0"/>
              <a:t>Nabrojeno 200 najnovijih i najtežih zločina počinjenih nad Hrvatima diljem Kraljevine Jugoslavije</a:t>
            </a:r>
          </a:p>
          <a:p>
            <a:r>
              <a:rPr lang="hr-HR" dirty="0"/>
              <a:t>Većina zločina povezana  s nedavno provedenim parlamentarnim izborima</a:t>
            </a:r>
          </a:p>
          <a:p>
            <a:r>
              <a:rPr lang="hr-HR" dirty="0"/>
              <a:t>Seljacima branili izražavanje slobodne biračke volje</a:t>
            </a: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4F4D21-2CFB-F3DD-B1E3-A6B5C463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1" y="1097615"/>
            <a:ext cx="4038600" cy="57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2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Slučaj Kerestinec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7770091" cy="4351338"/>
          </a:xfrm>
        </p:spPr>
        <p:txBody>
          <a:bodyPr>
            <a:normAutofit/>
          </a:bodyPr>
          <a:lstStyle/>
          <a:p>
            <a:r>
              <a:rPr lang="hr-HR" dirty="0"/>
              <a:t>Ubojstvo Karla Brkljačića 9. travnja 1936.</a:t>
            </a:r>
          </a:p>
          <a:p>
            <a:r>
              <a:rPr lang="hr-HR" dirty="0"/>
              <a:t>Organizirana je komemoracija  u Samoboru (16.4.1936.), a dan prije u naselju Kerestinec seljaci su primijetili skupinu naoružanih Srba koji su se kretali cestom u skupini po dvoje.</a:t>
            </a:r>
          </a:p>
          <a:p>
            <a:r>
              <a:rPr lang="hr-HR" dirty="0"/>
              <a:t>Seljaci su posumnjali na atentat na dr. Vladka Mačeka</a:t>
            </a:r>
          </a:p>
          <a:p>
            <a:r>
              <a:rPr lang="hr-HR" dirty="0"/>
              <a:t>Skupina Srba ušla je u dvorac Kerestinec, a nedugo nakon opkolili su ih seljaci te je došlo do masakra </a:t>
            </a:r>
          </a:p>
          <a:p>
            <a:endParaRPr lang="hr-HR" dirty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34" y="1690687"/>
            <a:ext cx="2568809" cy="40173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38" y="166686"/>
            <a:ext cx="50482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D1F25A-EA49-1C97-73D6-6B6B87C8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05A56A-159F-CA05-3B06-2F60EF2DB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F73A039-1461-5B18-6736-3ED730EE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268686" cy="78199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043EF3-F2ED-11EC-A1BF-9DBC5D23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14" y="1251309"/>
            <a:ext cx="7113902" cy="43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9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Sastanak Mačeka i </a:t>
            </a:r>
            <a:r>
              <a:rPr lang="hr-HR" dirty="0" err="1"/>
              <a:t>Stojadinovića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Dugo traju pripreme</a:t>
            </a:r>
          </a:p>
          <a:p>
            <a:r>
              <a:rPr lang="hr-HR" dirty="0"/>
              <a:t>Knežev susret s Mačekom bio je uvod i priprema za kontakte vlade i Mačeka (8.11.1936.)</a:t>
            </a:r>
          </a:p>
          <a:p>
            <a:r>
              <a:rPr lang="hr-HR" dirty="0"/>
              <a:t>Maček prihvaća knežev prijedlog da se sastane sa </a:t>
            </a:r>
            <a:r>
              <a:rPr lang="hr-HR" dirty="0" err="1"/>
              <a:t>Stojadinovićem</a:t>
            </a:r>
            <a:endParaRPr lang="hr-HR" dirty="0"/>
          </a:p>
          <a:p>
            <a:r>
              <a:rPr lang="hr-HR" dirty="0"/>
              <a:t>Krajem 1936. M. </a:t>
            </a:r>
            <a:r>
              <a:rPr lang="hr-HR" dirty="0" err="1"/>
              <a:t>Stojadinović</a:t>
            </a:r>
            <a:r>
              <a:rPr lang="hr-HR" dirty="0"/>
              <a:t> se sastaje s </a:t>
            </a:r>
            <a:r>
              <a:rPr lang="hr-HR" dirty="0" err="1"/>
              <a:t>Vladkom</a:t>
            </a:r>
            <a:r>
              <a:rPr lang="hr-HR" dirty="0"/>
              <a:t> Mačekom u lovačkoj kući na hrvatsko-slovenskoj granici</a:t>
            </a:r>
          </a:p>
          <a:p>
            <a:r>
              <a:rPr lang="hr-HR" dirty="0"/>
              <a:t>Nakon sastanka </a:t>
            </a:r>
            <a:r>
              <a:rPr lang="hr-HR" i="1" dirty="0"/>
              <a:t>Hrvatski dnevnik </a:t>
            </a:r>
            <a:r>
              <a:rPr lang="hr-HR" dirty="0"/>
              <a:t>je donio kratku obavijest: „Danas se je predsjednik dr. Vlatko Maček kraj Brezica sastao s predsjednikom vlade </a:t>
            </a:r>
            <a:r>
              <a:rPr lang="hr-HR" dirty="0" err="1"/>
              <a:t>drom</a:t>
            </a:r>
            <a:r>
              <a:rPr lang="hr-HR" dirty="0"/>
              <a:t> </a:t>
            </a:r>
            <a:r>
              <a:rPr lang="hr-HR" dirty="0" err="1"/>
              <a:t>Stojadinovićem</a:t>
            </a:r>
            <a:r>
              <a:rPr lang="hr-HR" dirty="0"/>
              <a:t>, pa su se zadržali u dugom razgovoru. O toku samog razgovora nije do sada ništa poznato.”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6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Napadi na Hrvatsko seljačku zaštitu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err="1"/>
              <a:t>Stojadinović</a:t>
            </a:r>
            <a:r>
              <a:rPr lang="hr-HR" dirty="0"/>
              <a:t> u svojoj knjizi „Ni rat ni pakt” navodi da je naredio V. Ružiću, banu Savske banovine da osiguranje sastanka prepusti </a:t>
            </a:r>
            <a:r>
              <a:rPr lang="hr-HR" dirty="0" err="1"/>
              <a:t>Vladku</a:t>
            </a:r>
            <a:r>
              <a:rPr lang="hr-HR" dirty="0"/>
              <a:t> Mačeku</a:t>
            </a:r>
          </a:p>
          <a:p>
            <a:r>
              <a:rPr lang="hr-HR" dirty="0" err="1"/>
              <a:t>Stojadinović</a:t>
            </a:r>
            <a:r>
              <a:rPr lang="hr-HR" dirty="0"/>
              <a:t> se uvjerio u organiziranost i učinkovitost Hrvatske seljačke zaštite</a:t>
            </a:r>
          </a:p>
          <a:p>
            <a:r>
              <a:rPr lang="hr-HR" dirty="0"/>
              <a:t>Pokušava na sve načine onemogućiti djelovanje Hrvatske seljačke zaštite</a:t>
            </a:r>
          </a:p>
          <a:p>
            <a:r>
              <a:rPr lang="hr-HR" dirty="0"/>
              <a:t>Napadali su ih tijekom vježbi, globili novčanim kaznama, a zapovjednike slali u tamnice.</a:t>
            </a:r>
          </a:p>
          <a:p>
            <a:r>
              <a:rPr lang="hr-HR" dirty="0"/>
              <a:t>Pripadnici Hrvatske seljačke zaštite počinju djelovati pod okriljem vatrogasnih društava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7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1198" y="384376"/>
            <a:ext cx="10515600" cy="1325563"/>
          </a:xfrm>
        </p:spPr>
        <p:txBody>
          <a:bodyPr/>
          <a:lstStyle/>
          <a:p>
            <a:r>
              <a:rPr lang="hr-HR" dirty="0"/>
              <a:t>Izbori 1938.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4985658" cy="4351338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Izbori raspisani - 11. prosinca 1938. održani parlamentarni izbori za državnu skupštinu- glasovalo se javno</a:t>
            </a:r>
          </a:p>
          <a:p>
            <a:r>
              <a:rPr lang="hr-HR" dirty="0"/>
              <a:t>Prema izbornom zakonu režimskoj listi pripale tri petine zastupničkih mjesta, a dvije petine ravnomjerno raspodijeljene između režimske i  oporbene liste</a:t>
            </a:r>
          </a:p>
          <a:p>
            <a:r>
              <a:rPr lang="hr-HR" dirty="0"/>
              <a:t>Razlika između Jugoslavenske radikalne zajednice i Udružene opozicije  - 279 256 glasova</a:t>
            </a:r>
          </a:p>
          <a:p>
            <a:endParaRPr lang="hr-HR" dirty="0"/>
          </a:p>
          <a:p>
            <a:endParaRPr lang="hr-HR" dirty="0"/>
          </a:p>
          <a:p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AE3D4B9-1570-A69F-BA52-2574F1BC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81" y="1825625"/>
            <a:ext cx="6261819" cy="34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6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FCACA7-831B-11D9-5E1C-1EFA68BC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9A7F111-2AFA-977D-1D1A-3E0A75999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70923F5-CAFB-AE0D-86D7-FC591E33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2" y="114300"/>
            <a:ext cx="1220303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Stojadinovićev</a:t>
            </a:r>
            <a:r>
              <a:rPr lang="hr-HR" dirty="0"/>
              <a:t> </a:t>
            </a:r>
            <a:r>
              <a:rPr lang="hr-HR" dirty="0" err="1"/>
              <a:t>report</a:t>
            </a:r>
            <a:r>
              <a:rPr lang="hr-HR" dirty="0"/>
              <a:t> regentu Pavlu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Naše pristalice bile su izložene nečuvenom teroru od strane Mačekovih fašističkih, poluvojnih organizacija zvanih „Seljačka zaštita” i  „</a:t>
            </a:r>
            <a:r>
              <a:rPr lang="hr-HR" i="1" dirty="0" err="1"/>
              <a:t>Gradjanska</a:t>
            </a:r>
            <a:r>
              <a:rPr lang="hr-HR" i="1" dirty="0"/>
              <a:t> zaštita”. … Maček se pravi da je demokrata a u stvari ima svoje, „udarne” i „jurišne” odrede kao Hitler i Mussolini. </a:t>
            </a:r>
            <a:r>
              <a:rPr lang="hr-HR" dirty="0"/>
              <a:t>– </a:t>
            </a:r>
            <a:r>
              <a:rPr lang="hr-HR" dirty="0" err="1"/>
              <a:t>Stojadinović</a:t>
            </a:r>
            <a:r>
              <a:rPr lang="hr-HR" dirty="0"/>
              <a:t>, M.: Ni rat ni pakt, </a:t>
            </a:r>
            <a:r>
              <a:rPr lang="hr-HR" dirty="0" err="1"/>
              <a:t>Otokar</a:t>
            </a:r>
            <a:r>
              <a:rPr lang="hr-HR" dirty="0"/>
              <a:t> </a:t>
            </a:r>
            <a:r>
              <a:rPr lang="hr-HR" dirty="0" err="1"/>
              <a:t>Keršovani</a:t>
            </a:r>
            <a:r>
              <a:rPr lang="hr-HR" dirty="0"/>
              <a:t>, Rijeka, 1970., str.562.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7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4000"/>
              <a:t>Put prema rješavanju hrvatskog pitanja</a:t>
            </a:r>
            <a:endParaRPr lang="en-US" sz="40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1900"/>
              <a:t>HSS stvara vlastite organizacije, udruge gospodarskog, političkog, prosvjetno kulturnog, paravojnog karaktera koje su za cilj imale preobraziti društvo – „grane hrvatskog seljačkog pokreta”</a:t>
            </a:r>
          </a:p>
          <a:p>
            <a:r>
              <a:rPr lang="en-US" sz="1900"/>
              <a:t>Postojanje takvih paravojnih vojski značilo je da Maček ima podršku prilikom iznošenja zahtjeva HSS-a</a:t>
            </a:r>
          </a:p>
          <a:p>
            <a:r>
              <a:rPr lang="en-US" sz="1900"/>
              <a:t>Stojadinović </a:t>
            </a:r>
            <a:r>
              <a:rPr lang="hr-HR" sz="1900"/>
              <a:t>nakon izbora </a:t>
            </a:r>
            <a:r>
              <a:rPr lang="en-US" sz="1900"/>
              <a:t>podnosi ostavku – Dragiša Cvetković</a:t>
            </a:r>
            <a:endParaRPr lang="hr-HR" sz="1900"/>
          </a:p>
          <a:p>
            <a:r>
              <a:rPr lang="en-US" sz="1900"/>
              <a:t>Cvetković formira vladu, 6. veljače 1939.- glavni cilj rješavanje hrvatskoga pitanja</a:t>
            </a:r>
            <a:endParaRPr lang="hr-HR" sz="1900"/>
          </a:p>
          <a:p>
            <a:r>
              <a:rPr lang="en-US" sz="1900"/>
              <a:t>Nova vlada ima drugačija stajališta i metode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1148945-9AAA-FDDD-B22F-AEF7F0DF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02" r="24554" b="2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914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32EE7D-040E-5DFD-9B5D-3D0062CD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Pregovori Cvetković - Maček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474AA8-19DF-81F4-7950-B221AF8F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8571" cy="4667250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Maček i HSS žele slobodnu Hrvatsku unutar Jugoslavije</a:t>
            </a:r>
          </a:p>
          <a:p>
            <a:r>
              <a:rPr lang="hr-HR" dirty="0"/>
              <a:t>1938. i 1939. naslućuje se rat u Europi</a:t>
            </a:r>
          </a:p>
          <a:p>
            <a:r>
              <a:rPr lang="hr-HR" dirty="0"/>
              <a:t>Pitanje održivosti Kraljevine Jugoslavije u slučaju rata – unutarnji sukobi</a:t>
            </a:r>
          </a:p>
          <a:p>
            <a:r>
              <a:rPr lang="hr-HR" dirty="0"/>
              <a:t>Knez Pavle prisiljen na pregovore s Hrvatima</a:t>
            </a:r>
          </a:p>
          <a:p>
            <a:r>
              <a:rPr lang="hr-HR" dirty="0"/>
              <a:t>Predsjednik vlade Dragiša Cvetković poslan u Zagreb na pregovore s Mačekom</a:t>
            </a: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43FC39-B6DC-2351-5E48-87BC8710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278" y="2264229"/>
            <a:ext cx="5948295" cy="42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5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Diktatura bez diktatora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>
                <a:cs typeface="Times New Roman" panose="02020603050405020304" pitchFamily="18" charset="0"/>
              </a:rPr>
              <a:t>Razdoblje od 1934. – 1939. nakon smrti  Aleksandra </a:t>
            </a:r>
            <a:r>
              <a:rPr lang="hr-HR" dirty="0" err="1">
                <a:cs typeface="Times New Roman" panose="02020603050405020304" pitchFamily="18" charset="0"/>
              </a:rPr>
              <a:t>Karađoređevića</a:t>
            </a:r>
            <a:r>
              <a:rPr lang="hr-HR" dirty="0">
                <a:cs typeface="Times New Roman" panose="02020603050405020304" pitchFamily="18" charset="0"/>
              </a:rPr>
              <a:t> </a:t>
            </a:r>
          </a:p>
          <a:p>
            <a:r>
              <a:rPr lang="hr-HR" dirty="0">
                <a:cs typeface="Times New Roman" panose="02020603050405020304" pitchFamily="18" charset="0"/>
              </a:rPr>
              <a:t>U  Kraljevini Jugoslaviji „diktatura bez diktatora”</a:t>
            </a:r>
          </a:p>
          <a:p>
            <a:r>
              <a:rPr lang="hr-HR" dirty="0">
                <a:cs typeface="Times New Roman" panose="02020603050405020304" pitchFamily="18" charset="0"/>
              </a:rPr>
              <a:t>Vlast preuzelo tročlano namjesništvo, a glavnu riječ ima Pavle </a:t>
            </a:r>
            <a:r>
              <a:rPr lang="hr-HR" dirty="0" err="1">
                <a:cs typeface="Times New Roman" panose="02020603050405020304" pitchFamily="18" charset="0"/>
              </a:rPr>
              <a:t>Karađorđević</a:t>
            </a:r>
            <a:r>
              <a:rPr lang="hr-HR" dirty="0">
                <a:cs typeface="Times New Roman" panose="02020603050405020304" pitchFamily="18" charset="0"/>
              </a:rPr>
              <a:t> (djeluje povučeno)</a:t>
            </a:r>
          </a:p>
          <a:p>
            <a:r>
              <a:rPr lang="hr-HR" dirty="0">
                <a:cs typeface="Times New Roman" panose="02020603050405020304" pitchFamily="18" charset="0"/>
              </a:rPr>
              <a:t>Dozvoljava se rad političkih stranaka </a:t>
            </a:r>
          </a:p>
          <a:p>
            <a:r>
              <a:rPr lang="hr-HR" dirty="0">
                <a:cs typeface="Times New Roman" panose="02020603050405020304" pitchFamily="18" charset="0"/>
              </a:rPr>
              <a:t>Liga naroda osuđuje atentat- poziva zemlje članice da zabrane djelovanje terorističkih aktivnosti</a:t>
            </a:r>
          </a:p>
          <a:p>
            <a:r>
              <a:rPr lang="hr-HR" dirty="0">
                <a:cs typeface="Times New Roman" panose="02020603050405020304" pitchFamily="18" charset="0"/>
              </a:rPr>
              <a:t>Bogoljub </a:t>
            </a:r>
            <a:r>
              <a:rPr lang="hr-HR" dirty="0" err="1">
                <a:cs typeface="Times New Roman" panose="02020603050405020304" pitchFamily="18" charset="0"/>
              </a:rPr>
              <a:t>Jevtić</a:t>
            </a:r>
            <a:r>
              <a:rPr lang="hr-HR" dirty="0">
                <a:cs typeface="Times New Roman" panose="02020603050405020304" pitchFamily="18" charset="0"/>
              </a:rPr>
              <a:t> 20. prosinca 1934. dolazi na mjesto premijera Kraljevine Jugoslavije – provodi velikosrpsku politiku</a:t>
            </a:r>
          </a:p>
          <a:p>
            <a:r>
              <a:rPr lang="hr-HR" dirty="0">
                <a:cs typeface="Times New Roman" panose="02020603050405020304" pitchFamily="18" charset="0"/>
              </a:rPr>
              <a:t>„Patriotski omladinski front”</a:t>
            </a:r>
          </a:p>
          <a:p>
            <a:endParaRPr lang="hr-HR" dirty="0"/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8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7A4C69-005B-A966-7C78-0E4DF98B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Pregovori Cvetković - Maček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362D58D-0B1B-FFC9-67D7-0D79C6F77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9914" cy="4351338"/>
          </a:xfrm>
        </p:spPr>
        <p:txBody>
          <a:bodyPr/>
          <a:lstStyle/>
          <a:p>
            <a:r>
              <a:rPr lang="hr-HR" dirty="0"/>
              <a:t>Prvi susret u Zagrebu 2.4.1939.</a:t>
            </a:r>
          </a:p>
          <a:p>
            <a:r>
              <a:rPr lang="hr-HR" dirty="0"/>
              <a:t>Maček prvo želi utvrditi teritorijalni opseg Hrvatske, a tek onda položaj i ovlasti</a:t>
            </a:r>
          </a:p>
          <a:p>
            <a:r>
              <a:rPr lang="hr-HR" dirty="0"/>
              <a:t>Nakon početnih susreta, pregovori prekinuti jer je Cvetković morao obavijestiti kneza Pavla o toku </a:t>
            </a: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158296E-27F8-E0F3-779D-5CA59A229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-12492"/>
            <a:ext cx="4572000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668509-C630-62D5-219B-EEC66060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Pregovori Cvetković - Maček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F3538B-155B-1A5A-ED23-FF3613508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Pregovori nastavljeni 13.4.1939. u Zagrebu</a:t>
            </a:r>
          </a:p>
          <a:p>
            <a:r>
              <a:rPr lang="hr-HR" dirty="0"/>
              <a:t>Pregovori o ozemlju buduće Banovine Hrvatske</a:t>
            </a:r>
          </a:p>
          <a:p>
            <a:r>
              <a:rPr lang="hr-HR" dirty="0"/>
              <a:t>Cvetković predložio spajanje Savske i Dravske Banovine te grada (i kotara) Dubrovnik</a:t>
            </a:r>
          </a:p>
          <a:p>
            <a:r>
              <a:rPr lang="hr-HR" dirty="0"/>
              <a:t>Maček pristao, ali inzistirao da se priključe i druga mjesta sa većinski hrvatskim stanovništvom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63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854F45-68E1-D491-F70F-E06EA92C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358569-86DE-8F6D-98D8-394F6BEE2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654D841-D83A-6030-21C5-DF9DC667B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66" y="0"/>
            <a:ext cx="735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6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5B2AF6-4C50-3DCA-1A6E-99443B9F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Pregovori Cvetković - Maček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9E9EB1-DBBA-C0DB-14D0-1C88E6D8B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Nastao spor oko Bosanske krajine (Turska Hrvatska) i dijela Srijema – Maček predlaže da se tamo održi plebiscit</a:t>
            </a:r>
          </a:p>
          <a:p>
            <a:r>
              <a:rPr lang="hr-HR" dirty="0"/>
              <a:t>Tekst sporazuma dovršen 27.4.1939.</a:t>
            </a:r>
          </a:p>
          <a:p>
            <a:r>
              <a:rPr lang="hr-HR" dirty="0"/>
              <a:t>Knez Pavle nije prihvatio tekst zbog uredbe o plebiscitu</a:t>
            </a:r>
          </a:p>
        </p:txBody>
      </p:sp>
    </p:spTree>
    <p:extLst>
      <p:ext uri="{BB962C8B-B14F-4D97-AF65-F5344CB8AC3E}">
        <p14:creationId xmlns:p14="http://schemas.microsoft.com/office/powerpoint/2010/main" val="2109252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929B3D-158D-8E11-8300-D5BDA888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Pregovori Cvetković - Maček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5746C7-AC82-BB22-17D8-8A924B995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Generali jugoslavenske vojske se protive stvaranju Banovine Hrvatske</a:t>
            </a:r>
          </a:p>
          <a:p>
            <a:r>
              <a:rPr lang="hr-HR" dirty="0"/>
              <a:t>Stvara put prema federalizmu i otežava obranu (pregovori u vrijeme okupacije Čehoslovačke i Albanije)</a:t>
            </a:r>
          </a:p>
          <a:p>
            <a:r>
              <a:rPr lang="hr-HR" dirty="0"/>
              <a:t>Pregovori prekinuti, ali Cvetković i Maček komuniciraju porukama</a:t>
            </a:r>
          </a:p>
          <a:p>
            <a:r>
              <a:rPr lang="hr-HR" dirty="0"/>
              <a:t>Susreću se još dva puta – u srpnju </a:t>
            </a:r>
            <a:r>
              <a:rPr lang="hr-HR"/>
              <a:t>i kolovozu</a:t>
            </a:r>
          </a:p>
          <a:p>
            <a:endParaRPr lang="hr-HR" dirty="0"/>
          </a:p>
          <a:p>
            <a:endParaRPr lang="hr-H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821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336810-305B-4C93-4D7E-F28183FE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Pregovori Cvetković - Maček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FA9B69-3046-C459-6CC8-05DCE3CA7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Zastoj kada je Cvetković tražio da se iz Banovine Hrvatske izuzme Mostar – ipak odustao</a:t>
            </a:r>
          </a:p>
          <a:p>
            <a:r>
              <a:rPr lang="hr-HR" dirty="0"/>
              <a:t>Sastavljen konačni tekst bez plebiscita</a:t>
            </a:r>
          </a:p>
          <a:p>
            <a:r>
              <a:rPr lang="hr-HR" dirty="0"/>
              <a:t>Cvetković i Maček primljeni u audijenciju kod kneza Pavla 24.8.1939. – prihvaćeno</a:t>
            </a:r>
          </a:p>
          <a:p>
            <a:r>
              <a:rPr lang="hr-HR" dirty="0"/>
              <a:t>Tekst potpisan 26.8.1939.</a:t>
            </a:r>
          </a:p>
        </p:txBody>
      </p:sp>
    </p:spTree>
    <p:extLst>
      <p:ext uri="{BB962C8B-B14F-4D97-AF65-F5344CB8AC3E}">
        <p14:creationId xmlns:p14="http://schemas.microsoft.com/office/powerpoint/2010/main" val="422696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3CE937-8718-1E50-F3A0-ACA23EDA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Banovina Hrvatska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66A8A9-C0A6-5CF9-FFA6-CEBF51743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Sjedište Zagreb</a:t>
            </a:r>
          </a:p>
          <a:p>
            <a:r>
              <a:rPr lang="hr-HR" dirty="0"/>
              <a:t>Savska banovina + Primorska banovina + Dubrovnik, Šid, Ilok, Brčko, Gradačac, Derventa, Travnik, Fojnica</a:t>
            </a:r>
          </a:p>
          <a:p>
            <a:r>
              <a:rPr lang="hr-HR" dirty="0"/>
              <a:t>Izvan ostala područja istočnog Srijema i Boke Kotorske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666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F185CC-C6AC-2AFB-DB6D-219A1BBA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B37BC5-C752-E52B-E9A4-BABDFC1B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1AF887-F2DD-063D-9DE1-C3E97F61A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4"/>
            <a:ext cx="6389915" cy="68487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0165D13-E81F-B5E5-162C-858C4B4A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115" y="-76150"/>
            <a:ext cx="4963885" cy="69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D35F06-AC8A-A75B-8DDD-DE77CD69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creen_Recording_20260504_145748_YouTube">
            <a:hlinkClick r:id="" action="ppaction://media"/>
            <a:extLst>
              <a:ext uri="{FF2B5EF4-FFF2-40B4-BE49-F238E27FC236}">
                <a16:creationId xmlns:a16="http://schemas.microsoft.com/office/drawing/2014/main" id="{0E1BBA1A-441C-C434-40DF-28D80D9B15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2985" y="16067"/>
            <a:ext cx="9046029" cy="6841933"/>
          </a:xfrm>
        </p:spPr>
      </p:pic>
    </p:spTree>
    <p:extLst>
      <p:ext uri="{BB962C8B-B14F-4D97-AF65-F5344CB8AC3E}">
        <p14:creationId xmlns:p14="http://schemas.microsoft.com/office/powerpoint/2010/main" val="30293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DE65ED-B29A-E062-F5C1-98D9B289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Banovina Hrvatska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E902C2-974C-29B6-28B3-436CF322D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Uspostavljena na temelju Oktroiranog ustava – knez Pavle nije htio mijenjati Ustav</a:t>
            </a:r>
          </a:p>
          <a:p>
            <a:r>
              <a:rPr lang="hr-HR" dirty="0"/>
              <a:t>Sporazum je izvanredna odluka Namjesništva i Vlade, koja nije dobila potvrdu Narodnog predstavništva</a:t>
            </a:r>
          </a:p>
          <a:p>
            <a:r>
              <a:rPr lang="hr-HR" dirty="0"/>
              <a:t>Uredba o Banovini Hrvatskoj utvrđuje njen teritorij, nadležnosti i organizaciju</a:t>
            </a:r>
          </a:p>
          <a:p>
            <a:r>
              <a:rPr lang="hr-HR" dirty="0"/>
              <a:t>Hrvatski sabor ima zakonodavnu vlast, ali vrijede i zakoni koje donosi Skupština u Beogradu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72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BBE40FA-0F64-9AF5-3E7F-61A1F3684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019"/>
          <a:stretch>
            <a:fillRect/>
          </a:stretch>
        </p:blipFill>
        <p:spPr>
          <a:xfrm>
            <a:off x="8123965" y="1150453"/>
            <a:ext cx="4046132" cy="570753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A9F38B5-6F11-D2C8-2CF8-017B50700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09"/>
          <a:stretch>
            <a:fillRect/>
          </a:stretch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92C5EA7-AC42-F8E2-C5DB-F85C5FF383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14655"/>
          <a:stretch>
            <a:fillRect/>
          </a:stretch>
        </p:blipFill>
        <p:spPr>
          <a:xfrm>
            <a:off x="0" y="1150463"/>
            <a:ext cx="4012654" cy="5707537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FC90BA36-D422-A206-16AC-1F67DC1C63EF}"/>
              </a:ext>
            </a:extLst>
          </p:cNvPr>
          <p:cNvSpPr txBox="1"/>
          <p:nvPr/>
        </p:nvSpPr>
        <p:spPr>
          <a:xfrm>
            <a:off x="912312" y="642257"/>
            <a:ext cx="218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Knez Pavle</a:t>
            </a:r>
            <a:endParaRPr lang="en-GB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9F30A13-1358-2B04-81A0-373A53F99ED3}"/>
              </a:ext>
            </a:extLst>
          </p:cNvPr>
          <p:cNvSpPr txBox="1"/>
          <p:nvPr/>
        </p:nvSpPr>
        <p:spPr>
          <a:xfrm>
            <a:off x="5257323" y="5912648"/>
            <a:ext cx="1621972" cy="37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Ivo Perović</a:t>
            </a:r>
            <a:endParaRPr lang="en-GB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C2F108B-D383-4B39-49A0-C04FC14F523D}"/>
              </a:ext>
            </a:extLst>
          </p:cNvPr>
          <p:cNvSpPr txBox="1"/>
          <p:nvPr/>
        </p:nvSpPr>
        <p:spPr>
          <a:xfrm>
            <a:off x="9503228" y="397915"/>
            <a:ext cx="138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Radenko</a:t>
            </a:r>
            <a:r>
              <a:rPr lang="hr-HR" dirty="0"/>
              <a:t> Stanković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934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6DC906-A89D-AC4F-8F1E-70F53CA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Vlada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EEEEB8-1E6D-E9A2-8D1C-3B0AB1F9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Gospodarski i financijski autonomna</a:t>
            </a:r>
          </a:p>
          <a:p>
            <a:r>
              <a:rPr lang="hr-HR" dirty="0"/>
              <a:t>Na vlasti HSS</a:t>
            </a:r>
          </a:p>
          <a:p>
            <a:r>
              <a:rPr lang="hr-HR" dirty="0"/>
              <a:t>Maček potpredsjednik vlade</a:t>
            </a:r>
          </a:p>
          <a:p>
            <a:r>
              <a:rPr lang="hr-HR" dirty="0"/>
              <a:t>Ban Ivan Šubašić</a:t>
            </a:r>
          </a:p>
          <a:p>
            <a:r>
              <a:rPr lang="hr-HR" dirty="0"/>
              <a:t>Sporazum predviđao obnovu Hrvatskog sabora, ali izvori nisu nikad pokrenuti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725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C3A9EA-D6B4-AC1D-60A0-8772BCF6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Ban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8A64514-249D-BCF2-6359-2840903F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4857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Ban odgovara samo kralju i Hrvatskom saboru</a:t>
            </a:r>
          </a:p>
          <a:p>
            <a:r>
              <a:rPr lang="hr-HR" dirty="0"/>
              <a:t>Imenuje ga kralj</a:t>
            </a:r>
          </a:p>
          <a:p>
            <a:r>
              <a:rPr lang="hr-HR" dirty="0"/>
              <a:t>U upravi mu pomažu podban i Ured banske vlasti, koji je po ustroju i ovlastima bio vlada Banovine Hrvatske</a:t>
            </a:r>
          </a:p>
          <a:p>
            <a:r>
              <a:rPr lang="hr-HR" dirty="0"/>
              <a:t>Za područje Primorske banovine osnovana Ispostava banske vlasti Banovine Hrvatske u Splitu – obavlja poslove Banske vlasti za to područje</a:t>
            </a:r>
          </a:p>
          <a:p>
            <a:endParaRPr lang="hr-HR" dirty="0"/>
          </a:p>
          <a:p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7CECBB0-CF2B-10F6-F974-0DA2C81E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57" y="-43987"/>
            <a:ext cx="5148943" cy="69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39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BF6965-7B8B-FFE4-9D14-10198D38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Autonomija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521CDA-A4D5-F1D4-678D-51CB27B93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Banovina Hrvatska autonomna u </a:t>
            </a:r>
          </a:p>
          <a:p>
            <a:pPr lvl="1"/>
            <a:r>
              <a:rPr lang="hr-HR" dirty="0"/>
              <a:t>Pravdi</a:t>
            </a:r>
          </a:p>
          <a:p>
            <a:pPr lvl="1"/>
            <a:r>
              <a:rPr lang="hr-HR" dirty="0"/>
              <a:t>Socijalnoj politici</a:t>
            </a:r>
          </a:p>
          <a:p>
            <a:pPr lvl="1"/>
            <a:r>
              <a:rPr lang="hr-HR" dirty="0"/>
              <a:t>Poljodjelstvu</a:t>
            </a:r>
          </a:p>
          <a:p>
            <a:pPr lvl="1"/>
            <a:r>
              <a:rPr lang="hr-HR" dirty="0"/>
              <a:t>Trgovini</a:t>
            </a:r>
          </a:p>
          <a:p>
            <a:pPr lvl="1"/>
            <a:r>
              <a:rPr lang="hr-HR" dirty="0"/>
              <a:t>Industriji</a:t>
            </a:r>
          </a:p>
          <a:p>
            <a:pPr lvl="1"/>
            <a:r>
              <a:rPr lang="hr-HR" dirty="0"/>
              <a:t>Šumama</a:t>
            </a:r>
          </a:p>
          <a:p>
            <a:pPr lvl="1"/>
            <a:r>
              <a:rPr lang="hr-HR" dirty="0"/>
              <a:t>Radnicima</a:t>
            </a:r>
          </a:p>
          <a:p>
            <a:pPr lvl="1"/>
            <a:r>
              <a:rPr lang="hr-HR" dirty="0"/>
              <a:t>Javnoj gradnji</a:t>
            </a:r>
          </a:p>
          <a:p>
            <a:pPr lvl="1"/>
            <a:r>
              <a:rPr lang="hr-HR" dirty="0"/>
              <a:t>Tjelesnom odgoju naroda</a:t>
            </a:r>
          </a:p>
        </p:txBody>
      </p:sp>
    </p:spTree>
    <p:extLst>
      <p:ext uri="{BB962C8B-B14F-4D97-AF65-F5344CB8AC3E}">
        <p14:creationId xmlns:p14="http://schemas.microsoft.com/office/powerpoint/2010/main" val="696258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922D97-3803-1A5F-5798-2004E71E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Autonomija 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871AAF-6F8A-629E-0915-84A6F7F3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Autonomija Banovine Hrvatske ruši načelo centralizma</a:t>
            </a:r>
          </a:p>
          <a:p>
            <a:r>
              <a:rPr lang="hr-HR" dirty="0"/>
              <a:t>Negira i načelo državnog i nacionalnog unitarizma Oktroiranog ustava, jer je formirana u povijesnim i etničkim granicama hrvatskog naroda</a:t>
            </a:r>
          </a:p>
          <a:p>
            <a:r>
              <a:rPr lang="hr-HR" dirty="0"/>
              <a:t>Banovina Hrvatska je, u odnosu na druge banovine, zaista federalna jedinica unutar centralističke države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755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CC8BAA-8945-513F-2BFC-5E15F85E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Stanovništvo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64DCEE0-D8F6-AD6A-9247-B310483B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 području Banovine Hrvatske živjelo 4.405.119 stanovnika</a:t>
            </a:r>
          </a:p>
          <a:p>
            <a:r>
              <a:rPr lang="hr-HR" dirty="0"/>
              <a:t>Od toga 3.061.680 Hrvata i 847.005 Srba – prema podacima Seljačke sloge</a:t>
            </a:r>
          </a:p>
        </p:txBody>
      </p:sp>
    </p:spTree>
    <p:extLst>
      <p:ext uri="{BB962C8B-B14F-4D97-AF65-F5344CB8AC3E}">
        <p14:creationId xmlns:p14="http://schemas.microsoft.com/office/powerpoint/2010/main" val="1897656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7686D4-0326-1365-F610-3FCEF0E4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Banovina Hrvatska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B33983-D93A-638E-8404-5A5F7103C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1057" cy="4351338"/>
          </a:xfrm>
        </p:spPr>
        <p:txBody>
          <a:bodyPr/>
          <a:lstStyle/>
          <a:p>
            <a:r>
              <a:rPr lang="hr-HR" dirty="0"/>
              <a:t>Hrvatsko narodno zastupstvo ratificiralo sporazum s 80 glasova za i 1 protiv</a:t>
            </a:r>
          </a:p>
          <a:p>
            <a:r>
              <a:rPr lang="hr-HR" dirty="0"/>
              <a:t>Jedini protiv bio je Lovro Sušić, pripadnik HSP-a koji je kasnije prešao u HSS</a:t>
            </a:r>
          </a:p>
          <a:p>
            <a:r>
              <a:rPr lang="hr-HR" dirty="0"/>
              <a:t>Za vrijeme NDH bio je ustaški dužnosnik, a nakon 1945. ide u emigraciju</a:t>
            </a: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429DCE6-2E2A-4FD0-1D4E-B12D9F712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59" y="1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5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E44EED-9057-5396-10E9-BF9CE269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Reforme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88F7A4-4A3B-B4CB-9391-9905E03F4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Banska vlast nabavlja kvalitetne rasplodne bikove iz Švicarske za obnovu stočarstva</a:t>
            </a:r>
          </a:p>
          <a:p>
            <a:r>
              <a:rPr lang="hr-HR" dirty="0"/>
              <a:t>Nabava 98 kvalitetnih rasplodnih konja</a:t>
            </a:r>
          </a:p>
          <a:p>
            <a:r>
              <a:rPr lang="hr-HR" dirty="0"/>
              <a:t>Organizacija i uspostava veterinarskih ambulanti – za suzbijanje bolesti životinja</a:t>
            </a:r>
          </a:p>
          <a:p>
            <a:r>
              <a:rPr lang="hr-HR" dirty="0"/>
              <a:t>Veća proizvodnja i kvaliteta mesa – seljaci jedu više </a:t>
            </a:r>
            <a:r>
              <a:rPr lang="hr-HR" dirty="0" err="1"/>
              <a:t>jelančevina</a:t>
            </a:r>
            <a:r>
              <a:rPr lang="hr-HR" dirty="0"/>
              <a:t>, što utječe na zdravlje i natalitet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98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E2A22D-DF26-587A-B823-CDC0D62B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Reforme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B031501-AD34-E1CD-8331-B1D7040B8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Građevinski radovi – popravljanje javnih zgrada i prometnica</a:t>
            </a:r>
          </a:p>
          <a:p>
            <a:r>
              <a:rPr lang="hr-HR" dirty="0"/>
              <a:t>Ukinut srpsko-hrvatsko-slovenački pravopis i vraćen </a:t>
            </a:r>
            <a:r>
              <a:rPr lang="hr-HR" dirty="0" err="1"/>
              <a:t>Boranićev</a:t>
            </a:r>
            <a:r>
              <a:rPr lang="hr-HR" dirty="0"/>
              <a:t> pravopis</a:t>
            </a:r>
          </a:p>
          <a:p>
            <a:r>
              <a:rPr lang="hr-HR" dirty="0"/>
              <a:t>Nakladništvo – objavljivane knjige koje su ili su prije bile zabranjivane ili cenzurirane</a:t>
            </a:r>
          </a:p>
          <a:p>
            <a:r>
              <a:rPr lang="hr-HR" dirty="0"/>
              <a:t>Banska vlast podupire i medicinu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439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03AEE0-F3AB-F845-3EFA-89FDA01F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Reforme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ABCEAD-E230-8FF8-E23D-B85869A3C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9914" cy="4351338"/>
          </a:xfrm>
        </p:spPr>
        <p:txBody>
          <a:bodyPr/>
          <a:lstStyle/>
          <a:p>
            <a:r>
              <a:rPr lang="hr-HR" dirty="0"/>
              <a:t>Policija u Banovini Hrvatskoj jest redarstvo</a:t>
            </a:r>
          </a:p>
          <a:p>
            <a:r>
              <a:rPr lang="hr-HR" dirty="0"/>
              <a:t>Beograd neprestano odgađa ranije dogovorenu predaju Žandarmerijske brigade Banovine Hrvatske pod ingerenciju banske vlasti</a:t>
            </a:r>
          </a:p>
          <a:p>
            <a:r>
              <a:rPr lang="hr-HR" dirty="0"/>
              <a:t>Ulogu oružništva preuzimaju Hrvatske seljačke i građanske zaštite</a:t>
            </a:r>
            <a:endParaRPr lang="en-GB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319CFA1-C0DF-F388-7BB6-F92D1AB56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171" y="-34542"/>
            <a:ext cx="4778829" cy="68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52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5133B0-73C4-A8E8-5ABC-CBE9E1DB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Glavni protivnici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5CAB4C-FB4C-983E-B788-A51417961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Srpski političari, jugoslavenska vojska i SPC</a:t>
            </a:r>
          </a:p>
          <a:p>
            <a:pPr lvl="1"/>
            <a:r>
              <a:rPr lang="hr-HR" dirty="0"/>
              <a:t>Banovina Hrvatska je prijetnja za srpsku dominaciju </a:t>
            </a:r>
          </a:p>
          <a:p>
            <a:pPr marL="457200" lvl="1" indent="0">
              <a:buNone/>
            </a:pPr>
            <a:endParaRPr lang="hr-HR" dirty="0"/>
          </a:p>
          <a:p>
            <a:r>
              <a:rPr lang="hr-HR" dirty="0"/>
              <a:t>Ustaše </a:t>
            </a:r>
          </a:p>
          <a:p>
            <a:pPr lvl="1"/>
            <a:r>
              <a:rPr lang="hr-HR" dirty="0"/>
              <a:t>HSS izdao hrvatske nacionalne interese</a:t>
            </a:r>
          </a:p>
          <a:p>
            <a:pPr lvl="1"/>
            <a:endParaRPr lang="hr-HR" dirty="0"/>
          </a:p>
          <a:p>
            <a:r>
              <a:rPr lang="hr-HR" dirty="0"/>
              <a:t>Komunisti</a:t>
            </a:r>
          </a:p>
          <a:p>
            <a:pPr lvl="1"/>
            <a:r>
              <a:rPr lang="hr-HR" dirty="0"/>
              <a:t>Sporazum Cvetković – Maček je sporazum hrvatske i srpske buržoazije uperen protiv prava radničke klase</a:t>
            </a:r>
          </a:p>
        </p:txBody>
      </p:sp>
    </p:spTree>
    <p:extLst>
      <p:ext uri="{BB962C8B-B14F-4D97-AF65-F5344CB8AC3E}">
        <p14:creationId xmlns:p14="http://schemas.microsoft.com/office/powerpoint/2010/main" val="342317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7A7179-8968-894E-CC23-9DFDE4D1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Represija nad hrvatskim seljacima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907A099-10E9-9D44-95E9-8E08AC71D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7171" cy="4667250"/>
          </a:xfrm>
        </p:spPr>
        <p:txBody>
          <a:bodyPr>
            <a:normAutofit fontScale="25000" lnSpcReduction="20000"/>
          </a:bodyPr>
          <a:lstStyle/>
          <a:p>
            <a:r>
              <a:rPr lang="hr-HR" sz="9600" dirty="0"/>
              <a:t>19. ožujka 1935. masakr u Sibinju- ubijeno osam hrvatskih seljaka</a:t>
            </a:r>
          </a:p>
          <a:p>
            <a:r>
              <a:rPr lang="hr-HR" sz="9600" dirty="0"/>
              <a:t>20. ožujka 1935. Slavonski brod - ubijeno 6 seljaka iz </a:t>
            </a:r>
            <a:r>
              <a:rPr lang="hr-HR" sz="9600" dirty="0" err="1"/>
              <a:t>Ruščice</a:t>
            </a:r>
            <a:r>
              <a:rPr lang="hr-HR" sz="9600" dirty="0"/>
              <a:t> i Gornje Vrbe </a:t>
            </a:r>
          </a:p>
          <a:p>
            <a:r>
              <a:rPr lang="hr-HR" sz="9600" dirty="0"/>
              <a:t>Žele uplašiti hrvatske seljake </a:t>
            </a:r>
          </a:p>
          <a:p>
            <a:r>
              <a:rPr lang="hr-HR" sz="9600" dirty="0" err="1"/>
              <a:t>Jevtić</a:t>
            </a:r>
            <a:r>
              <a:rPr lang="hr-HR" sz="9600" dirty="0"/>
              <a:t> organizira parlamentarne izbore 5. svibnja 1935. (teroristički napadi, javno glasovanje, masovno krivotvorenje izbornih spisa)</a:t>
            </a:r>
          </a:p>
          <a:p>
            <a:r>
              <a:rPr lang="hr-HR" sz="9600" dirty="0"/>
              <a:t>Na područjima naseljenim Hrvatima izbori prošli drugačije nego što su očekivali</a:t>
            </a:r>
          </a:p>
          <a:p>
            <a:r>
              <a:rPr lang="hr-HR" sz="9600" dirty="0"/>
              <a:t>HSS ima Hrvatsku seljačku zaštitu </a:t>
            </a:r>
          </a:p>
          <a:p>
            <a:endParaRPr lang="en-GB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CCF41EB-D7C9-8A42-EA7D-608DCFD5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04" y="1426029"/>
            <a:ext cx="6011511" cy="50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37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A2B2C-9F54-73CB-60C9-6B9F52D11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Raspad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3308B5-E186-70AD-C4AA-D687DCEDF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27.3.1940. </a:t>
            </a:r>
            <a:r>
              <a:rPr lang="hr-HR" dirty="0" err="1"/>
              <a:t>Simovićev</a:t>
            </a:r>
            <a:r>
              <a:rPr lang="hr-HR" dirty="0"/>
              <a:t> puč</a:t>
            </a:r>
          </a:p>
          <a:p>
            <a:r>
              <a:rPr lang="hr-HR" dirty="0"/>
              <a:t>Srušena vlada Cvetković – Maček</a:t>
            </a:r>
          </a:p>
          <a:p>
            <a:r>
              <a:rPr lang="hr-HR" dirty="0"/>
              <a:t>Petar II. proglašen punoljetnim i postavljen na prijestolje</a:t>
            </a:r>
          </a:p>
          <a:p>
            <a:r>
              <a:rPr lang="hr-HR" dirty="0"/>
              <a:t>Izvjesnost njemačkog napada i stvarna slabost jugoslavenske vojske – </a:t>
            </a:r>
            <a:r>
              <a:rPr lang="hr-HR" dirty="0" err="1"/>
              <a:t>Simović</a:t>
            </a:r>
            <a:r>
              <a:rPr lang="hr-HR" dirty="0"/>
              <a:t> nudi Mačeku i HSS-u da uđu u vladu</a:t>
            </a:r>
          </a:p>
          <a:p>
            <a:r>
              <a:rPr lang="hr-HR" dirty="0"/>
              <a:t>Maček prihvatio kako bi održao mir, a Banovina Hrvatska dobila proširene ovlasti</a:t>
            </a:r>
          </a:p>
          <a:p>
            <a:r>
              <a:rPr lang="hr-HR" dirty="0"/>
              <a:t>Travanjskim ratom i komadanjem Jugoslavije, Banovina Hrvatska nestaje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538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DE4A-396F-AC59-9E81-27A71BCB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3D7EE6-0847-D1C4-61FB-FE77E924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6DDE16-81A1-4028-EE37-1047314FE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Materljan</a:t>
            </a:r>
            <a:r>
              <a:rPr lang="hr-HR" dirty="0"/>
              <a:t>, Neven. </a:t>
            </a:r>
            <a:r>
              <a:rPr lang="hr-HR" i="1" dirty="0"/>
              <a:t>Banovina hrvatska: prva hrvatska pobjeda nad </a:t>
            </a:r>
            <a:r>
              <a:rPr lang="hr-HR" i="1" dirty="0" err="1"/>
              <a:t>velikosprskim</a:t>
            </a:r>
            <a:r>
              <a:rPr lang="hr-HR" i="1" dirty="0"/>
              <a:t> terorizmom</a:t>
            </a:r>
            <a:r>
              <a:rPr lang="hr-HR" dirty="0"/>
              <a:t>. Rijeka: vlast. </a:t>
            </a:r>
            <a:r>
              <a:rPr lang="hr-HR" dirty="0" err="1"/>
              <a:t>nakl</a:t>
            </a:r>
            <a:r>
              <a:rPr lang="hr-HR" dirty="0"/>
              <a:t>., 2022.</a:t>
            </a:r>
          </a:p>
          <a:p>
            <a:r>
              <a:rPr lang="en-US" dirty="0" err="1"/>
              <a:t>Boban</a:t>
            </a:r>
            <a:r>
              <a:rPr lang="en-US" dirty="0"/>
              <a:t>, </a:t>
            </a:r>
            <a:r>
              <a:rPr lang="en-US" dirty="0" err="1"/>
              <a:t>Lj</a:t>
            </a:r>
            <a:r>
              <a:rPr lang="en-US" dirty="0"/>
              <a:t>. (1970). '</a:t>
            </a:r>
            <a:r>
              <a:rPr lang="en-US" dirty="0" err="1"/>
              <a:t>Sastanak</a:t>
            </a:r>
            <a:r>
              <a:rPr lang="en-US" dirty="0"/>
              <a:t> V. </a:t>
            </a:r>
            <a:r>
              <a:rPr lang="en-US" dirty="0" err="1"/>
              <a:t>Mačeka</a:t>
            </a:r>
            <a:r>
              <a:rPr lang="en-US" dirty="0"/>
              <a:t> s </a:t>
            </a:r>
            <a:r>
              <a:rPr lang="en-US" dirty="0" err="1"/>
              <a:t>knezom</a:t>
            </a:r>
            <a:r>
              <a:rPr lang="en-US" dirty="0"/>
              <a:t> </a:t>
            </a:r>
            <a:r>
              <a:rPr lang="en-US" dirty="0" err="1"/>
              <a:t>Pavlom</a:t>
            </a:r>
            <a:r>
              <a:rPr lang="en-US" dirty="0"/>
              <a:t> (u </a:t>
            </a:r>
            <a:r>
              <a:rPr lang="en-US" dirty="0" err="1"/>
              <a:t>studenom</a:t>
            </a:r>
            <a:r>
              <a:rPr lang="en-US" dirty="0"/>
              <a:t> 1936) </a:t>
            </a:r>
            <a:r>
              <a:rPr lang="en-US" dirty="0" err="1"/>
              <a:t>i</a:t>
            </a:r>
            <a:r>
              <a:rPr lang="en-US" dirty="0"/>
              <a:t> M. </a:t>
            </a:r>
            <a:r>
              <a:rPr lang="en-US" dirty="0" err="1"/>
              <a:t>Stojadinovićem</a:t>
            </a:r>
            <a:r>
              <a:rPr lang="en-US" dirty="0"/>
              <a:t> (u </a:t>
            </a:r>
            <a:r>
              <a:rPr lang="en-US" dirty="0" err="1"/>
              <a:t>siječnju</a:t>
            </a:r>
            <a:r>
              <a:rPr lang="en-US" dirty="0"/>
              <a:t> 1937)', </a:t>
            </a:r>
            <a:r>
              <a:rPr lang="en-US" dirty="0" err="1"/>
              <a:t>Časopis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suvremenu</a:t>
            </a:r>
            <a:r>
              <a:rPr lang="en-US" dirty="0"/>
              <a:t> </a:t>
            </a:r>
            <a:r>
              <a:rPr lang="en-US" dirty="0" err="1"/>
              <a:t>povijest</a:t>
            </a:r>
            <a:r>
              <a:rPr lang="en-US" dirty="0"/>
              <a:t>, 2(2), str. 181-210. </a:t>
            </a:r>
            <a:r>
              <a:rPr lang="en-US" dirty="0" err="1"/>
              <a:t>Preuzeto</a:t>
            </a:r>
            <a:r>
              <a:rPr lang="en-US" dirty="0"/>
              <a:t> s: https://hrcak.srce.hr/166578</a:t>
            </a:r>
            <a:endParaRPr lang="hr-HR" dirty="0"/>
          </a:p>
          <a:p>
            <a:r>
              <a:rPr lang="en-GB" dirty="0"/>
              <a:t>LEČEK, Suzana. </a:t>
            </a:r>
            <a:r>
              <a:rPr lang="en-GB" i="1" dirty="0" err="1"/>
              <a:t>Prijelomna</a:t>
            </a:r>
            <a:r>
              <a:rPr lang="en-GB" i="1" dirty="0"/>
              <a:t> </a:t>
            </a:r>
            <a:r>
              <a:rPr lang="en-GB" i="1" dirty="0" err="1"/>
              <a:t>vremena</a:t>
            </a:r>
            <a:r>
              <a:rPr lang="en-GB" i="1" dirty="0"/>
              <a:t> : </a:t>
            </a:r>
            <a:r>
              <a:rPr lang="en-GB" i="1" dirty="0" err="1"/>
              <a:t>Hrvatske</a:t>
            </a:r>
            <a:r>
              <a:rPr lang="en-GB" i="1" dirty="0"/>
              <a:t> </a:t>
            </a:r>
            <a:r>
              <a:rPr lang="en-GB" i="1" dirty="0" err="1"/>
              <a:t>zemlje</a:t>
            </a:r>
            <a:r>
              <a:rPr lang="en-GB" i="1" dirty="0"/>
              <a:t> </a:t>
            </a:r>
            <a:r>
              <a:rPr lang="en-GB" i="1" dirty="0" err="1"/>
              <a:t>nakon</a:t>
            </a:r>
            <a:r>
              <a:rPr lang="en-GB" i="1" dirty="0"/>
              <a:t> 1918.</a:t>
            </a:r>
            <a:r>
              <a:rPr lang="en-GB" dirty="0"/>
              <a:t>. Zagreb: Matica </a:t>
            </a:r>
            <a:r>
              <a:rPr lang="en-GB" dirty="0" err="1"/>
              <a:t>hrvatska</a:t>
            </a:r>
            <a:r>
              <a:rPr lang="en-GB" dirty="0"/>
              <a:t>, 2022</a:t>
            </a:r>
            <a:r>
              <a:rPr lang="hr-HR" dirty="0"/>
              <a:t>.</a:t>
            </a:r>
          </a:p>
          <a:p>
            <a:r>
              <a:rPr lang="hr-HR" dirty="0"/>
              <a:t>Matković, Hrvoje. </a:t>
            </a:r>
            <a:r>
              <a:rPr lang="hr-HR" i="1" dirty="0"/>
              <a:t>Povijest Jugoslavije: 1918. – 1991. – 2003</a:t>
            </a:r>
            <a:r>
              <a:rPr lang="hr-HR" dirty="0"/>
              <a:t>. Zagreb: Naklada Pavičić, 2003.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79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3FCF05-4061-1983-CE91-BB66E0DB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 - slike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C76690-1379-99AD-D949-F693DE261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Materljan</a:t>
            </a:r>
            <a:r>
              <a:rPr lang="hr-HR" dirty="0"/>
              <a:t>, Neven. </a:t>
            </a:r>
            <a:r>
              <a:rPr lang="hr-HR" i="1" dirty="0"/>
              <a:t>Banovina hrvatska: prva hrvatska pobjeda nad </a:t>
            </a:r>
            <a:r>
              <a:rPr lang="hr-HR" i="1" dirty="0" err="1"/>
              <a:t>velikosprskim</a:t>
            </a:r>
            <a:r>
              <a:rPr lang="hr-HR" i="1" dirty="0"/>
              <a:t> terorizmom</a:t>
            </a:r>
            <a:r>
              <a:rPr lang="hr-HR" dirty="0"/>
              <a:t>. Rijeka: vlast. </a:t>
            </a:r>
            <a:r>
              <a:rPr lang="hr-HR" dirty="0" err="1"/>
              <a:t>nakl</a:t>
            </a:r>
            <a:r>
              <a:rPr lang="hr-HR" dirty="0"/>
              <a:t>., 2022.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Bauer, Antun. </a:t>
            </a:r>
            <a:r>
              <a:rPr lang="en-GB" i="1" dirty="0"/>
              <a:t>Hrvatska </a:t>
            </a:r>
            <a:r>
              <a:rPr lang="en-GB" i="1" dirty="0" err="1"/>
              <a:t>enciklopedija</a:t>
            </a:r>
            <a:r>
              <a:rPr lang="en-GB" dirty="0"/>
              <a:t>, </a:t>
            </a:r>
            <a:r>
              <a:rPr lang="en-GB" i="1" dirty="0" err="1"/>
              <a:t>mrežno</a:t>
            </a:r>
            <a:r>
              <a:rPr lang="en-GB" i="1" dirty="0"/>
              <a:t> </a:t>
            </a:r>
            <a:r>
              <a:rPr lang="en-GB" i="1" dirty="0" err="1"/>
              <a:t>izdanje</a:t>
            </a:r>
            <a:r>
              <a:rPr lang="en-GB" i="1" dirty="0"/>
              <a:t>.</a:t>
            </a:r>
            <a:r>
              <a:rPr lang="en-GB" dirty="0"/>
              <a:t> </a:t>
            </a:r>
            <a:r>
              <a:rPr lang="en-GB" dirty="0" err="1"/>
              <a:t>Leksikografski</a:t>
            </a:r>
            <a:r>
              <a:rPr lang="en-GB" dirty="0"/>
              <a:t> </a:t>
            </a:r>
            <a:r>
              <a:rPr lang="en-GB" dirty="0" err="1"/>
              <a:t>zavod</a:t>
            </a:r>
            <a:r>
              <a:rPr lang="en-GB" dirty="0"/>
              <a:t> Miroslav Krleža, 2013. – 2026. </a:t>
            </a:r>
            <a:r>
              <a:rPr lang="en-GB" dirty="0" err="1"/>
              <a:t>Pristupljeno</a:t>
            </a:r>
            <a:r>
              <a:rPr lang="en-GB" dirty="0"/>
              <a:t> 4.5.2026. &lt;https://enciklopedija.hr/clanak/bauer-antun-1856-1937&gt;.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>
                <a:hlinkClick r:id="rId2"/>
              </a:rPr>
              <a:t>https://www.facebook.com/groups/823461204412421/posts/1371368916288311/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Hercegbosna.org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/>
            </a:pPr>
            <a:endParaRPr lang="hr-HR" dirty="0"/>
          </a:p>
          <a:p>
            <a:pPr marL="514350" indent="-514350">
              <a:buFont typeface="+mj-lt"/>
              <a:buAutoNum type="arabicPeriod"/>
            </a:pPr>
            <a:endParaRPr lang="hr-HR" dirty="0"/>
          </a:p>
          <a:p>
            <a:pPr marL="514350" indent="-514350">
              <a:buFont typeface="+mj-lt"/>
              <a:buAutoNum type="arabicPeriod"/>
            </a:pPr>
            <a:endParaRPr lang="hr-HR" dirty="0"/>
          </a:p>
          <a:p>
            <a:pPr marL="514350" indent="-514350">
              <a:buFont typeface="+mj-lt"/>
              <a:buAutoNum type="arabicPeriod"/>
            </a:pPr>
            <a:endParaRPr lang="hr-HR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366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046A37-A65D-7F5D-088C-41B2D347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 - slike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4DFF21-73BD-BB1A-9053-E5675155A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3"/>
            </a:pPr>
            <a:r>
              <a:rPr lang="hr-HR" dirty="0"/>
              <a:t> </a:t>
            </a:r>
            <a:r>
              <a:rPr lang="hr-HR" dirty="0" err="1"/>
              <a:t>Materljan</a:t>
            </a:r>
            <a:r>
              <a:rPr lang="hr-HR" dirty="0"/>
              <a:t>, Neven. </a:t>
            </a:r>
            <a:r>
              <a:rPr lang="hr-HR" i="1" dirty="0"/>
              <a:t>Banovina hrvatska: prva hrvatska pobjeda nad </a:t>
            </a:r>
            <a:r>
              <a:rPr lang="hr-HR" i="1" dirty="0" err="1"/>
              <a:t>velikosprskim</a:t>
            </a:r>
            <a:r>
              <a:rPr lang="hr-HR" i="1" dirty="0"/>
              <a:t> terorizmom</a:t>
            </a:r>
            <a:r>
              <a:rPr lang="hr-HR" dirty="0"/>
              <a:t>. Rijeka: vlast. </a:t>
            </a:r>
            <a:r>
              <a:rPr lang="hr-HR" dirty="0" err="1"/>
              <a:t>nakl</a:t>
            </a:r>
            <a:r>
              <a:rPr lang="hr-HR" dirty="0"/>
              <a:t>., 2022.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hr-HR" dirty="0" err="1"/>
              <a:t>Materljan</a:t>
            </a:r>
            <a:r>
              <a:rPr lang="hr-HR" dirty="0"/>
              <a:t>, Neven. </a:t>
            </a:r>
            <a:r>
              <a:rPr lang="hr-HR" i="1" dirty="0"/>
              <a:t>Banovina hrvatska: prva hrvatska pobjeda nad </a:t>
            </a:r>
            <a:r>
              <a:rPr lang="hr-HR" i="1" dirty="0" err="1"/>
              <a:t>velikosprskim</a:t>
            </a:r>
            <a:r>
              <a:rPr lang="hr-HR" i="1" dirty="0"/>
              <a:t> terorizmom</a:t>
            </a:r>
            <a:r>
              <a:rPr lang="hr-HR" dirty="0"/>
              <a:t>. Rijeka: vlast. </a:t>
            </a:r>
            <a:r>
              <a:rPr lang="hr-HR" dirty="0" err="1"/>
              <a:t>nakl</a:t>
            </a:r>
            <a:r>
              <a:rPr lang="hr-HR" dirty="0"/>
              <a:t>., 2022.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hr-HR" dirty="0">
                <a:hlinkClick r:id="rId2"/>
              </a:rPr>
              <a:t>https://stav.ba/testna-vijest/dijelio-je-bosnu-bio-njen-veliki-neprijatelj-i-umro-daleko-od-nje-prezren-od-svih/31644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>
                <a:hlinkClick r:id="rId3"/>
              </a:rPr>
              <a:t>https://hamdocamo.wordpress.com/2019/10/04/i-grob-i-rob-odgovor-dragise-cvetkovica-ivici-dacicu/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>
                <a:hlinkClick r:id="rId4"/>
              </a:rPr>
              <a:t>https://www.youtube.com/watch?v=akcodg4_p0M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>
                <a:hlinkClick r:id="rId5"/>
              </a:rPr>
              <a:t>https://freemasonry-croatia.org/person/ivan-subasic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 dirty="0" err="1"/>
              <a:t>Wikimedia</a:t>
            </a:r>
            <a:r>
              <a:rPr lang="hr-HR" dirty="0"/>
              <a:t> </a:t>
            </a:r>
            <a:r>
              <a:rPr lang="hr-HR" dirty="0" err="1"/>
              <a:t>commons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r>
              <a:rPr lang="hr-HR"/>
              <a:t>https://www.reddit.com/r/croatia/comments/806g38/plakat_hrvatske_gra%C4%91anske_za%C5%A1tite_1939/</a:t>
            </a: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endParaRPr lang="hr-HR" dirty="0"/>
          </a:p>
          <a:p>
            <a:pPr marL="514350" indent="-514350">
              <a:buFont typeface="+mj-lt"/>
              <a:buAutoNum type="arabicPeriod" startAt="13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4944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2156143-0422-C26F-5414-5F09434CD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50" b="120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2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Protuteroristička strategija Hrvatske seljačke stranke</a:t>
            </a:r>
            <a:endParaRPr lang="en-US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Vodstvo stranke 1932. i 1933. stvorilo strategiju za borbu protiv velikosrpskog terorizma</a:t>
            </a:r>
          </a:p>
          <a:p>
            <a:r>
              <a:rPr lang="hr-HR" dirty="0"/>
              <a:t>Osniva se Hrvatska seljačka zaštita – poluvojna organizacija</a:t>
            </a:r>
          </a:p>
          <a:p>
            <a:r>
              <a:rPr lang="hr-HR" dirty="0"/>
              <a:t>Do 1935. je toliko ojačala da je omogućila velikoj većini hrvatskih birača da nesmetano glasuju</a:t>
            </a:r>
          </a:p>
          <a:p>
            <a:r>
              <a:rPr lang="hr-HR" dirty="0"/>
              <a:t>Hrvatska seljačka zaštita naoružana pendrecima</a:t>
            </a:r>
          </a:p>
          <a:p>
            <a:r>
              <a:rPr lang="hr-HR" dirty="0"/>
              <a:t>Za prijenos poruka služili se telefonima, uglavnom su to bili pješaci teklići, teklići biciklisti, a u Slavoniji teklići konjanici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8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Hrvatska seljačka zaštita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5943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Pripadnici odjeveni u odore od bijelog lanenog platna</a:t>
            </a:r>
          </a:p>
          <a:p>
            <a:r>
              <a:rPr lang="en-US" dirty="0" err="1"/>
              <a:t>Vladko</a:t>
            </a:r>
            <a:r>
              <a:rPr lang="en-US" dirty="0"/>
              <a:t> </a:t>
            </a:r>
            <a:r>
              <a:rPr lang="en-US" dirty="0" err="1"/>
              <a:t>Maček</a:t>
            </a:r>
            <a:r>
              <a:rPr lang="en-US" dirty="0"/>
              <a:t> </a:t>
            </a:r>
            <a:r>
              <a:rPr lang="en-US" dirty="0" err="1"/>
              <a:t>zapovjednik</a:t>
            </a:r>
            <a:r>
              <a:rPr lang="en-US" dirty="0"/>
              <a:t> </a:t>
            </a:r>
            <a:r>
              <a:rPr lang="en-US" dirty="0" err="1"/>
              <a:t>Hrvatske</a:t>
            </a:r>
            <a:r>
              <a:rPr lang="en-US" dirty="0"/>
              <a:t> </a:t>
            </a:r>
            <a:r>
              <a:rPr lang="en-US" dirty="0" err="1"/>
              <a:t>seljačke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,</a:t>
            </a:r>
            <a:endParaRPr lang="hr-HR" dirty="0"/>
          </a:p>
          <a:p>
            <a:r>
              <a:rPr lang="en-US" dirty="0"/>
              <a:t> </a:t>
            </a:r>
            <a:r>
              <a:rPr lang="en-US" dirty="0" err="1"/>
              <a:t>zamjenik</a:t>
            </a:r>
            <a:r>
              <a:rPr lang="en-US" dirty="0"/>
              <a:t> August </a:t>
            </a:r>
            <a:r>
              <a:rPr lang="en-US" dirty="0" err="1"/>
              <a:t>Košutić</a:t>
            </a:r>
            <a:r>
              <a:rPr lang="en-US" dirty="0"/>
              <a:t>)</a:t>
            </a:r>
            <a:endParaRPr lang="hr-HR" dirty="0"/>
          </a:p>
          <a:p>
            <a:r>
              <a:rPr lang="hr-HR" dirty="0"/>
              <a:t>Stožer je osnovan 1936., a na čelo je postavljen </a:t>
            </a:r>
            <a:r>
              <a:rPr lang="hr-HR" dirty="0" err="1"/>
              <a:t>Đuka</a:t>
            </a:r>
            <a:r>
              <a:rPr lang="hr-HR" dirty="0"/>
              <a:t> </a:t>
            </a:r>
            <a:r>
              <a:rPr lang="hr-HR" dirty="0" err="1"/>
              <a:t>Kemfelja</a:t>
            </a:r>
            <a:endParaRPr lang="en-US" dirty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7" y="754462"/>
            <a:ext cx="4844143" cy="61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9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882200-4303-0365-2728-D1DAF8C0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39C44C-99A0-C45A-C8A1-C325DD8B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D03C46A-0C87-F161-7D71-C91DC71B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-4005"/>
            <a:ext cx="11930743" cy="68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5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Velika prekretnica</a:t>
            </a:r>
            <a:endParaRPr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idx="1"/>
          </p:nvPr>
        </p:nvSpPr>
        <p:spPr>
          <a:xfrm>
            <a:off x="838200" y="1825625"/>
            <a:ext cx="608511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Parlamentarni </a:t>
            </a:r>
            <a:r>
              <a:rPr lang="en-US" dirty="0" err="1"/>
              <a:t>izbori</a:t>
            </a:r>
            <a:r>
              <a:rPr lang="en-US" dirty="0"/>
              <a:t> </a:t>
            </a:r>
            <a:r>
              <a:rPr lang="hr-HR" dirty="0"/>
              <a:t>1935. </a:t>
            </a:r>
            <a:r>
              <a:rPr lang="en-US" dirty="0" err="1"/>
              <a:t>prekretnica</a:t>
            </a:r>
            <a:r>
              <a:rPr lang="en-US" dirty="0"/>
              <a:t> u </a:t>
            </a:r>
            <a:r>
              <a:rPr lang="en-US" dirty="0" err="1"/>
              <a:t>hrvatskoj</a:t>
            </a:r>
            <a:r>
              <a:rPr lang="en-US" dirty="0"/>
              <a:t> </a:t>
            </a:r>
            <a:r>
              <a:rPr lang="en-US" dirty="0" err="1"/>
              <a:t>povijesti</a:t>
            </a:r>
            <a:endParaRPr lang="en-US" dirty="0"/>
          </a:p>
          <a:p>
            <a:r>
              <a:rPr lang="hr-HR" dirty="0"/>
              <a:t>Bogoljub </a:t>
            </a:r>
            <a:r>
              <a:rPr lang="hr-HR" dirty="0" err="1"/>
              <a:t>Jevtić</a:t>
            </a:r>
            <a:r>
              <a:rPr lang="hr-HR" dirty="0"/>
              <a:t> podnio ostavku 7.lipnja 1935.</a:t>
            </a:r>
          </a:p>
          <a:p>
            <a:r>
              <a:rPr lang="hr-HR" dirty="0"/>
              <a:t>Milan </a:t>
            </a:r>
            <a:r>
              <a:rPr lang="hr-HR" dirty="0" err="1"/>
              <a:t>Stojadinović</a:t>
            </a:r>
            <a:r>
              <a:rPr lang="hr-HR" dirty="0"/>
              <a:t> dolazi na njegovo mjesto </a:t>
            </a:r>
          </a:p>
          <a:p>
            <a:r>
              <a:rPr lang="hr-HR" dirty="0"/>
              <a:t>Hrvatski glasači shvaćaju da ne smiju rasipati svoje glasove na nekoliko hrvatskih stranaka pa su stoga listom glasali za Hrvatsku seljačku stranku.</a:t>
            </a:r>
          </a:p>
          <a:p>
            <a:r>
              <a:rPr lang="hr-HR" dirty="0"/>
              <a:t>Stvorena „kritična masa” hrvatskih domoljuba (intelektualci, trgovci, radnici, seljaci…)</a:t>
            </a:r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F025DD9-35DE-2DB0-7632-553CC1D7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43" y="684440"/>
            <a:ext cx="4882243" cy="54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37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1940</Words>
  <Application>Microsoft Office PowerPoint</Application>
  <PresentationFormat>Široki zaslon</PresentationFormat>
  <Paragraphs>214</Paragraphs>
  <Slides>43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8" baseType="lpstr">
      <vt:lpstr>Aptos</vt:lpstr>
      <vt:lpstr>Aptos Display</vt:lpstr>
      <vt:lpstr>Arial</vt:lpstr>
      <vt:lpstr>Times New Roman</vt:lpstr>
      <vt:lpstr>Tema sustava Office</vt:lpstr>
      <vt:lpstr>STVARANJE BANOVINE HRVATSKE</vt:lpstr>
      <vt:lpstr>Diktatura bez diktatora</vt:lpstr>
      <vt:lpstr>PowerPoint prezentacija</vt:lpstr>
      <vt:lpstr>Represija nad hrvatskim seljacima</vt:lpstr>
      <vt:lpstr>PowerPoint prezentacija</vt:lpstr>
      <vt:lpstr>Protuteroristička strategija Hrvatske seljačke stranke</vt:lpstr>
      <vt:lpstr>Hrvatska seljačka zaštita</vt:lpstr>
      <vt:lpstr>PowerPoint prezentacija</vt:lpstr>
      <vt:lpstr>Velika prekretnica</vt:lpstr>
      <vt:lpstr>Memorandum protiv nasilja</vt:lpstr>
      <vt:lpstr>Slučaj Kerestinec</vt:lpstr>
      <vt:lpstr>PowerPoint prezentacija</vt:lpstr>
      <vt:lpstr>Sastanak Mačeka i Stojadinovića</vt:lpstr>
      <vt:lpstr>Napadi na Hrvatsko seljačku zaštitu</vt:lpstr>
      <vt:lpstr>Izbori 1938.</vt:lpstr>
      <vt:lpstr>PowerPoint prezentacija</vt:lpstr>
      <vt:lpstr>Stojadinovićev report regentu Pavlu</vt:lpstr>
      <vt:lpstr>Put prema rješavanju hrvatskog pitanja</vt:lpstr>
      <vt:lpstr>Pregovori Cvetković - Maček</vt:lpstr>
      <vt:lpstr>Pregovori Cvetković - Maček</vt:lpstr>
      <vt:lpstr>Pregovori Cvetković - Maček</vt:lpstr>
      <vt:lpstr>PowerPoint prezentacija</vt:lpstr>
      <vt:lpstr>Pregovori Cvetković - Maček</vt:lpstr>
      <vt:lpstr>Pregovori Cvetković - Maček</vt:lpstr>
      <vt:lpstr>Pregovori Cvetković - Maček</vt:lpstr>
      <vt:lpstr>Banovina Hrvatska</vt:lpstr>
      <vt:lpstr>PowerPoint prezentacija</vt:lpstr>
      <vt:lpstr>PowerPoint prezentacija</vt:lpstr>
      <vt:lpstr>Banovina Hrvatska</vt:lpstr>
      <vt:lpstr>Vlada</vt:lpstr>
      <vt:lpstr>Ban</vt:lpstr>
      <vt:lpstr>Autonomija</vt:lpstr>
      <vt:lpstr>Autonomija </vt:lpstr>
      <vt:lpstr>Stanovništvo</vt:lpstr>
      <vt:lpstr>Banovina Hrvatska</vt:lpstr>
      <vt:lpstr>Reforme</vt:lpstr>
      <vt:lpstr>Reforme</vt:lpstr>
      <vt:lpstr>Reforme</vt:lpstr>
      <vt:lpstr>Glavni protivnici</vt:lpstr>
      <vt:lpstr>Raspad</vt:lpstr>
      <vt:lpstr>Literatura</vt:lpstr>
      <vt:lpstr>Literatura - slike</vt:lpstr>
      <vt:lpstr>Literatura - slike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Tea Vodstrčil</dc:creator>
  <cp:lastModifiedBy>Tea Vodstrčil</cp:lastModifiedBy>
  <cp:revision>8</cp:revision>
  <dcterms:created xsi:type="dcterms:W3CDTF">2026-04-30T16:37:05Z</dcterms:created>
  <dcterms:modified xsi:type="dcterms:W3CDTF">2026-05-05T07:13:31Z</dcterms:modified>
</cp:coreProperties>
</file>