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1"/>
  </p:notesMasterIdLst>
  <p:sldIdLst>
    <p:sldId id="256" r:id="rId2"/>
    <p:sldId id="277" r:id="rId3"/>
    <p:sldId id="260" r:id="rId4"/>
    <p:sldId id="258" r:id="rId5"/>
    <p:sldId id="280" r:id="rId6"/>
    <p:sldId id="276" r:id="rId7"/>
    <p:sldId id="281" r:id="rId8"/>
    <p:sldId id="283" r:id="rId9"/>
    <p:sldId id="273" r:id="rId10"/>
    <p:sldId id="284" r:id="rId11"/>
    <p:sldId id="259" r:id="rId12"/>
    <p:sldId id="270" r:id="rId13"/>
    <p:sldId id="287" r:id="rId14"/>
    <p:sldId id="265" r:id="rId15"/>
    <p:sldId id="292" r:id="rId16"/>
    <p:sldId id="289" r:id="rId17"/>
    <p:sldId id="261" r:id="rId18"/>
    <p:sldId id="291" r:id="rId19"/>
    <p:sldId id="26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0" autoAdjust="0"/>
  </p:normalViewPr>
  <p:slideViewPr>
    <p:cSldViewPr>
      <p:cViewPr varScale="1">
        <p:scale>
          <a:sx n="66" d="100"/>
          <a:sy n="66" d="100"/>
        </p:scale>
        <p:origin x="1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D6D149-CAE5-4184-9EB9-3F70BC18994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47978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73F3B-5888-45C4-A49A-A91314460E22}" type="slidenum">
              <a:rPr lang="hr-HR" altLang="en-US"/>
              <a:pPr/>
              <a:t>1</a:t>
            </a:fld>
            <a:endParaRPr lang="hr-HR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1319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BC842E46-CE8A-450F-902F-079F4D5C66A7}" type="slidenum">
              <a:rPr lang="hr-HR" altLang="en-US" sz="1200">
                <a:latin typeface="Arial" charset="0"/>
              </a:rPr>
              <a:pPr eaLnBrk="1" hangingPunct="1"/>
              <a:t>10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575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FD7A2-7F56-49F3-B46D-9E15DB3612EC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47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C5D2A-34E8-4802-B378-F983A134C538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562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34103FEA-9B36-4D10-A220-12BD55DEE8DF}" type="slidenum">
              <a:rPr lang="hr-HR" altLang="en-US" sz="1200">
                <a:latin typeface="Arial" charset="0"/>
              </a:rPr>
              <a:pPr eaLnBrk="1" hangingPunct="1"/>
              <a:t>13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000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F56C3-E2E4-4104-9BD6-086376BE7657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4486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Although probably not worn by all slaves, only those thought likely to make a break for it, collars such as these identify the slave and owner and sometimes promise a reward for return.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In this case, the text promises a reward of one solidus (gold coin) to anyone returning the fugitive to his/her master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Zonino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. Most likely a slave collar, but some have suggested that it could also be an animal collar.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In the Baths of Diocletian section of the National Museum of Rome.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Source: http://www.cambridgescp.com/Lpage.php?p=clc%5Eoa_book1%5Estage6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br>
              <a:rPr lang="en-US" dirty="0"/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Inscription: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 </a:t>
            </a:r>
            <a:b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FUGI. TENE ME. CUM REVOCAVERIS ME D. M. ZONINO, ACCIPIS SOLIDUM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Translation: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 have run away. Catch me. If you take me back to my master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Zoninus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, you'll receive 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solidus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 (a gold coin).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D149-CAE5-4184-9EB9-3F70BC189945}" type="slidenum">
              <a:rPr lang="hr-HR" altLang="en-US" smtClean="0"/>
              <a:pPr/>
              <a:t>15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563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016F3E9E-1BA0-4F92-8674-01ECD10889A7}" type="slidenum">
              <a:rPr lang="hr-HR" altLang="en-US" sz="1200">
                <a:latin typeface="Arial" charset="0"/>
              </a:rPr>
              <a:pPr eaLnBrk="1" hangingPunct="1"/>
              <a:t>16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5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85E18-024D-4EBE-BA64-5ADF1369D90B}" type="slidenum">
              <a:rPr lang="hr-HR" altLang="en-US"/>
              <a:pPr/>
              <a:t>17</a:t>
            </a:fld>
            <a:endParaRPr lang="hr-HR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8950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AF42D339-8552-4A15-BF66-DD66F7024A85}" type="slidenum">
              <a:rPr lang="hr-HR" altLang="en-US" sz="1200">
                <a:latin typeface="Arial" charset="0"/>
              </a:rPr>
              <a:pPr eaLnBrk="1" hangingPunct="1"/>
              <a:t>18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9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B22B9-A997-46A5-862C-E2B1180A42DF}" type="slidenum">
              <a:rPr lang="hr-HR" altLang="en-US"/>
              <a:pPr/>
              <a:t>19</a:t>
            </a:fld>
            <a:endParaRPr lang="hr-HR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3296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DD496857-D3C3-49CC-A9A1-823D8B9986DF}" type="slidenum">
              <a:rPr lang="hr-HR" altLang="en-US" sz="1200">
                <a:latin typeface="Arial" charset="0"/>
              </a:rPr>
              <a:pPr eaLnBrk="1" hangingPunct="1"/>
              <a:t>2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44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877-0DB7-4A5E-89D2-E8D2ACEEDEEA}" type="slidenum">
              <a:rPr lang="hr-HR" altLang="en-US"/>
              <a:pPr/>
              <a:t>3</a:t>
            </a:fld>
            <a:endParaRPr lang="hr-HR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2246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B4120-2914-4906-B768-32A4713B4D35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0710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3774AC9D-0630-4F66-B7C0-DC89D81D75BB}" type="slidenum">
              <a:rPr lang="hr-HR" altLang="en-US" sz="1200">
                <a:latin typeface="Arial" charset="0"/>
              </a:rPr>
              <a:pPr eaLnBrk="1" hangingPunct="1"/>
              <a:t>5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19C52-A1AD-4C67-8BFE-463CD2395566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5730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52533BC2-CD2C-4EE5-B334-DA57E36C57E3}" type="slidenum">
              <a:rPr lang="hr-HR" altLang="en-US" sz="1200">
                <a:latin typeface="Arial" charset="0"/>
              </a:rPr>
              <a:pPr eaLnBrk="1" hangingPunct="1"/>
              <a:t>7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64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AC533646-B84D-454D-9633-45459DBBA0D6}" type="slidenum">
              <a:rPr lang="hr-HR" altLang="en-US" sz="1200">
                <a:latin typeface="Arial" charset="0"/>
              </a:rPr>
              <a:pPr eaLnBrk="1" hangingPunct="1"/>
              <a:t>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04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DEABD-D051-4E03-8C42-A0B5FD06B55B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6724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7BB1-8B92-422A-93D5-22E1888408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DBCE-C732-4963-8A26-0F3AF360D7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D90-D143-4650-A71D-0EFE837445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C3454-D076-4142-BE51-33D07988D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69B-B4FC-4F6A-B4A8-6641FD9217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38AC-2CFA-4174-A832-1B42AC2AB7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B40A-4E0A-421F-99FC-914819345A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E8F-F795-4360-B9FD-9EE9212FDC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28C27E-41C6-48A7-8647-EDC0C2DB97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2-D899-4E10-BA48-BB3C736A6F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EC8AB3-C17B-4482-A5F3-82204F8D1F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3075-0F32-4CD1-A549-F4F65FF192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061DEC-CE7A-4D09-ABE3-AFF005C27D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gallery/mptv/1006/3942-5.jpg.html?path=gallery&amp;path_key=0054331&amp;seq=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823913"/>
          </a:xfrm>
        </p:spPr>
        <p:txBody>
          <a:bodyPr/>
          <a:lstStyle/>
          <a:p>
            <a:r>
              <a:rPr lang="hr-HR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ROBOVI</a:t>
            </a:r>
            <a:endParaRPr lang="en-GB" altLang="en-US" sz="4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2052" name="Picture 4" descr="robov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6507383" cy="5233124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64" y="3212976"/>
            <a:ext cx="4613681" cy="36324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82943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Obrazovanje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424936" cy="4752528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Nije bilo zabranjeno, ali trošak je gospodarev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Oslobađanjem učenih robova nastajali su:</a:t>
            </a:r>
          </a:p>
          <a:p>
            <a:pPr lvl="1"/>
            <a:r>
              <a:rPr lang="hr-HR" altLang="en-US" dirty="0">
                <a:latin typeface="Times New Roman" charset="0"/>
              </a:rPr>
              <a:t>učitelji (</a:t>
            </a:r>
            <a:r>
              <a:rPr lang="hr-HR" altLang="en-US" i="1" dirty="0">
                <a:latin typeface="Times New Roman" charset="0"/>
              </a:rPr>
              <a:t>grammaticus</a:t>
            </a:r>
            <a:r>
              <a:rPr lang="hr-HR" altLang="en-US" dirty="0">
                <a:latin typeface="Times New Roman" charset="0"/>
              </a:rPr>
              <a:t>, npr.) </a:t>
            </a:r>
          </a:p>
          <a:p>
            <a:pPr lvl="1"/>
            <a:r>
              <a:rPr lang="hr-HR" altLang="en-US" dirty="0">
                <a:latin typeface="Times New Roman" charset="0"/>
              </a:rPr>
              <a:t>liječnici</a:t>
            </a:r>
          </a:p>
          <a:p>
            <a:pPr lvl="1"/>
            <a:r>
              <a:rPr lang="hr-HR" altLang="en-US" dirty="0">
                <a:latin typeface="Times New Roman" charset="0"/>
              </a:rPr>
              <a:t>pisci (pogotovo drama)</a:t>
            </a:r>
          </a:p>
          <a:p>
            <a:pPr lvl="1"/>
            <a:r>
              <a:rPr lang="hr-HR" altLang="en-US" dirty="0">
                <a:latin typeface="Times New Roman" charset="0"/>
              </a:rPr>
              <a:t>pisari, učenjaci, umjetnici... 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Jednom stečeno zvanje </a:t>
            </a:r>
          </a:p>
          <a:p>
            <a:pPr marL="137160" indent="0" eaLnBrk="1" hangingPunct="1">
              <a:buNone/>
            </a:pPr>
            <a:r>
              <a:rPr lang="hr-HR" altLang="en-US" dirty="0">
                <a:latin typeface="Times New Roman" charset="0"/>
              </a:rPr>
              <a:t>     ne može se mijenjati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643" y="656842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http://www.bendesign.eu/blog/tironische-noten</a:t>
            </a:r>
          </a:p>
        </p:txBody>
      </p:sp>
    </p:spTree>
    <p:extLst>
      <p:ext uri="{BB962C8B-B14F-4D97-AF65-F5344CB8AC3E}">
        <p14:creationId xmlns:p14="http://schemas.microsoft.com/office/powerpoint/2010/main" val="35647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0668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Poslovi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5040560"/>
          </a:xfrm>
        </p:spPr>
        <p:txBody>
          <a:bodyPr>
            <a:normAutofit/>
          </a:bodyPr>
          <a:lstStyle/>
          <a:p>
            <a:r>
              <a:rPr lang="hr-HR" altLang="en-US" sz="2800" dirty="0">
                <a:latin typeface="Times New Roman" charset="0"/>
              </a:rPr>
              <a:t>U početku je jednoj kući bio dosta 1 rob, najveći zabilježeni broj je 20 000 </a:t>
            </a:r>
          </a:p>
          <a:p>
            <a:pPr lvl="1"/>
            <a:r>
              <a:rPr lang="hr-HR" altLang="en-US" sz="2400" dirty="0">
                <a:latin typeface="Times New Roman" charset="0"/>
              </a:rPr>
              <a:t>prosjek je od 10 (min. za pristojnu gospodu) do nekoliko stotina</a:t>
            </a:r>
          </a:p>
          <a:p>
            <a:r>
              <a:rPr lang="hr-HR" altLang="en-US" sz="2800" dirty="0">
                <a:latin typeface="Times New Roman" charset="0"/>
              </a:rPr>
              <a:t>Dijele se na </a:t>
            </a:r>
            <a:r>
              <a:rPr lang="hr-HR" altLang="en-US" sz="2800" i="1" dirty="0">
                <a:latin typeface="Times New Roman" charset="0"/>
              </a:rPr>
              <a:t>familia urbana </a:t>
            </a:r>
            <a:r>
              <a:rPr lang="hr-HR" altLang="en-US" sz="2800" dirty="0">
                <a:latin typeface="Times New Roman" charset="0"/>
              </a:rPr>
              <a:t>i </a:t>
            </a:r>
            <a:r>
              <a:rPr lang="hr-HR" altLang="en-US" sz="2800" i="1" dirty="0">
                <a:latin typeface="Times New Roman" charset="0"/>
              </a:rPr>
              <a:t>familia rustica</a:t>
            </a:r>
            <a:r>
              <a:rPr lang="hr-HR" altLang="en-US" sz="2800" dirty="0">
                <a:latin typeface="Times New Roman" charset="0"/>
              </a:rPr>
              <a:t>, a unutar njih možda na </a:t>
            </a:r>
            <a:r>
              <a:rPr lang="hr-HR" altLang="en-US" sz="2800" i="1" dirty="0">
                <a:latin typeface="Times New Roman" charset="0"/>
              </a:rPr>
              <a:t>classes </a:t>
            </a:r>
            <a:r>
              <a:rPr lang="hr-HR" altLang="en-US" sz="2800" dirty="0">
                <a:latin typeface="Times New Roman" charset="0"/>
              </a:rPr>
              <a:t>(po zanimanjima)</a:t>
            </a:r>
            <a:endParaRPr lang="en-GB" altLang="en-US" sz="2800" dirty="0">
              <a:latin typeface="Times New Roman" charset="0"/>
            </a:endParaRPr>
          </a:p>
          <a:p>
            <a:r>
              <a:rPr lang="hr-HR" altLang="en-US" sz="2800" dirty="0">
                <a:latin typeface="Times New Roman" charset="0"/>
              </a:rPr>
              <a:t>Postoje i državni robovi (</a:t>
            </a:r>
            <a:r>
              <a:rPr lang="hr-HR" altLang="en-US" sz="2800" i="1" dirty="0">
                <a:latin typeface="Times New Roman" charset="0"/>
              </a:rPr>
              <a:t>servi publici</a:t>
            </a:r>
            <a:r>
              <a:rPr lang="hr-HR" altLang="en-US" sz="2800" dirty="0">
                <a:latin typeface="Times New Roman" charset="0"/>
              </a:rPr>
              <a:t>) </a:t>
            </a:r>
          </a:p>
          <a:p>
            <a:pPr lvl="1"/>
            <a:r>
              <a:rPr lang="hr-HR" altLang="en-US" sz="2400" dirty="0">
                <a:latin typeface="Times New Roman" charset="0"/>
              </a:rPr>
              <a:t>služe u hramovima i kod svećenika</a:t>
            </a:r>
          </a:p>
          <a:p>
            <a:pPr lvl="1"/>
            <a:r>
              <a:rPr lang="hr-HR" altLang="en-US" sz="2400" dirty="0">
                <a:latin typeface="Times New Roman" charset="0"/>
              </a:rPr>
              <a:t>u javnim zgradama i na javnim poslovima </a:t>
            </a:r>
          </a:p>
          <a:p>
            <a:r>
              <a:rPr lang="hr-HR" altLang="en-US" sz="2800" dirty="0">
                <a:latin typeface="Times New Roman" charset="0"/>
              </a:rPr>
              <a:t>Kažnjenici – u kovnicama novca i rudnicima te na galijama</a:t>
            </a:r>
            <a:endParaRPr lang="en-GB" altLang="en-US" sz="2800" i="1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4067944" cy="29108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hr-HR" altLang="en-US" i="1" dirty="0">
                <a:latin typeface="Times New Roman" charset="0"/>
              </a:rPr>
              <a:t>Familia urbana</a:t>
            </a:r>
            <a:endParaRPr lang="en-GB" altLang="en-US" i="1" dirty="0">
              <a:latin typeface="Times New Roman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748464" cy="58269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U gradu su glavni </a:t>
            </a:r>
            <a:r>
              <a:rPr lang="hr-HR" altLang="en-US" sz="2800" i="1" dirty="0">
                <a:latin typeface="Times New Roman" charset="0"/>
              </a:rPr>
              <a:t>procurator </a:t>
            </a:r>
            <a:r>
              <a:rPr lang="hr-HR" altLang="en-US" sz="2800" dirty="0">
                <a:latin typeface="Times New Roman" charset="0"/>
              </a:rPr>
              <a:t>(upravitelj imetka) te </a:t>
            </a:r>
            <a:r>
              <a:rPr lang="hr-HR" altLang="en-US" sz="2800" i="1" dirty="0">
                <a:latin typeface="Times New Roman" charset="0"/>
              </a:rPr>
              <a:t>atriensis </a:t>
            </a:r>
            <a:r>
              <a:rPr lang="hr-HR" altLang="en-US" sz="2800" dirty="0">
                <a:latin typeface="Times New Roman" charset="0"/>
              </a:rPr>
              <a:t>(upravitelj kuće)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Tu su još: 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Times New Roman" charset="0"/>
              </a:rPr>
              <a:t>nomenclator</a:t>
            </a:r>
            <a:r>
              <a:rPr lang="hr-HR" altLang="en-US" sz="2400" dirty="0">
                <a:latin typeface="Times New Roman" charset="0"/>
              </a:rPr>
              <a:t> (šaptač imena)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Times New Roman" charset="0"/>
              </a:rPr>
              <a:t>notarius</a:t>
            </a:r>
            <a:r>
              <a:rPr lang="hr-HR" altLang="en-US" sz="2400" dirty="0">
                <a:latin typeface="Times New Roman" charset="0"/>
              </a:rPr>
              <a:t> (osobni tajnik)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Times New Roman" charset="0"/>
              </a:rPr>
              <a:t>paedagogus</a:t>
            </a:r>
            <a:r>
              <a:rPr lang="hr-HR" altLang="en-US" sz="2400" dirty="0">
                <a:latin typeface="Times New Roman" charset="0"/>
              </a:rPr>
              <a:t> (odgojitelj djece)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knjižničari, čitači, pisari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vratari, nosioci nosiljke, pratioci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kuhari, pekari, slastičari, kušači hrane, poslužitelji, nadzornici za piće, za čaše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nadstojnici za garderobu (za običnu i svečanu odjeću, za nakit), brijači, češljači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poslužitelji pri kupanju, maseri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pjevači, plesači, lakrdijaši ...</a:t>
            </a:r>
            <a:endParaRPr lang="en-GB" altLang="en-US" sz="2400" i="1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6275" y="658100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chemeClr val="tx1">
                    <a:lumMod val="50000"/>
                  </a:schemeClr>
                </a:solidFill>
              </a:rPr>
              <a:t>http://www.vroma.org/~araia/litter.html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i="1" dirty="0">
                <a:latin typeface="Times New Roman" charset="0"/>
              </a:rPr>
              <a:t>Familia rustica</a:t>
            </a:r>
            <a:endParaRPr lang="en-GB" altLang="en-US" i="1" dirty="0">
              <a:latin typeface="Times New Roman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712968" cy="5544616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Na selu su glavni </a:t>
            </a:r>
          </a:p>
          <a:p>
            <a:pPr lvl="1"/>
            <a:r>
              <a:rPr lang="hr-HR" altLang="en-US" i="1" dirty="0">
                <a:latin typeface="Times New Roman" charset="0"/>
              </a:rPr>
              <a:t>vilicus</a:t>
            </a:r>
            <a:r>
              <a:rPr lang="hr-HR" altLang="en-US" dirty="0">
                <a:latin typeface="Times New Roman" charset="0"/>
              </a:rPr>
              <a:t> (upravitelj imanja)</a:t>
            </a:r>
          </a:p>
          <a:p>
            <a:pPr lvl="2"/>
            <a:r>
              <a:rPr lang="hr-HR" altLang="en-US" dirty="0">
                <a:latin typeface="Times New Roman" charset="0"/>
              </a:rPr>
              <a:t>njegova žena:</a:t>
            </a:r>
            <a:r>
              <a:rPr lang="hr-HR" altLang="en-US" baseline="0" dirty="0">
                <a:latin typeface="Times New Roman" charset="0"/>
              </a:rPr>
              <a:t> </a:t>
            </a:r>
            <a:r>
              <a:rPr lang="hr-HR" altLang="en-US" i="1" baseline="0" dirty="0">
                <a:latin typeface="Times New Roman" charset="0"/>
              </a:rPr>
              <a:t>vilica</a:t>
            </a:r>
            <a:r>
              <a:rPr lang="hr-HR" altLang="en-US" dirty="0">
                <a:latin typeface="Times New Roman" charset="0"/>
              </a:rPr>
              <a:t> </a:t>
            </a:r>
          </a:p>
          <a:p>
            <a:pPr lvl="1"/>
            <a:r>
              <a:rPr lang="hr-HR" altLang="en-US" i="1" dirty="0">
                <a:latin typeface="Times New Roman" charset="0"/>
              </a:rPr>
              <a:t>actor </a:t>
            </a:r>
            <a:r>
              <a:rPr lang="hr-HR" altLang="en-US" dirty="0">
                <a:latin typeface="Times New Roman" charset="0"/>
              </a:rPr>
              <a:t>(računovođa)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Robovi se ovdje bave poljoprivrednim poslovima, a disciplina je stroža jer su dalje od gospodara 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ponekad rade u okovima, žive u podzemnim komorama samo za robove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opskrbljuju se na kredit gospodara</a:t>
            </a:r>
          </a:p>
          <a:p>
            <a:r>
              <a:rPr lang="hr-HR" altLang="en-US" dirty="0">
                <a:latin typeface="Times New Roman" charset="0"/>
              </a:rPr>
              <a:t>Izvorno su robovi i radili (samo) na farmama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0"/>
            <a:ext cx="4291586" cy="3111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275" y="658100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http://en.wikipedia.org/wiki/Slavery_in_ancient_Rome</a:t>
            </a:r>
          </a:p>
        </p:txBody>
      </p:sp>
    </p:spTree>
    <p:extLst>
      <p:ext uri="{BB962C8B-B14F-4D97-AF65-F5344CB8AC3E}">
        <p14:creationId xmlns:p14="http://schemas.microsoft.com/office/powerpoint/2010/main" val="21034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688"/>
            <a:ext cx="7772400" cy="1080120"/>
          </a:xfrm>
        </p:spPr>
        <p:txBody>
          <a:bodyPr>
            <a:normAutofit/>
          </a:bodyPr>
          <a:lstStyle/>
          <a:p>
            <a:r>
              <a:rPr lang="hr-HR" altLang="en-US" dirty="0">
                <a:latin typeface="Times New Roman" charset="0"/>
              </a:rPr>
              <a:t>Kazne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71976"/>
            <a:ext cx="9144000" cy="42860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Kažnjavaju se najčešće šibanjem, ponekad vezani za rudo kola (</a:t>
            </a:r>
            <a:r>
              <a:rPr lang="hr-HR" altLang="en-US" i="1" dirty="0">
                <a:latin typeface="Times New Roman" charset="0"/>
              </a:rPr>
              <a:t>furca</a:t>
            </a:r>
            <a:r>
              <a:rPr lang="hr-HR" altLang="en-US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Uhvaćeni bjegunac kažnjava se utiskivanjem žiga na čelo ili nošenjem ogrlice s natpisom “bjegunac”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Teže su kazne rad u rudnicima (</a:t>
            </a:r>
            <a:r>
              <a:rPr lang="hr-HR" altLang="en-US" i="1" dirty="0">
                <a:latin typeface="Times New Roman" charset="0"/>
              </a:rPr>
              <a:t>ad metalla</a:t>
            </a:r>
            <a:r>
              <a:rPr lang="hr-HR" altLang="en-US" dirty="0">
                <a:latin typeface="Times New Roman" charset="0"/>
              </a:rPr>
              <a:t>) te borba s gladijatorima ili životinjama u amfiteatru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Smrtna kazna izvršava se razapinjanjem na križ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Kazna za ubojstvo gospodara je smaknuće svih robova u kući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36" y="97970"/>
            <a:ext cx="2243378" cy="24740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"/>
            <a:ext cx="3347864" cy="25148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330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http://www.deviantart.com/morelikethis/245494485</a:t>
            </a:r>
            <a:endParaRPr lang="hr-HR" sz="12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hr-HR" sz="1200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http://historicconnections.webs.com/crucifixion.htm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490" y="32182"/>
            <a:ext cx="5148006" cy="948546"/>
          </a:xfrm>
        </p:spPr>
        <p:txBody>
          <a:bodyPr>
            <a:normAutofit/>
          </a:bodyPr>
          <a:lstStyle/>
          <a:p>
            <a:pPr algn="l"/>
            <a:r>
              <a: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http://bmhslatin.weebly.com/stage-6.html</a:t>
            </a:r>
            <a:br>
              <a:rPr lang="hr-HR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https://www.pinterest.com/pin/382243087096558755/</a:t>
            </a:r>
            <a:endParaRPr lang="en-GB" sz="1200" dirty="0"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268760"/>
            <a:ext cx="4427984" cy="126228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Ogrlice robova</a:t>
            </a:r>
            <a:endParaRPr lang="en-GB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3763"/>
            <a:ext cx="3856509" cy="468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8123"/>
            <a:ext cx="4427984" cy="47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685155"/>
            <a:ext cx="3888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FUGI. TENE ME. CUM REVOCAVERIS ME D. M. ZONINO, ACCIPIS SOLIDUM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2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Ustanci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3200" dirty="0">
                <a:latin typeface="Times New Roman" charset="0"/>
              </a:rPr>
              <a:t>2 velika na Siciliji: 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135.-132.g.pr.Kr., </a:t>
            </a:r>
            <a:r>
              <a:rPr lang="hr-HR" altLang="en-US" sz="2800" u="sng" dirty="0">
                <a:latin typeface="Times New Roman" charset="0"/>
              </a:rPr>
              <a:t>Euno</a:t>
            </a:r>
            <a:r>
              <a:rPr lang="hr-HR" altLang="en-US" sz="2800" dirty="0">
                <a:latin typeface="Times New Roman" charset="0"/>
              </a:rPr>
              <a:t> i </a:t>
            </a:r>
            <a:r>
              <a:rPr lang="hr-HR" altLang="en-US" sz="2800" u="sng" dirty="0">
                <a:latin typeface="Times New Roman" charset="0"/>
              </a:rPr>
              <a:t>Kleon</a:t>
            </a:r>
            <a:endParaRPr lang="hr-HR" altLang="en-US" sz="28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105.-100.g.pr.Kr., </a:t>
            </a:r>
            <a:r>
              <a:rPr lang="hr-HR" altLang="en-US" sz="2800" u="sng" dirty="0">
                <a:latin typeface="Times New Roman" charset="0"/>
              </a:rPr>
              <a:t>Salvije i Atenion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dirty="0">
                <a:latin typeface="Times New Roman" charset="0"/>
              </a:rPr>
              <a:t>Najveći je 73.-71.pr.Kr. poveo </a:t>
            </a:r>
            <a:r>
              <a:rPr lang="hr-HR" altLang="en-US" sz="3200" u="sng" dirty="0">
                <a:latin typeface="Times New Roman" charset="0"/>
              </a:rPr>
              <a:t>Spartak</a:t>
            </a:r>
            <a:r>
              <a:rPr lang="hr-HR" altLang="en-US" sz="3200" dirty="0">
                <a:latin typeface="Times New Roman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Tračanin, obučen za gladijatora u školi u Kapui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Njih 70ak pobilo je stražare i pobjeglo na Vezuv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Uspješno je porazio rimske konzule, skupio 120 000 robova i krenuo prema Siciliji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Porazio ga je Marko Licinije Kras (uz malu pomoć Pompeja) te 6000 zarobljenika razapeo duž </a:t>
            </a:r>
            <a:r>
              <a:rPr lang="hr-HR" altLang="en-US" sz="2800" i="1" dirty="0">
                <a:latin typeface="Times New Roman" charset="0"/>
              </a:rPr>
              <a:t>Via Appia </a:t>
            </a:r>
            <a:r>
              <a:rPr lang="hr-HR" altLang="en-US" sz="2800" dirty="0">
                <a:latin typeface="Times New Roman" charset="0"/>
              </a:rPr>
              <a:t>(od Kapue do Rima)</a:t>
            </a:r>
            <a:endParaRPr lang="en-GB" alt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OSLOBOĐENICI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3999" cy="5517232"/>
          </a:xfrm>
        </p:spPr>
        <p:txBody>
          <a:bodyPr>
            <a:normAutofit/>
          </a:bodyPr>
          <a:lstStyle/>
          <a:p>
            <a:r>
              <a:rPr lang="hr-HR" altLang="en-US" dirty="0">
                <a:latin typeface="Times New Roman" charset="0"/>
              </a:rPr>
              <a:t>Nazivaju se </a:t>
            </a:r>
            <a:r>
              <a:rPr lang="hr-HR" altLang="en-US" i="1" dirty="0">
                <a:latin typeface="Times New Roman" charset="0"/>
              </a:rPr>
              <a:t>liberti </a:t>
            </a:r>
            <a:r>
              <a:rPr lang="hr-HR" altLang="en-US" dirty="0">
                <a:latin typeface="Times New Roman" charset="0"/>
              </a:rPr>
              <a:t>prema gospodaru,</a:t>
            </a:r>
            <a:r>
              <a:rPr lang="hr-HR" altLang="en-US" i="1" dirty="0">
                <a:latin typeface="Times New Roman" charset="0"/>
              </a:rPr>
              <a:t> libertini</a:t>
            </a:r>
            <a:r>
              <a:rPr lang="hr-HR" altLang="en-US" dirty="0">
                <a:latin typeface="Times New Roman" charset="0"/>
              </a:rPr>
              <a:t> prema državi</a:t>
            </a:r>
          </a:p>
          <a:p>
            <a:r>
              <a:rPr lang="hr-HR" altLang="en-US" i="1" dirty="0">
                <a:latin typeface="Times New Roman" charset="0"/>
              </a:rPr>
              <a:t>Dominus </a:t>
            </a:r>
            <a:r>
              <a:rPr lang="hr-HR" altLang="en-US" dirty="0">
                <a:latin typeface="Times New Roman" charset="0"/>
              </a:rPr>
              <a:t>im postaje</a:t>
            </a:r>
            <a:r>
              <a:rPr lang="hr-HR" altLang="en-US" i="1" dirty="0">
                <a:latin typeface="Times New Roman" charset="0"/>
              </a:rPr>
              <a:t> patronus</a:t>
            </a:r>
            <a:r>
              <a:rPr lang="hr-HR" altLang="en-US" dirty="0">
                <a:latin typeface="Times New Roman" charset="0"/>
              </a:rPr>
              <a:t>, oni njemu klijenti</a:t>
            </a:r>
          </a:p>
          <a:p>
            <a:r>
              <a:rPr lang="hr-HR" altLang="en-US" dirty="0">
                <a:latin typeface="Times New Roman" charset="0"/>
              </a:rPr>
              <a:t>Gospodarevo ime i prezime uzimaju uz svoj </a:t>
            </a:r>
            <a:r>
              <a:rPr lang="hr-HR" altLang="en-US" i="1" dirty="0">
                <a:latin typeface="Times New Roman" charset="0"/>
              </a:rPr>
              <a:t>cognomen</a:t>
            </a:r>
            <a:r>
              <a:rPr lang="hr-HR" altLang="en-US" dirty="0">
                <a:latin typeface="Times New Roman" charset="0"/>
              </a:rPr>
              <a:t> </a:t>
            </a:r>
          </a:p>
          <a:p>
            <a:pPr lvl="1"/>
            <a:r>
              <a:rPr lang="hr-HR" altLang="en-US" i="1" dirty="0">
                <a:latin typeface="Times New Roman" charset="0"/>
              </a:rPr>
              <a:t>Marcus Tullius Tiro</a:t>
            </a:r>
          </a:p>
          <a:p>
            <a:r>
              <a:rPr lang="hr-HR" altLang="en-US" i="1" dirty="0">
                <a:latin typeface="Times New Roman" charset="0"/>
              </a:rPr>
              <a:t>Manumissio </a:t>
            </a:r>
            <a:r>
              <a:rPr lang="hr-HR" altLang="en-US" dirty="0">
                <a:latin typeface="Times New Roman" charset="0"/>
              </a:rPr>
              <a:t>= očitovanje gospodara </a:t>
            </a:r>
          </a:p>
          <a:p>
            <a:pPr lvl="1"/>
            <a:r>
              <a:rPr lang="hr-HR" altLang="en-US" dirty="0">
                <a:latin typeface="Times New Roman" charset="0"/>
              </a:rPr>
              <a:t>pred pretorom (kasnije samo pred svjedocima); </a:t>
            </a:r>
            <a:r>
              <a:rPr lang="hr-HR" altLang="en-US" i="1" dirty="0">
                <a:latin typeface="Times New Roman" charset="0"/>
              </a:rPr>
              <a:t>vindicta</a:t>
            </a:r>
            <a:endParaRPr lang="hr-HR" altLang="en-US" dirty="0">
              <a:latin typeface="Times New Roman" charset="0"/>
            </a:endParaRPr>
          </a:p>
          <a:p>
            <a:pPr lvl="2"/>
            <a:r>
              <a:rPr lang="hr-HR" altLang="en-US" dirty="0">
                <a:latin typeface="Times New Roman" charset="0"/>
              </a:rPr>
              <a:t>izvorno uključuje pljuskanje/dodir palicom i oslobođeničku kapu</a:t>
            </a:r>
            <a:endParaRPr lang="en-GB" altLang="en-US" i="1" dirty="0">
              <a:latin typeface="Times New Roman" charset="0"/>
            </a:endParaRPr>
          </a:p>
          <a:p>
            <a:pPr lvl="1"/>
            <a:r>
              <a:rPr lang="hr-HR" altLang="en-US" dirty="0">
                <a:latin typeface="Times New Roman" charset="0"/>
              </a:rPr>
              <a:t>ili u oporuci </a:t>
            </a:r>
          </a:p>
          <a:p>
            <a:pPr lvl="1"/>
            <a:r>
              <a:rPr lang="hr-HR" altLang="en-US" dirty="0">
                <a:latin typeface="Times New Roman" charset="0"/>
              </a:rPr>
              <a:t>ili uvrštavanjem roba u cenzus pod “osobe”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5" b="92615" l="10000" r="90000">
                        <a14:foregroundMark x1="28800" y1="11385" x2="38800" y2="4308"/>
                        <a14:foregroundMark x1="38800" y1="4308" x2="64400" y2="7077"/>
                        <a14:foregroundMark x1="64400" y1="7077" x2="69600" y2="11692"/>
                        <a14:foregroundMark x1="33200" y1="3385" x2="54400" y2="5231"/>
                        <a14:foregroundMark x1="12400" y1="49538" x2="12400" y2="59385"/>
                        <a14:foregroundMark x1="12400" y1="59385" x2="38800" y2="85231"/>
                        <a14:foregroundMark x1="38800" y1="93231" x2="51200" y2="93538"/>
                        <a14:foregroundMark x1="51200" y1="93538" x2="65200" y2="92615"/>
                        <a14:foregroundMark x1="65200" y1="92615" x2="67200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61" y="32657"/>
            <a:ext cx="3775778" cy="49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1176338" y="116632"/>
            <a:ext cx="3971726" cy="1008112"/>
          </a:xfrm>
        </p:spPr>
        <p:txBody>
          <a:bodyPr>
            <a:normAutofit/>
          </a:bodyPr>
          <a:lstStyle/>
          <a:p>
            <a:pPr algn="r" eaLnBrk="1" hangingPunct="1"/>
            <a:r>
              <a:rPr lang="hr-HR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Manumisija</a:t>
            </a:r>
            <a:endParaRPr lang="hr-HR" alt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idx="1"/>
          </p:nvPr>
        </p:nvSpPr>
        <p:spPr>
          <a:xfrm>
            <a:off x="29029" y="1484784"/>
            <a:ext cx="9036496" cy="537321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Rob se mogao i sam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>
                <a:latin typeface="Times New Roman" charset="0"/>
              </a:rPr>
              <a:t>	otkupiti pomoću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>
                <a:latin typeface="Times New Roman" charset="0"/>
              </a:rPr>
              <a:t>	vlastitog imetka za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>
                <a:latin typeface="Times New Roman" charset="0"/>
              </a:rPr>
              <a:t>	cijenu za koju je kupljen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August ograničava:</a:t>
            </a:r>
          </a:p>
          <a:p>
            <a:pPr lvl="1"/>
            <a:r>
              <a:rPr lang="hr-HR" altLang="en-US" dirty="0">
                <a:latin typeface="Times New Roman" charset="0"/>
              </a:rPr>
              <a:t>mlađi od 20 g. ne smiju oslobađati</a:t>
            </a:r>
          </a:p>
          <a:p>
            <a:pPr lvl="1"/>
            <a:r>
              <a:rPr lang="hr-HR" altLang="en-US" dirty="0">
                <a:latin typeface="Times New Roman" charset="0"/>
              </a:rPr>
              <a:t>mlađi od 30 imaju posebne uvjete kako da budu oslobođeni</a:t>
            </a:r>
          </a:p>
          <a:p>
            <a:pPr lvl="1"/>
            <a:r>
              <a:rPr lang="hr-HR" altLang="en-US" dirty="0">
                <a:latin typeface="Times New Roman" charset="0"/>
              </a:rPr>
              <a:t>osloboditi se može najviše 100 robova (razmjerno količini posjedovanih)</a:t>
            </a:r>
            <a:r>
              <a:rPr lang="hr-HR" altLang="en-US" i="1" dirty="0">
                <a:latin typeface="Times New Roman" charset="0"/>
              </a:rPr>
              <a:t> </a:t>
            </a:r>
          </a:p>
          <a:p>
            <a:pPr lvl="2"/>
            <a:r>
              <a:rPr lang="hr-HR" altLang="en-US" i="1" dirty="0">
                <a:latin typeface="Times New Roman" charset="0"/>
              </a:rPr>
              <a:t>lex Aelia Sentia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630932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tx1">
                    <a:lumMod val="75000"/>
                  </a:schemeClr>
                </a:solidFill>
              </a:rPr>
              <a:t>https://en.wikipedia.org/wiki/Manumission</a:t>
            </a:r>
          </a:p>
        </p:txBody>
      </p:sp>
    </p:spTree>
    <p:extLst>
      <p:ext uri="{BB962C8B-B14F-4D97-AF65-F5344CB8AC3E}">
        <p14:creationId xmlns:p14="http://schemas.microsoft.com/office/powerpoint/2010/main" val="37653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3942_002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5" y="0"/>
            <a:ext cx="46196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5076056" y="10683"/>
            <a:ext cx="2735263" cy="641350"/>
          </a:xfrm>
        </p:spPr>
        <p:txBody>
          <a:bodyPr/>
          <a:lstStyle/>
          <a:p>
            <a:r>
              <a:rPr lang="hr-HR" altLang="en-US" sz="3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Spartacus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4355976" cy="6335985"/>
          </a:xfrm>
        </p:spPr>
        <p:txBody>
          <a:bodyPr/>
          <a:lstStyle/>
          <a:p>
            <a:r>
              <a:rPr lang="hr-HR" altLang="en-US" dirty="0">
                <a:latin typeface="Times New Roman" charset="0"/>
              </a:rPr>
              <a:t>Oslobođenik je građanin, ali bez prava na glasanje u komicijama i na obnašanje državnih službi</a:t>
            </a:r>
          </a:p>
          <a:p>
            <a:pPr>
              <a:buFontTx/>
              <a:buNone/>
            </a:pPr>
            <a:endParaRPr lang="hr-HR" altLang="en-US" dirty="0">
              <a:latin typeface="Times New Roman" charset="0"/>
            </a:endParaRPr>
          </a:p>
          <a:p>
            <a:r>
              <a:rPr lang="hr-HR" altLang="en-US" dirty="0">
                <a:latin typeface="Times New Roman" charset="0"/>
              </a:rPr>
              <a:t>Tek se četvrta/druga generacija izjednačava sa slobodnim građanima</a:t>
            </a:r>
            <a:endParaRPr lang="en-GB" altLang="en-US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1917"/>
            <a:ext cx="5114528" cy="7694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Nazivi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4656" y="2590800"/>
            <a:ext cx="8939832" cy="4267200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Latinski </a:t>
            </a:r>
            <a:r>
              <a:rPr lang="hr-HR" altLang="en-US" i="1" dirty="0">
                <a:latin typeface="Times New Roman" charset="0"/>
              </a:rPr>
              <a:t>servus</a:t>
            </a:r>
            <a:r>
              <a:rPr lang="hr-HR" altLang="en-US" dirty="0">
                <a:latin typeface="Times New Roman" charset="0"/>
              </a:rPr>
              <a:t> / </a:t>
            </a:r>
            <a:r>
              <a:rPr lang="hr-HR" altLang="en-US" i="1" dirty="0">
                <a:latin typeface="Times New Roman" charset="0"/>
              </a:rPr>
              <a:t>serva</a:t>
            </a:r>
            <a:r>
              <a:rPr lang="hr-HR" altLang="en-US" dirty="0">
                <a:latin typeface="Times New Roman" charset="0"/>
              </a:rPr>
              <a:t>, Rimljani ga dozivaju </a:t>
            </a:r>
            <a:r>
              <a:rPr lang="hr-HR" altLang="en-US" i="1" dirty="0">
                <a:latin typeface="Times New Roman" charset="0"/>
              </a:rPr>
              <a:t>puer / puella </a:t>
            </a:r>
            <a:r>
              <a:rPr lang="hr-HR" altLang="en-US" dirty="0">
                <a:latin typeface="Times New Roman" charset="0"/>
              </a:rPr>
              <a:t>= “dečko / curo” 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u rano doba, dok je postojao samo jedan rob po kući, </a:t>
            </a:r>
            <a:r>
              <a:rPr lang="hr-HR" altLang="en-US" i="1" dirty="0">
                <a:latin typeface="Times New Roman" charset="0"/>
              </a:rPr>
              <a:t>puer </a:t>
            </a:r>
            <a:r>
              <a:rPr lang="hr-HR" altLang="en-US" dirty="0">
                <a:latin typeface="Times New Roman" charset="0"/>
              </a:rPr>
              <a:t>bi mu bio dio imena, npr. </a:t>
            </a:r>
            <a:r>
              <a:rPr lang="hr-HR" altLang="en-US" i="1" dirty="0">
                <a:latin typeface="Times New Roman" charset="0"/>
              </a:rPr>
              <a:t>Marcipor = “</a:t>
            </a:r>
            <a:r>
              <a:rPr lang="hr-HR" altLang="en-US" dirty="0">
                <a:latin typeface="Times New Roman" charset="0"/>
              </a:rPr>
              <a:t>Markov dečko”</a:t>
            </a:r>
            <a:endParaRPr lang="hr-HR" altLang="en-US" i="1" dirty="0">
              <a:latin typeface="Times New Roman" charset="0"/>
            </a:endParaRPr>
          </a:p>
          <a:p>
            <a:pPr eaLnBrk="1" hangingPunct="1"/>
            <a:r>
              <a:rPr lang="hr-HR" altLang="en-US" dirty="0">
                <a:latin typeface="Times New Roman" charset="0"/>
              </a:rPr>
              <a:t>Naziva se i </a:t>
            </a:r>
            <a:r>
              <a:rPr lang="hr-HR" altLang="en-US" i="1" dirty="0">
                <a:latin typeface="Times New Roman" charset="0"/>
              </a:rPr>
              <a:t>mancipium</a:t>
            </a:r>
            <a:r>
              <a:rPr lang="hr-HR" altLang="en-US" dirty="0">
                <a:latin typeface="Times New Roman" charset="0"/>
              </a:rPr>
              <a:t> = “vlasništvo” i </a:t>
            </a:r>
            <a:r>
              <a:rPr lang="hr-HR" altLang="en-US" i="1" dirty="0">
                <a:latin typeface="Times New Roman" charset="0"/>
              </a:rPr>
              <a:t>familiaris = </a:t>
            </a:r>
            <a:r>
              <a:rPr lang="hr-HR" altLang="en-US" dirty="0">
                <a:latin typeface="Times New Roman" charset="0"/>
              </a:rPr>
              <a:t>“onaj koji pripada obitelji, domaći”</a:t>
            </a:r>
          </a:p>
          <a:p>
            <a:pPr eaLnBrk="1" hangingPunct="1"/>
            <a:r>
              <a:rPr lang="hr-HR" altLang="en-US" i="1" dirty="0">
                <a:latin typeface="Times New Roman" charset="0"/>
              </a:rPr>
              <a:t>Vernae </a:t>
            </a:r>
            <a:r>
              <a:rPr lang="hr-HR" altLang="en-US" dirty="0">
                <a:latin typeface="Times New Roman" charset="0"/>
              </a:rPr>
              <a:t>= robovi rođeni u kući</a:t>
            </a:r>
            <a:endParaRPr lang="en-GB" altLang="en-US" i="1" dirty="0">
              <a:latin typeface="Times New Roman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"/>
            <a:ext cx="4624986" cy="25857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D73AF1-648F-46B6-A0D8-3E25E0719900}"/>
              </a:ext>
            </a:extLst>
          </p:cNvPr>
          <p:cNvSpPr txBox="1"/>
          <p:nvPr/>
        </p:nvSpPr>
        <p:spPr>
          <a:xfrm>
            <a:off x="4572000" y="2132856"/>
            <a:ext cx="426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Epitaf u Dioklecijanovim termama u Rimu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https://enacademic.com/dic.nsf/enwiki/477268</a:t>
            </a:r>
          </a:p>
        </p:txBody>
      </p:sp>
    </p:spTree>
    <p:extLst>
      <p:ext uri="{BB962C8B-B14F-4D97-AF65-F5344CB8AC3E}">
        <p14:creationId xmlns:p14="http://schemas.microsoft.com/office/powerpoint/2010/main" val="27537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Kako se postaje robom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640960" cy="5140424"/>
          </a:xfrm>
        </p:spPr>
        <p:txBody>
          <a:bodyPr/>
          <a:lstStyle/>
          <a:p>
            <a:r>
              <a:rPr lang="hr-HR" altLang="en-US" i="1" dirty="0">
                <a:latin typeface="Times New Roman" charset="0"/>
              </a:rPr>
              <a:t>Iure gentium </a:t>
            </a:r>
            <a:r>
              <a:rPr lang="hr-HR" altLang="en-US" dirty="0">
                <a:latin typeface="Times New Roman" charset="0"/>
              </a:rPr>
              <a:t>(za sve narode)</a:t>
            </a:r>
            <a:r>
              <a:rPr lang="hr-HR" altLang="en-US" i="1" dirty="0">
                <a:latin typeface="Times New Roman" charset="0"/>
              </a:rPr>
              <a:t>:</a:t>
            </a:r>
          </a:p>
          <a:p>
            <a:pPr lvl="1"/>
            <a:r>
              <a:rPr lang="hr-HR" altLang="en-US" dirty="0">
                <a:latin typeface="Times New Roman" charset="0"/>
              </a:rPr>
              <a:t>Dijete rođeno od robinje je rob </a:t>
            </a:r>
          </a:p>
          <a:p>
            <a:pPr lvl="2"/>
            <a:r>
              <a:rPr lang="hr-HR" altLang="en-US" dirty="0">
                <a:latin typeface="Times New Roman" charset="0"/>
              </a:rPr>
              <a:t>robovi ne mogu sklopiti građanski brak</a:t>
            </a:r>
          </a:p>
          <a:p>
            <a:pPr lvl="1"/>
            <a:r>
              <a:rPr lang="hr-HR" altLang="en-US" dirty="0">
                <a:latin typeface="Times New Roman" charset="0"/>
              </a:rPr>
              <a:t>Robovima postaju ratni zarobljenici (</a:t>
            </a:r>
            <a:r>
              <a:rPr lang="hr-HR" altLang="en-US" i="1" dirty="0">
                <a:latin typeface="Times New Roman" charset="0"/>
              </a:rPr>
              <a:t>sub hasta </a:t>
            </a:r>
            <a:r>
              <a:rPr lang="hr-HR" altLang="en-US" dirty="0">
                <a:latin typeface="Times New Roman" charset="0"/>
              </a:rPr>
              <a:t>ili </a:t>
            </a:r>
            <a:r>
              <a:rPr lang="hr-HR" altLang="en-US" i="1" dirty="0">
                <a:latin typeface="Times New Roman" charset="0"/>
              </a:rPr>
              <a:t>corona venire</a:t>
            </a:r>
            <a:r>
              <a:rPr lang="hr-HR" altLang="en-US" dirty="0">
                <a:latin typeface="Times New Roman" charset="0"/>
              </a:rPr>
              <a:t>), ali i zarobljenici gusara (ilegalno)</a:t>
            </a:r>
          </a:p>
          <a:p>
            <a:r>
              <a:rPr lang="hr-HR" altLang="en-US" i="1" dirty="0">
                <a:latin typeface="Times New Roman" charset="0"/>
              </a:rPr>
              <a:t>Iure civili </a:t>
            </a:r>
            <a:r>
              <a:rPr lang="hr-HR" altLang="en-US" dirty="0">
                <a:latin typeface="Times New Roman" charset="0"/>
              </a:rPr>
              <a:t>(za rimske građane)</a:t>
            </a:r>
            <a:r>
              <a:rPr lang="hr-HR" altLang="en-US" i="1" dirty="0">
                <a:latin typeface="Times New Roman" charset="0"/>
              </a:rPr>
              <a:t>:</a:t>
            </a:r>
          </a:p>
          <a:p>
            <a:pPr lvl="1"/>
            <a:r>
              <a:rPr lang="hr-HR" altLang="en-US" dirty="0">
                <a:latin typeface="Times New Roman" charset="0"/>
              </a:rPr>
              <a:t>Izbjegavanjem vojnih dužnosti (napuštanje zastave) ili cenzusa</a:t>
            </a:r>
          </a:p>
          <a:p>
            <a:pPr lvl="1"/>
            <a:r>
              <a:rPr lang="hr-HR" altLang="en-US" dirty="0">
                <a:latin typeface="Times New Roman" charset="0"/>
              </a:rPr>
              <a:t>Nemogućnošću otplaćivanja duga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531378"/>
            <a:ext cx="3482019" cy="232662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604644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Međustatusne veze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060848"/>
            <a:ext cx="8713663" cy="4680520"/>
          </a:xfrm>
        </p:spPr>
        <p:txBody>
          <a:bodyPr/>
          <a:lstStyle/>
          <a:p>
            <a:r>
              <a:rPr lang="hr-HR" altLang="en-US" dirty="0">
                <a:latin typeface="Times New Roman" charset="0"/>
              </a:rPr>
              <a:t>Žena koja uđe u stalnu vezu s robom </a:t>
            </a:r>
          </a:p>
          <a:p>
            <a:pPr marL="137160" indent="0">
              <a:buNone/>
            </a:pPr>
            <a:r>
              <a:rPr lang="hr-HR" altLang="en-US" dirty="0">
                <a:latin typeface="Times New Roman" charset="0"/>
              </a:rPr>
              <a:t>   snižava se na status </a:t>
            </a:r>
          </a:p>
          <a:p>
            <a:pPr lvl="1"/>
            <a:r>
              <a:rPr lang="hr-HR" altLang="en-US" dirty="0">
                <a:latin typeface="Times New Roman" charset="0"/>
              </a:rPr>
              <a:t>ropkinje ako je to učinila bez znanja gospodara </a:t>
            </a:r>
          </a:p>
          <a:p>
            <a:pPr lvl="1"/>
            <a:r>
              <a:rPr lang="hr-HR" altLang="en-US" dirty="0">
                <a:latin typeface="Times New Roman" charset="0"/>
              </a:rPr>
              <a:t>oslobođenice ako je gospodar to odobrio</a:t>
            </a:r>
          </a:p>
          <a:p>
            <a:r>
              <a:rPr lang="hr-HR" altLang="en-US" dirty="0">
                <a:latin typeface="Times New Roman" charset="0"/>
              </a:rPr>
              <a:t>Gospodar koji ima vezu s ropkinjom može imati neugodnosti u društvu, a njihovo dijete je rob</a:t>
            </a:r>
          </a:p>
          <a:p>
            <a:r>
              <a:rPr lang="hr-HR" altLang="en-US" dirty="0">
                <a:latin typeface="Times New Roman" charset="0"/>
              </a:rPr>
              <a:t>Gospodar može tužiti robinjinog ljubavnika za povredu vlasništva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1" b="94586" l="9607" r="89520">
                        <a14:foregroundMark x1="48472" y1="6369" x2="59389" y2="6369"/>
                        <a14:foregroundMark x1="24017" y1="89490" x2="45852" y2="93949"/>
                        <a14:foregroundMark x1="45852" y1="93949" x2="59389" y2="90446"/>
                        <a14:foregroundMark x1="58079" y1="94586" x2="66812" y2="92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53" y="47200"/>
            <a:ext cx="2466344" cy="33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7200"/>
            <a:ext cx="448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https://www.pinterest.com/scrabscott/to-be-a-slave-in-ancient-rome/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6"/>
          <a:stretch/>
        </p:blipFill>
        <p:spPr bwMode="auto">
          <a:xfrm>
            <a:off x="5364088" y="4931777"/>
            <a:ext cx="3779912" cy="19262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Nabava robova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964488" cy="54726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Prodaju se za različite cijene: od vrča vina do više tisuća sestercija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Glavna prodajna mjesta </a:t>
            </a:r>
          </a:p>
          <a:p>
            <a:pPr lvl="1"/>
            <a:r>
              <a:rPr lang="hr-HR" altLang="en-US" dirty="0">
                <a:latin typeface="Times New Roman" charset="0"/>
              </a:rPr>
              <a:t>otok Del i grad Efez </a:t>
            </a:r>
          </a:p>
          <a:p>
            <a:r>
              <a:rPr lang="hr-HR" altLang="en-US" dirty="0">
                <a:latin typeface="Times New Roman" charset="0"/>
              </a:rPr>
              <a:t>Zemlje podrijetla većinom Egipat i istok </a:t>
            </a:r>
          </a:p>
          <a:p>
            <a:pPr lvl="1"/>
            <a:r>
              <a:rPr lang="hr-HR" altLang="en-US" dirty="0">
                <a:latin typeface="Times New Roman" charset="0"/>
              </a:rPr>
              <a:t>od Sirije prema Indiji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Na tržnici im se obijele noge i objese cedulje s karakteristikama 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nepouzdani dobiju šešir na glavu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Čine oko 1/3 stanovništva u </a:t>
            </a:r>
          </a:p>
          <a:p>
            <a:pPr marL="36576" indent="0" eaLnBrk="1" hangingPunct="1">
              <a:buNone/>
            </a:pPr>
            <a:r>
              <a:rPr lang="hr-HR" altLang="en-US" dirty="0">
                <a:latin typeface="Times New Roman" charset="0"/>
              </a:rPr>
              <a:t>     Rimu</a:t>
            </a:r>
          </a:p>
        </p:txBody>
      </p:sp>
    </p:spTree>
    <p:extLst>
      <p:ext uri="{BB962C8B-B14F-4D97-AF65-F5344CB8AC3E}">
        <p14:creationId xmlns:p14="http://schemas.microsoft.com/office/powerpoint/2010/main" val="22996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grob trgovca roblj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7623" y="0"/>
            <a:ext cx="469423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40768"/>
            <a:ext cx="3525837" cy="3960440"/>
          </a:xfrm>
        </p:spPr>
        <p:txBody>
          <a:bodyPr>
            <a:normAutofit fontScale="90000"/>
          </a:bodyPr>
          <a:lstStyle/>
          <a:p>
            <a:pPr algn="r"/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Nadgrobni kamen </a:t>
            </a:r>
            <a:b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</a:b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Aula </a:t>
            </a:r>
            <a:b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</a:b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Kaprilija Timoteja</a:t>
            </a:r>
            <a:b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</a:b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iz Amfipolisa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9725"/>
            <a:ext cx="8566919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Prava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6792"/>
            <a:ext cx="8659688" cy="5112568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Rob je dio obitelji, ali nije pravna osoba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Nad njim </a:t>
            </a:r>
            <a:r>
              <a:rPr lang="hr-HR" altLang="en-US" i="1" dirty="0">
                <a:latin typeface="Times New Roman" charset="0"/>
              </a:rPr>
              <a:t>pater familias </a:t>
            </a:r>
            <a:r>
              <a:rPr lang="hr-HR" altLang="en-US" dirty="0">
                <a:latin typeface="Times New Roman" charset="0"/>
              </a:rPr>
              <a:t>ima pravo života i smrti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odlučuje o njegovim uvjetima života (hrani, odjeći, kastriranju...), prodaji, kažnjavanju i sudbini njegove obitelji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Rob smije svjedočiti na sudu, ali svjedočanstvo je prihvatljivo samo ako je dobiveno na mukama         (-</a:t>
            </a:r>
            <a:r>
              <a:rPr lang="hr-HR" altLang="en-US" i="1" dirty="0">
                <a:latin typeface="Times New Roman" charset="0"/>
              </a:rPr>
              <a:t>fides</a:t>
            </a:r>
            <a:r>
              <a:rPr lang="hr-HR" altLang="en-US" dirty="0">
                <a:latin typeface="Times New Roman" charset="0"/>
              </a:rPr>
              <a:t>)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ne smije svjedočiti bez dopuštenja gospodara</a:t>
            </a:r>
            <a:endParaRPr lang="en-GB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3750" y="438213"/>
            <a:ext cx="871073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Spavaju gdje stignu (ili imaju poseban kat) – najvjerniji pred vratima gospodareve spavaonice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Pokapaju se u zajedničku grobnicu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Oblače se kao i slobodni građani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ne nose prstenje ni toge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Od doba Klaudija počinju dobivati neka prava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ne smiju se odbacivati bolesni, mogu se tužiti na nepravde gospodara i sl.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427" y="3861048"/>
            <a:ext cx="4677587" cy="299695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099793"/>
            <a:ext cx="3131840" cy="37582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548680"/>
            <a:ext cx="8784976" cy="5547320"/>
          </a:xfrm>
        </p:spPr>
        <p:txBody>
          <a:bodyPr/>
          <a:lstStyle/>
          <a:p>
            <a:r>
              <a:rPr lang="hr-HR" altLang="en-US" dirty="0">
                <a:latin typeface="Times New Roman" charset="0"/>
              </a:rPr>
              <a:t>Rob smije imati obitelj, i smije skupljati svoj imetak (</a:t>
            </a:r>
            <a:r>
              <a:rPr lang="hr-HR" altLang="en-US" i="1" dirty="0">
                <a:latin typeface="Times New Roman" charset="0"/>
              </a:rPr>
              <a:t>peculium</a:t>
            </a:r>
            <a:r>
              <a:rPr lang="hr-HR" altLang="en-US" dirty="0">
                <a:latin typeface="Times New Roman" charset="0"/>
              </a:rPr>
              <a:t>), ali samo uz dopuštenje gospodara</a:t>
            </a:r>
          </a:p>
          <a:p>
            <a:endParaRPr lang="hr-HR" altLang="en-US" dirty="0">
              <a:latin typeface="Times New Roman" charset="0"/>
            </a:endParaRPr>
          </a:p>
          <a:p>
            <a:r>
              <a:rPr lang="hr-HR" altLang="en-US" dirty="0">
                <a:latin typeface="Times New Roman" charset="0"/>
              </a:rPr>
              <a:t>Od kraja republike može sudjelovati u vjerskim obredima i priključivati se religioznim društvima</a:t>
            </a:r>
          </a:p>
          <a:p>
            <a:endParaRPr lang="hr-HR" altLang="en-US" dirty="0">
              <a:latin typeface="Times New Roman" charset="0"/>
            </a:endParaRPr>
          </a:p>
          <a:p>
            <a:r>
              <a:rPr lang="hr-HR" altLang="en-US" dirty="0">
                <a:latin typeface="Times New Roman" charset="0"/>
              </a:rPr>
              <a:t>Jedu ili s obitelji ili odvojeno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36936" y="6452959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http://www.bbc.co.uk/history/ancient/romans/slavery_01.shtml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1263</TotalTime>
  <Words>1352</Words>
  <Application>Microsoft Office PowerPoint</Application>
  <PresentationFormat>On-screen Show (4:3)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Times New Roman</vt:lpstr>
      <vt:lpstr>Wingdings</vt:lpstr>
      <vt:lpstr>Wingdings 2</vt:lpstr>
      <vt:lpstr>Technic</vt:lpstr>
      <vt:lpstr>ROBOVI</vt:lpstr>
      <vt:lpstr>Nazivi</vt:lpstr>
      <vt:lpstr>Kako se postaje robom</vt:lpstr>
      <vt:lpstr>Međustatusne veze</vt:lpstr>
      <vt:lpstr>Nabava robova</vt:lpstr>
      <vt:lpstr>Nadgrobni kamen  Aula  Kaprilija Timoteja iz Amfipolisa</vt:lpstr>
      <vt:lpstr>Prava</vt:lpstr>
      <vt:lpstr>PowerPoint Presentation</vt:lpstr>
      <vt:lpstr>PowerPoint Presentation</vt:lpstr>
      <vt:lpstr>Obrazovanje</vt:lpstr>
      <vt:lpstr>Poslovi</vt:lpstr>
      <vt:lpstr>Familia urbana</vt:lpstr>
      <vt:lpstr>Familia rustica</vt:lpstr>
      <vt:lpstr>Kazne</vt:lpstr>
      <vt:lpstr>http://bmhslatin.weebly.com/stage-6.html   https://www.pinterest.com/pin/382243087096558755/</vt:lpstr>
      <vt:lpstr>Ustanci</vt:lpstr>
      <vt:lpstr>OSLOBOĐENICI</vt:lpstr>
      <vt:lpstr>Manumisija</vt:lpstr>
      <vt:lpstr>Spartacus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ROBOVI</dc:title>
  <dc:creator>Maja</dc:creator>
  <cp:lastModifiedBy>mrmat</cp:lastModifiedBy>
  <cp:revision>68</cp:revision>
  <dcterms:created xsi:type="dcterms:W3CDTF">2006-12-05T17:33:41Z</dcterms:created>
  <dcterms:modified xsi:type="dcterms:W3CDTF">2024-12-18T21:35:32Z</dcterms:modified>
</cp:coreProperties>
</file>