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38322-613C-773D-33C4-1DC777115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3EC6AD-2D09-FD51-17BF-C391D904A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1F767-118E-F8DF-A0CB-F34C732FC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CB893-1CF2-E455-F0FC-F9039E083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473F2-BE95-0CAE-A93A-86C04D81D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489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DB419-DCD2-341A-813E-C28E7F05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57D847-CF02-446D-9358-E72DE024F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133A6-8798-96CE-D508-36589F335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F041A-79A5-683F-01BE-3D6844D2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0F5E0-9491-149F-808B-298861B6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21600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2AB98C-AE2A-BCC0-700C-749EB3360D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4ECAE-D92A-38C9-1680-07C67B018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94E09-8C4C-030B-BD5B-DE6C06BA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76D35-1E9F-C129-D3D7-9B5882A98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3F17D-2835-37FE-7D8B-926B5E8D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55345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FBCAE-D864-075E-A47B-D90D72F79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8FCD0-D740-9E4B-C7F0-1131F7A8A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FA0EC-478B-F0CA-8DE8-ED75D0D6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F18DF-5BC5-9BD3-FD6F-0F86E1984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10B01-D4F7-BE2D-73DF-A7B6595F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11668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9E11-6FC0-08DA-6BCB-20F123947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D0E09-078B-E92D-259A-4853A219A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272F9-B648-E3D3-40BF-E6D4EBB8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8F9C6-6B2D-CB71-9383-9DC26E0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50A3D-429B-7386-F7FC-65C4910E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45194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9AA23-1518-2B40-EAA4-F46939A80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344D2-EE3F-263B-3642-59BF71D6D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5B436-3C74-A546-D65D-3F2E9767C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F62921-2F16-C986-9E40-1EF4B41F4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142E3-11EB-DB37-69E6-58E3B4AE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55833-78D2-9DCA-0CB8-40AD47C3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20831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8550A-1AE1-C1A0-0216-0D85888E0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B8689-9735-2189-B586-C02A17A42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891E4-66C3-0C23-0D2D-650593F8E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6DE33D-2B83-5C23-04AD-74CAA13D3C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A17FF8-9203-3CDE-0C6E-9744479D7D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3D2174-A1F8-5AFE-7A91-80AAEF1C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0835D3-28E7-8EF4-4C52-1DDFF34C1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C03D75-DF22-AB5A-5C2A-188FB8A8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02925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F63AC-290A-E3A5-56D6-1B7553785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49CD-3B19-DE81-92A2-7DB8C1131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12A2E4-3288-E94E-DF35-7DC97684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2587B2-9AFC-3BDE-F6BC-84B30F8D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90082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800FD2-93A4-B462-C667-05FAB8982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6C8D61-934D-77CF-8A67-5D835CFB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F1104-DABF-9EEB-B3F7-1258FB2F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69539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ED7F-6D38-C2E3-676B-1429AFBF8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32795-5EAE-AD94-E08A-6CC0CA7A1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59C5C-0133-1F0A-D3C2-D4911E9F1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9AF06-AB88-9335-3DF9-9E245A371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8E595-52F3-EF7D-DDFE-8AB7FBCF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B169B-FFE6-7155-68C5-08F8ACBC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48466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94D38-4420-4A5B-CB80-AC1479ED7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B1CA-19D4-2431-ED26-EF6049069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312A22-2116-0727-DDAE-EE583FD78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2B82D-1240-6CFB-EA42-4533DCED9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435A6-AE6B-9A54-96EA-5660FB20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B4225-687D-E10D-A33B-306E5FBF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35011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F29E9F-C66B-0E52-BE9B-33D11549A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ECD0E-E086-7AC4-824E-062073FBB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BAF38-7BE3-CC3C-3D29-F7C96EE0D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ACA1A-F777-B144-BEBE-05CD6D2CF613}" type="datetimeFigureOut">
              <a:rPr lang="en-HR" smtClean="0"/>
              <a:t>10.05.2023.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88AD8-AC0D-E524-6776-909FE28DFD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8E17A-867C-1DD0-6613-B48BE8A79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ECBC-6AB2-4843-BB0B-ED3A89887E5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0649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0B910-3572-3B6A-F7A1-4495DF81C5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HR" dirty="0"/>
              <a:t>Snovi (III)</a:t>
            </a:r>
          </a:p>
        </p:txBody>
      </p:sp>
    </p:spTree>
    <p:extLst>
      <p:ext uri="{BB962C8B-B14F-4D97-AF65-F5344CB8AC3E}">
        <p14:creationId xmlns:p14="http://schemas.microsoft.com/office/powerpoint/2010/main" val="1748233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08F3C-F6CE-0363-A7FB-A8EF93977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 err="1"/>
              <a:t>Ranko</a:t>
            </a:r>
            <a:r>
              <a:rPr lang="en-US" dirty="0"/>
              <a:t> </a:t>
            </a:r>
            <a:r>
              <a:rPr lang="en-US" dirty="0" err="1"/>
              <a:t>Marinković</a:t>
            </a:r>
            <a:endParaRPr lang="en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5364A-9613-E037-C541-22F9E7667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>
                <a:effectLst/>
                <a:latin typeface="Cambria" panose="02040503050406030204" pitchFamily="18" charset="0"/>
              </a:rPr>
              <a:t>Benito </a:t>
            </a:r>
            <a:r>
              <a:rPr lang="en-US" sz="2400" i="1" dirty="0" err="1">
                <a:effectLst/>
                <a:latin typeface="Cambria" panose="02040503050406030204" pitchFamily="18" charset="0"/>
              </a:rPr>
              <a:t>Floda</a:t>
            </a:r>
            <a:r>
              <a:rPr lang="en-US" sz="2400" i="1" dirty="0">
                <a:effectLst/>
                <a:latin typeface="Cambria" panose="02040503050406030204" pitchFamily="18" charset="0"/>
              </a:rPr>
              <a:t> von </a:t>
            </a:r>
            <a:r>
              <a:rPr lang="en-US" sz="2400" i="1" dirty="0" err="1">
                <a:effectLst/>
                <a:latin typeface="Cambria" panose="02040503050406030204" pitchFamily="18" charset="0"/>
              </a:rPr>
              <a:t>Reltih</a:t>
            </a:r>
            <a:r>
              <a:rPr lang="en-US" sz="24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400" dirty="0">
                <a:effectLst/>
                <a:latin typeface="Cambria" panose="02040503050406030204" pitchFamily="18" charset="0"/>
              </a:rPr>
              <a:t>(</a:t>
            </a:r>
            <a:r>
              <a:rPr lang="en-US" sz="2400" dirty="0" err="1">
                <a:effectLst/>
                <a:latin typeface="Cambria" panose="02040503050406030204" pitchFamily="18" charset="0"/>
              </a:rPr>
              <a:t>Objavljeno</a:t>
            </a:r>
            <a:r>
              <a:rPr lang="en-US" sz="2400" dirty="0">
                <a:effectLst/>
                <a:latin typeface="Cambria" panose="02040503050406030204" pitchFamily="18" charset="0"/>
              </a:rPr>
              <a:t> u </a:t>
            </a:r>
            <a:r>
              <a:rPr lang="en-US" sz="2400" dirty="0" err="1">
                <a:effectLst/>
                <a:latin typeface="Cambria" panose="02040503050406030204" pitchFamily="18" charset="0"/>
              </a:rPr>
              <a:t>zbirci</a:t>
            </a:r>
            <a:r>
              <a:rPr lang="en-US" sz="2400" dirty="0">
                <a:effectLst/>
                <a:latin typeface="Cambria" panose="02040503050406030204" pitchFamily="18" charset="0"/>
              </a:rPr>
              <a:t> </a:t>
            </a:r>
            <a:r>
              <a:rPr lang="en-US" sz="2400" dirty="0" err="1">
                <a:effectLst/>
                <a:latin typeface="Cambria" panose="02040503050406030204" pitchFamily="18" charset="0"/>
              </a:rPr>
              <a:t>Ruke</a:t>
            </a:r>
            <a:r>
              <a:rPr lang="en-US" sz="2400" dirty="0">
                <a:effectLst/>
                <a:latin typeface="Cambria" panose="02040503050406030204" pitchFamily="18" charset="0"/>
              </a:rPr>
              <a:t> 1953. </a:t>
            </a:r>
            <a:r>
              <a:rPr lang="en-US" sz="2400" dirty="0" err="1">
                <a:effectLst/>
                <a:latin typeface="Cambria" panose="02040503050406030204" pitchFamily="18" charset="0"/>
              </a:rPr>
              <a:t>godine</a:t>
            </a:r>
            <a:r>
              <a:rPr lang="en-US" sz="2400" dirty="0">
                <a:effectLst/>
                <a:latin typeface="Cambria" panose="02040503050406030204" pitchFamily="18" charset="0"/>
              </a:rPr>
              <a:t>)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U</a:t>
            </a:r>
            <a:r>
              <a:rPr lang="en-HR" sz="2400" dirty="0">
                <a:latin typeface="Cambria" panose="02040503050406030204" pitchFamily="18" charset="0"/>
              </a:rPr>
              <a:t>metanje fantastične priče u realističan okvir: </a:t>
            </a:r>
          </a:p>
          <a:p>
            <a:pPr lvl="1"/>
            <a:r>
              <a:rPr lang="en-US" sz="2000" i="1" dirty="0">
                <a:effectLst/>
                <a:latin typeface="Cambria" panose="02040503050406030204" pitchFamily="18" charset="0"/>
              </a:rPr>
              <a:t>„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jedan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zbiljski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slučaj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koji, je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toliko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nalik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na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san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,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te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često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i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sam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posumnjam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nisam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li ja to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ipak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sanjao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?...“ </a:t>
            </a:r>
            <a:endParaRPr lang="en-US" sz="2000" i="1" dirty="0">
              <a:latin typeface="Cambria" panose="02040503050406030204" pitchFamily="18" charset="0"/>
            </a:endParaRPr>
          </a:p>
          <a:p>
            <a:endParaRPr lang="en-HR" dirty="0"/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104074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5F900-8549-7A47-8FCF-7172DED0C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Antun Šoljan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69556-E897-7537-B32A-36E166F6C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R" i="1" dirty="0"/>
              <a:t>Brod u boci</a:t>
            </a:r>
          </a:p>
          <a:p>
            <a:r>
              <a:rPr lang="en-US" dirty="0"/>
              <a:t>S</a:t>
            </a:r>
            <a:r>
              <a:rPr lang="en-HR" dirty="0"/>
              <a:t>usreće u muzeju izložbeni primjerak broda u boci</a:t>
            </a:r>
          </a:p>
          <a:p>
            <a:r>
              <a:rPr lang="en-US" dirty="0"/>
              <a:t>S</a:t>
            </a:r>
            <a:r>
              <a:rPr lang="en-HR" dirty="0"/>
              <a:t>anjao da gradi brodove, ne razlikuje san i javu:</a:t>
            </a:r>
          </a:p>
          <a:p>
            <a:pPr marL="457200" lvl="1" indent="0">
              <a:buNone/>
            </a:pPr>
            <a:r>
              <a:rPr lang="en-US" sz="2000" i="1" dirty="0">
                <a:effectLst/>
                <a:latin typeface="Cambria" panose="02040503050406030204" pitchFamily="18" charset="0"/>
              </a:rPr>
              <a:t>„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Možda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to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nisam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sanjao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,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možda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je to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stvarno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i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bilo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u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nekom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mom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drugom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životu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,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jer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je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san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bio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jasniji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od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jave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,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zadatak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važniji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od mog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sadašnjeg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 </a:t>
            </a:r>
            <a:r>
              <a:rPr lang="en-US" sz="2000" i="1" dirty="0" err="1">
                <a:effectLst/>
                <a:latin typeface="Cambria" panose="02040503050406030204" pitchFamily="18" charset="0"/>
              </a:rPr>
              <a:t>života</a:t>
            </a:r>
            <a:r>
              <a:rPr lang="en-US" sz="2000" i="1" dirty="0">
                <a:effectLst/>
                <a:latin typeface="Cambria" panose="02040503050406030204" pitchFamily="18" charset="0"/>
              </a:rPr>
              <a:t>“ </a:t>
            </a:r>
            <a:endParaRPr lang="en-US" sz="2000" i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28258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058E6-8AE2-29EF-6A0C-0D5C4CA01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Poetičnost i onirizam srednjovjekovnih legendi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1B767-2EC6-0172-17A9-62FD4F4BF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S</a:t>
            </a:r>
            <a:r>
              <a:rPr lang="en-HR" dirty="0">
                <a:latin typeface="Cambria" panose="02040503050406030204" pitchFamily="18" charset="0"/>
              </a:rPr>
              <a:t>rednjovjekovna legenda o </a:t>
            </a:r>
            <a:r>
              <a:rPr lang="en-HR" i="1" dirty="0">
                <a:latin typeface="Cambria" panose="02040503050406030204" pitchFamily="18" charset="0"/>
              </a:rPr>
              <a:t>Baarlamu i Jozafatu:</a:t>
            </a:r>
          </a:p>
          <a:p>
            <a:r>
              <a:rPr lang="en-HR" dirty="0">
                <a:latin typeface="Cambria" panose="02040503050406030204" pitchFamily="18" charset="0"/>
              </a:rPr>
              <a:t>Jozafat okružen djevojkama u snu doživljava viziju raja i pakla: </a:t>
            </a:r>
          </a:p>
          <a:p>
            <a:pPr marL="457200" lvl="1" indent="0">
              <a:buNone/>
            </a:pP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I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kako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mu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anđeo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ukaza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raj,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poslije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ga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povede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da mu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pakao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ukaže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i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vragove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i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muke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njih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i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grešnijeh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duša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koje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su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osuđene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i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u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pakao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vržene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i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ukopane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i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vidje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ih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dje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vikaju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plačući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plačem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nemilosrdnijem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sz="1800" i="1" dirty="0" err="1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beskončano</a:t>
            </a:r>
            <a:r>
              <a:rPr lang="en-US" sz="1800" i="1" dirty="0">
                <a:solidFill>
                  <a:srgbClr val="000007"/>
                </a:solidFill>
                <a:effectLst/>
                <a:latin typeface="Cambria" panose="02040503050406030204" pitchFamily="18" charset="0"/>
              </a:rPr>
              <a:t>. (209) </a:t>
            </a:r>
          </a:p>
          <a:p>
            <a:pPr marL="457200" lvl="1" indent="0">
              <a:buNone/>
            </a:pPr>
            <a:endParaRPr lang="en-US" sz="1800" i="1" dirty="0">
              <a:solidFill>
                <a:srgbClr val="000007"/>
              </a:solidFill>
              <a:latin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en-US" sz="1800" i="1" dirty="0" err="1">
                <a:latin typeface="Cambria" panose="02040503050406030204" pitchFamily="18" charset="0"/>
              </a:rPr>
              <a:t>Poslije</a:t>
            </a:r>
            <a:r>
              <a:rPr lang="en-US" sz="1800" i="1" dirty="0">
                <a:latin typeface="Cambria" panose="02040503050406030204" pitchFamily="18" charset="0"/>
              </a:rPr>
              <a:t> ga </a:t>
            </a:r>
            <a:r>
              <a:rPr lang="en-US" sz="1800" i="1" dirty="0" err="1">
                <a:latin typeface="Cambria" panose="02040503050406030204" pitchFamily="18" charset="0"/>
              </a:rPr>
              <a:t>uvede</a:t>
            </a:r>
            <a:r>
              <a:rPr lang="en-US" sz="1800" i="1" dirty="0">
                <a:latin typeface="Cambria" panose="02040503050406030204" pitchFamily="18" charset="0"/>
              </a:rPr>
              <a:t> u grad </a:t>
            </a:r>
            <a:r>
              <a:rPr lang="en-US" sz="1800" i="1" dirty="0" err="1">
                <a:latin typeface="Cambria" panose="02040503050406030204" pitchFamily="18" charset="0"/>
              </a:rPr>
              <a:t>kojega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zidovi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bjehu</a:t>
            </a:r>
            <a:r>
              <a:rPr lang="en-US" sz="1800" i="1" dirty="0">
                <a:latin typeface="Cambria" panose="02040503050406030204" pitchFamily="18" charset="0"/>
              </a:rPr>
              <a:t> od </a:t>
            </a:r>
            <a:r>
              <a:rPr lang="en-US" sz="1800" i="1" dirty="0" err="1">
                <a:latin typeface="Cambria" panose="02040503050406030204" pitchFamily="18" charset="0"/>
              </a:rPr>
              <a:t>zlata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i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dragoga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kamenja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svjetloćom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i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čudnovatom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zračni</a:t>
            </a:r>
            <a:r>
              <a:rPr lang="en-US" sz="1800" i="1" dirty="0">
                <a:latin typeface="Cambria" panose="02040503050406030204" pitchFamily="18" charset="0"/>
              </a:rPr>
              <a:t>. </a:t>
            </a:r>
            <a:r>
              <a:rPr lang="en-US" sz="1800" i="1" dirty="0" err="1">
                <a:latin typeface="Cambria" panose="02040503050406030204" pitchFamily="18" charset="0"/>
              </a:rPr>
              <a:t>Ondi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vidje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velike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vojske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nebeske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gdje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tancaju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i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popjevaju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razlike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pjevke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koje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nikadare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nije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začulo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umrlijeh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uho</a:t>
            </a:r>
            <a:r>
              <a:rPr lang="en-US" sz="1800" i="1" dirty="0">
                <a:latin typeface="Cambria" panose="02040503050406030204" pitchFamily="18" charset="0"/>
              </a:rPr>
              <a:t>, </a:t>
            </a:r>
            <a:r>
              <a:rPr lang="en-US" sz="1800" i="1" dirty="0" err="1">
                <a:latin typeface="Cambria" panose="02040503050406030204" pitchFamily="18" charset="0"/>
              </a:rPr>
              <a:t>i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rekoše</a:t>
            </a:r>
            <a:r>
              <a:rPr lang="en-US" sz="1800" i="1" dirty="0">
                <a:latin typeface="Cambria" panose="02040503050406030204" pitchFamily="18" charset="0"/>
              </a:rPr>
              <a:t> mu: ‘Ovo je </a:t>
            </a:r>
            <a:r>
              <a:rPr lang="en-US" sz="1800" i="1" dirty="0" err="1">
                <a:latin typeface="Cambria" panose="02040503050406030204" pitchFamily="18" charset="0"/>
              </a:rPr>
              <a:t>mjesto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blaženih</a:t>
            </a:r>
            <a:r>
              <a:rPr lang="en-US" sz="1800" i="1" dirty="0">
                <a:latin typeface="Cambria" panose="020405030504060302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</a:rPr>
              <a:t>štono</a:t>
            </a:r>
            <a:r>
              <a:rPr lang="en-US" sz="1800" i="1" dirty="0">
                <a:latin typeface="Cambria" panose="02040503050406030204" pitchFamily="18" charset="0"/>
              </a:rPr>
              <a:t> vi raj </a:t>
            </a:r>
            <a:r>
              <a:rPr lang="en-US" sz="1800" i="1" dirty="0" err="1">
                <a:latin typeface="Cambria" panose="02040503050406030204" pitchFamily="18" charset="0"/>
              </a:rPr>
              <a:t>zovete</a:t>
            </a:r>
            <a:r>
              <a:rPr lang="en-US" sz="1800" i="1" dirty="0">
                <a:latin typeface="Cambria" panose="02040503050406030204" pitchFamily="18" charset="0"/>
              </a:rPr>
              <a:t>. (231) </a:t>
            </a:r>
          </a:p>
          <a:p>
            <a:pPr marL="457200" lvl="1" indent="0">
              <a:buNone/>
            </a:pPr>
            <a:endParaRPr lang="en-US" sz="1800" i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835096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11ADA2-5D96-6077-7EAC-3DBDE0E3E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HR" dirty="0"/>
              <a:t>Juraj Baraković (1548-1628)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E6BB5ED-F4B6-3863-DC15-1D3C7D8A4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3381"/>
            <a:ext cx="5500815" cy="3553581"/>
          </a:xfrm>
        </p:spPr>
        <p:txBody>
          <a:bodyPr>
            <a:normAutofit/>
          </a:bodyPr>
          <a:lstStyle/>
          <a:p>
            <a:r>
              <a:rPr lang="en-US" sz="2000" i="1" dirty="0">
                <a:latin typeface="Cambria" panose="02040503050406030204" pitchFamily="18" charset="0"/>
              </a:rPr>
              <a:t>Vila </a:t>
            </a:r>
            <a:r>
              <a:rPr lang="en-US" sz="2000" i="1" dirty="0" err="1">
                <a:latin typeface="Cambria" panose="02040503050406030204" pitchFamily="18" charset="0"/>
              </a:rPr>
              <a:t>Slovinka</a:t>
            </a:r>
            <a:r>
              <a:rPr lang="en-US" sz="2000" i="1" dirty="0">
                <a:latin typeface="Cambria" panose="02040503050406030204" pitchFamily="18" charset="0"/>
              </a:rPr>
              <a:t> </a:t>
            </a:r>
            <a:r>
              <a:rPr lang="en-US" sz="2000" dirty="0">
                <a:latin typeface="Cambria" panose="02040503050406030204" pitchFamily="18" charset="0"/>
              </a:rPr>
              <a:t>(1614.; 1626.;  1682.)</a:t>
            </a:r>
          </a:p>
          <a:p>
            <a:r>
              <a:rPr lang="en-US" sz="2000" dirty="0" err="1">
                <a:latin typeface="Cambria" panose="02040503050406030204" pitchFamily="18" charset="0"/>
              </a:rPr>
              <a:t>Vizija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kolektivne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hrvatske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povijesti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</a:p>
          <a:p>
            <a:r>
              <a:rPr lang="en-US" sz="2000" dirty="0" err="1">
                <a:latin typeface="Cambria" panose="02040503050406030204" pitchFamily="18" charset="0"/>
              </a:rPr>
              <a:t>Važnu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tvorbenu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ulogu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ima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</a:rPr>
              <a:t>san</a:t>
            </a:r>
            <a:r>
              <a:rPr lang="en-US" sz="2000" dirty="0">
                <a:latin typeface="Cambria" panose="02040503050406030204" pitchFamily="18" charset="0"/>
              </a:rPr>
              <a:t>: </a:t>
            </a:r>
            <a:r>
              <a:rPr lang="en-US" sz="2000" dirty="0" err="1">
                <a:latin typeface="Cambria" panose="02040503050406030204" pitchFamily="18" charset="0"/>
              </a:rPr>
              <a:t>netipični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onirizam</a:t>
            </a:r>
            <a:r>
              <a:rPr lang="en-US" sz="2000" dirty="0">
                <a:latin typeface="Cambria" panose="02040503050406030204" pitchFamily="18" charset="0"/>
              </a:rPr>
              <a:t> u </a:t>
            </a:r>
            <a:r>
              <a:rPr lang="en-US" sz="2000" dirty="0" err="1">
                <a:latin typeface="Cambria" panose="02040503050406030204" pitchFamily="18" charset="0"/>
              </a:rPr>
              <a:t>strukturiranju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spjeva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kao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književnoga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labirinta</a:t>
            </a:r>
            <a:endParaRPr lang="en-US" sz="2000" dirty="0">
              <a:latin typeface="Cambria" panose="02040503050406030204" pitchFamily="18" charset="0"/>
            </a:endParaRPr>
          </a:p>
          <a:p>
            <a:r>
              <a:rPr lang="en-US" sz="2000" dirty="0" err="1">
                <a:latin typeface="Cambria" panose="02040503050406030204" pitchFamily="18" charset="0"/>
              </a:rPr>
              <a:t>onirizam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očito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korenspondira</a:t>
            </a:r>
            <a:r>
              <a:rPr lang="en-US" sz="2000" dirty="0">
                <a:latin typeface="Cambria" panose="02040503050406030204" pitchFamily="18" charset="0"/>
              </a:rPr>
              <a:t> s </a:t>
            </a:r>
            <a:r>
              <a:rPr lang="en-US" sz="2000" dirty="0" err="1">
                <a:latin typeface="Cambria" panose="02040503050406030204" pitchFamily="18" charset="0"/>
              </a:rPr>
              <a:t>Barakovićevim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stvarnim</a:t>
            </a:r>
            <a:r>
              <a:rPr lang="en-US" sz="2000" dirty="0">
                <a:latin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</a:rPr>
              <a:t>životnim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putom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svećenika</a:t>
            </a:r>
            <a:r>
              <a:rPr lang="en-US" sz="2000" dirty="0">
                <a:latin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</a:rPr>
              <a:t>ratnika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književnika</a:t>
            </a:r>
            <a:endParaRPr lang="en-US" sz="2000" dirty="0">
              <a:latin typeface="Cambria" panose="02040503050406030204" pitchFamily="18" charset="0"/>
            </a:endParaRPr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B5A5715C-E409-ECCB-ADAF-98A5D21DE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5799" y="643234"/>
            <a:ext cx="3597920" cy="559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01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B3F47-2CF4-7FF2-B8E5-D43959440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R" dirty="0">
                <a:latin typeface="Cambria" panose="02040503050406030204" pitchFamily="18" charset="0"/>
              </a:rPr>
              <a:t>IX. </a:t>
            </a:r>
            <a:r>
              <a:rPr lang="en-US" dirty="0">
                <a:latin typeface="Cambria" panose="02040503050406030204" pitchFamily="18" charset="0"/>
              </a:rPr>
              <a:t>p</a:t>
            </a:r>
            <a:r>
              <a:rPr lang="en-HR" dirty="0">
                <a:latin typeface="Cambria" panose="02040503050406030204" pitchFamily="18" charset="0"/>
              </a:rPr>
              <a:t>jevanje: san glavnog junaka (Pisnika): </a:t>
            </a:r>
          </a:p>
          <a:p>
            <a:pPr lvl="1"/>
            <a:r>
              <a:rPr lang="en-US" sz="2000" dirty="0" err="1">
                <a:latin typeface="Cambria" panose="02040503050406030204" pitchFamily="18" charset="0"/>
              </a:rPr>
              <a:t>Opis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noćnog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doživljaja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sadrži</a:t>
            </a:r>
            <a:r>
              <a:rPr lang="en-US" sz="2000" dirty="0">
                <a:latin typeface="Cambria" panose="02040503050406030204" pitchFamily="18" charset="0"/>
              </a:rPr>
              <a:t> 476 </a:t>
            </a:r>
            <a:r>
              <a:rPr lang="en-US" sz="2000" dirty="0" err="1">
                <a:latin typeface="Cambria" panose="02040503050406030204" pitchFamily="18" charset="0"/>
              </a:rPr>
              <a:t>stihova</a:t>
            </a:r>
            <a:r>
              <a:rPr lang="en-US" sz="2000" dirty="0">
                <a:latin typeface="Cambria" panose="02040503050406030204" pitchFamily="18" charset="0"/>
              </a:rPr>
              <a:t>, a ne </a:t>
            </a:r>
            <a:r>
              <a:rPr lang="en-US" sz="2000" dirty="0" err="1">
                <a:latin typeface="Cambria" panose="02040503050406030204" pitchFamily="18" charset="0"/>
              </a:rPr>
              <a:t>podrazumijeva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samo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san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nego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i</a:t>
            </a:r>
            <a:r>
              <a:rPr lang="en-US" sz="2000" dirty="0">
                <a:latin typeface="Cambria" panose="02040503050406030204" pitchFamily="18" charset="0"/>
              </a:rPr>
              <a:t> ono </a:t>
            </a:r>
            <a:r>
              <a:rPr lang="en-US" sz="2000" dirty="0" err="1">
                <a:latin typeface="Cambria" panose="02040503050406030204" pitchFamily="18" charset="0"/>
              </a:rPr>
              <a:t>što</a:t>
            </a:r>
            <a:r>
              <a:rPr lang="en-US" sz="2000" dirty="0">
                <a:latin typeface="Cambria" panose="02040503050406030204" pitchFamily="18" charset="0"/>
              </a:rPr>
              <a:t> mu </a:t>
            </a:r>
            <a:r>
              <a:rPr lang="en-US" sz="2000" dirty="0" err="1">
                <a:latin typeface="Cambria" panose="02040503050406030204" pitchFamily="18" charset="0"/>
              </a:rPr>
              <a:t>prethodi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i</a:t>
            </a:r>
            <a:r>
              <a:rPr lang="en-US" sz="2000" dirty="0">
                <a:latin typeface="Cambria" panose="02040503050406030204" pitchFamily="18" charset="0"/>
              </a:rPr>
              <a:t> ono </a:t>
            </a:r>
            <a:r>
              <a:rPr lang="en-US" sz="2000" dirty="0" err="1">
                <a:latin typeface="Cambria" panose="02040503050406030204" pitchFamily="18" charset="0"/>
              </a:rPr>
              <a:t>što</a:t>
            </a:r>
            <a:r>
              <a:rPr lang="en-US" sz="2000" dirty="0">
                <a:latin typeface="Cambria" panose="02040503050406030204" pitchFamily="18" charset="0"/>
              </a:rPr>
              <a:t> za </a:t>
            </a:r>
            <a:r>
              <a:rPr lang="en-US" sz="2000" dirty="0" err="1">
                <a:latin typeface="Cambria" panose="02040503050406030204" pitchFamily="18" charset="0"/>
              </a:rPr>
              <a:t>njim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slijedi</a:t>
            </a:r>
            <a:r>
              <a:rPr lang="en-US" sz="2000" dirty="0">
                <a:latin typeface="Cambria" panose="02040503050406030204" pitchFamily="18" charset="0"/>
              </a:rPr>
              <a:t>. Ono </a:t>
            </a:r>
            <a:r>
              <a:rPr lang="en-US" sz="2000" dirty="0" err="1">
                <a:latin typeface="Cambria" panose="02040503050406030204" pitchFamily="18" charset="0"/>
              </a:rPr>
              <a:t>što</a:t>
            </a:r>
            <a:r>
              <a:rPr lang="en-US" sz="2000" dirty="0">
                <a:latin typeface="Cambria" panose="02040503050406030204" pitchFamily="18" charset="0"/>
              </a:rPr>
              <a:t> se u </a:t>
            </a:r>
            <a:r>
              <a:rPr lang="en-US" sz="2000" dirty="0" err="1">
                <a:latin typeface="Cambria" panose="02040503050406030204" pitchFamily="18" charset="0"/>
              </a:rPr>
              <a:t>snu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vidi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nalik</a:t>
            </a:r>
            <a:r>
              <a:rPr lang="en-US" sz="2000" dirty="0">
                <a:latin typeface="Cambria" panose="02040503050406030204" pitchFamily="18" charset="0"/>
              </a:rPr>
              <a:t> je </a:t>
            </a:r>
            <a:r>
              <a:rPr lang="en-US" sz="2000" b="1" dirty="0" err="1">
                <a:latin typeface="Cambria" panose="02040503050406030204" pitchFamily="18" charset="0"/>
              </a:rPr>
              <a:t>propasti</a:t>
            </a:r>
            <a:r>
              <a:rPr lang="en-US" sz="2000" b="1" dirty="0"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</a:rPr>
              <a:t>svijeta</a:t>
            </a:r>
            <a:r>
              <a:rPr lang="en-US" sz="2000" b="1" dirty="0">
                <a:latin typeface="Cambria" panose="02040503050406030204" pitchFamily="18" charset="0"/>
              </a:rPr>
              <a:t>, </a:t>
            </a:r>
            <a:r>
              <a:rPr lang="en-US" sz="2000" b="1" dirty="0" err="1">
                <a:latin typeface="Cambria" panose="02040503050406030204" pitchFamily="18" charset="0"/>
              </a:rPr>
              <a:t>apokalipsi</a:t>
            </a:r>
            <a:r>
              <a:rPr lang="en-US" sz="2000" dirty="0">
                <a:latin typeface="Cambria" panose="02040503050406030204" pitchFamily="18" charset="0"/>
              </a:rPr>
              <a:t>. Time </a:t>
            </a:r>
            <a:r>
              <a:rPr lang="en-US" sz="2000" dirty="0" err="1">
                <a:latin typeface="Cambria" panose="02040503050406030204" pitchFamily="18" charset="0"/>
              </a:rPr>
              <a:t>glavni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junak</a:t>
            </a:r>
            <a:r>
              <a:rPr lang="en-US" sz="2000" dirty="0">
                <a:latin typeface="Cambria" panose="02040503050406030204" pitchFamily="18" charset="0"/>
              </a:rPr>
              <a:t> (</a:t>
            </a:r>
            <a:r>
              <a:rPr lang="en-US" sz="2000" dirty="0" err="1">
                <a:latin typeface="Cambria" panose="02040503050406030204" pitchFamily="18" charset="0"/>
              </a:rPr>
              <a:t>Pisnik</a:t>
            </a:r>
            <a:r>
              <a:rPr lang="en-US" sz="2000" dirty="0">
                <a:latin typeface="Cambria" panose="02040503050406030204" pitchFamily="18" charset="0"/>
              </a:rPr>
              <a:t>) </a:t>
            </a:r>
            <a:r>
              <a:rPr lang="en-US" sz="2000" dirty="0" err="1">
                <a:latin typeface="Cambria" panose="02040503050406030204" pitchFamily="18" charset="0"/>
              </a:rPr>
              <a:t>svoju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</a:rPr>
              <a:t>osobnu</a:t>
            </a:r>
            <a:r>
              <a:rPr lang="en-US" sz="2000" b="1" dirty="0"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</a:rPr>
              <a:t>nesreću</a:t>
            </a:r>
            <a:r>
              <a:rPr lang="en-US" sz="2000" b="1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projicira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na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cijeli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svijet</a:t>
            </a:r>
            <a:r>
              <a:rPr lang="en-US" sz="2000" dirty="0">
                <a:latin typeface="Cambria" panose="02040503050406030204" pitchFamily="18" charset="0"/>
              </a:rPr>
              <a:t>. </a:t>
            </a:r>
            <a:r>
              <a:rPr lang="en-US" sz="2000" dirty="0" err="1">
                <a:latin typeface="Cambria" panose="02040503050406030204" pitchFamily="18" charset="0"/>
              </a:rPr>
              <a:t>Pavličić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upozorava</a:t>
            </a:r>
            <a:r>
              <a:rPr lang="en-US" sz="2000" dirty="0">
                <a:latin typeface="Cambria" panose="02040503050406030204" pitchFamily="18" charset="0"/>
              </a:rPr>
              <a:t> da se u </a:t>
            </a:r>
            <a:r>
              <a:rPr lang="en-US" sz="2000" dirty="0" err="1">
                <a:latin typeface="Cambria" panose="02040503050406030204" pitchFamily="18" charset="0"/>
              </a:rPr>
              <a:t>Barakovićevo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vrijeme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vjerovalo</a:t>
            </a:r>
            <a:r>
              <a:rPr lang="en-US" sz="2000" dirty="0">
                <a:latin typeface="Cambria" panose="02040503050406030204" pitchFamily="18" charset="0"/>
              </a:rPr>
              <a:t> da se u </a:t>
            </a:r>
            <a:r>
              <a:rPr lang="en-US" sz="2000" b="1" dirty="0" err="1">
                <a:latin typeface="Cambria" panose="02040503050406030204" pitchFamily="18" charset="0"/>
              </a:rPr>
              <a:t>čovjekovu</a:t>
            </a:r>
            <a:r>
              <a:rPr lang="en-US" sz="2000" b="1" dirty="0"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</a:rPr>
              <a:t>snu</a:t>
            </a:r>
            <a:r>
              <a:rPr lang="en-US" sz="2000" b="1" dirty="0"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</a:rPr>
              <a:t>objavljuje</a:t>
            </a:r>
            <a:r>
              <a:rPr lang="en-US" sz="2000" b="1" dirty="0">
                <a:latin typeface="Cambria" panose="02040503050406030204" pitchFamily="18" charset="0"/>
              </a:rPr>
              <a:t> </a:t>
            </a:r>
            <a:r>
              <a:rPr lang="en-US" sz="2000" b="1" dirty="0" err="1">
                <a:latin typeface="Cambria" panose="02040503050406030204" pitchFamily="18" charset="0"/>
              </a:rPr>
              <a:t>istina</a:t>
            </a:r>
            <a:r>
              <a:rPr lang="en-US" sz="2000" dirty="0">
                <a:latin typeface="Cambria" panose="02040503050406030204" pitchFamily="18" charset="0"/>
              </a:rPr>
              <a:t>. </a:t>
            </a:r>
            <a:r>
              <a:rPr lang="en-US" sz="2000" dirty="0" err="1">
                <a:latin typeface="Cambria" panose="02040503050406030204" pitchFamily="18" charset="0"/>
              </a:rPr>
              <a:t>Osim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sna</a:t>
            </a:r>
            <a:r>
              <a:rPr lang="en-US" sz="2000" dirty="0">
                <a:latin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</a:rPr>
              <a:t>treba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gledati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širi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kontekst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epa</a:t>
            </a:r>
            <a:r>
              <a:rPr lang="en-US" sz="2000" dirty="0">
                <a:latin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</a:rPr>
              <a:t>pogotovo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ulogu</a:t>
            </a:r>
            <a:r>
              <a:rPr lang="en-US" sz="2000" dirty="0">
                <a:latin typeface="Cambria" panose="02040503050406030204" pitchFamily="18" charset="0"/>
              </a:rPr>
              <a:t> Vile </a:t>
            </a:r>
            <a:r>
              <a:rPr lang="en-US" sz="2000" dirty="0" err="1">
                <a:latin typeface="Cambria" panose="02040503050406030204" pitchFamily="18" charset="0"/>
              </a:rPr>
              <a:t>čiji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iskazi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bili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proturječni</a:t>
            </a:r>
            <a:r>
              <a:rPr lang="en-US" sz="2000" dirty="0">
                <a:latin typeface="Cambria" panose="02040503050406030204" pitchFamily="18" charset="0"/>
              </a:rPr>
              <a:t> u </a:t>
            </a:r>
            <a:r>
              <a:rPr lang="en-US" sz="2000" dirty="0" err="1">
                <a:latin typeface="Cambria" panose="02040503050406030204" pitchFamily="18" charset="0"/>
              </a:rPr>
              <a:t>dvjema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različitim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prilikama</a:t>
            </a:r>
            <a:r>
              <a:rPr lang="en-US" sz="2000" dirty="0">
                <a:latin typeface="Cambria" panose="02040503050406030204" pitchFamily="18" charset="0"/>
              </a:rPr>
              <a:t>: </a:t>
            </a:r>
            <a:r>
              <a:rPr lang="en-US" sz="2000" dirty="0" err="1">
                <a:latin typeface="Cambria" panose="02040503050406030204" pitchFamily="18" charset="0"/>
              </a:rPr>
              <a:t>na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javi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i</a:t>
            </a:r>
            <a:r>
              <a:rPr lang="en-US" sz="2000" dirty="0">
                <a:latin typeface="Cambria" panose="02040503050406030204" pitchFamily="18" charset="0"/>
              </a:rPr>
              <a:t> u </a:t>
            </a:r>
            <a:r>
              <a:rPr lang="en-US" sz="2000" dirty="0" err="1">
                <a:latin typeface="Cambria" panose="02040503050406030204" pitchFamily="18" charset="0"/>
              </a:rPr>
              <a:t>snu</a:t>
            </a:r>
            <a:r>
              <a:rPr lang="en-US" sz="2000" dirty="0">
                <a:latin typeface="Cambria" panose="02040503050406030204" pitchFamily="18" charset="0"/>
              </a:rPr>
              <a:t>. 9. </a:t>
            </a:r>
            <a:r>
              <a:rPr lang="en-US" sz="2000" dirty="0" err="1">
                <a:latin typeface="Cambria" panose="02040503050406030204" pitchFamily="18" charset="0"/>
              </a:rPr>
              <a:t>pjevanje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čini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prekretnicu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epa</a:t>
            </a:r>
            <a:r>
              <a:rPr lang="en-US" sz="2000" dirty="0">
                <a:latin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</a:rPr>
              <a:t>jer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nakon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njega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stvari</a:t>
            </a:r>
            <a:r>
              <a:rPr lang="en-US" sz="2000" dirty="0">
                <a:latin typeface="Cambria" panose="02040503050406030204" pitchFamily="18" charset="0"/>
              </a:rPr>
              <a:t> se </a:t>
            </a:r>
            <a:r>
              <a:rPr lang="en-US" sz="2000" dirty="0" err="1">
                <a:latin typeface="Cambria" panose="02040503050406030204" pitchFamily="18" charset="0"/>
              </a:rPr>
              <a:t>odvijaju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drukčije</a:t>
            </a:r>
            <a:r>
              <a:rPr lang="en-US" sz="2000" dirty="0">
                <a:latin typeface="Cambria" panose="02040503050406030204" pitchFamily="18" charset="0"/>
              </a:rPr>
              <a:t>. </a:t>
            </a:r>
            <a:r>
              <a:rPr lang="en-US" sz="2000" dirty="0" err="1">
                <a:latin typeface="Cambria" panose="02040503050406030204" pitchFamily="18" charset="0"/>
              </a:rPr>
              <a:t>Nakon</a:t>
            </a:r>
            <a:r>
              <a:rPr lang="en-US" sz="2000" dirty="0">
                <a:latin typeface="Cambria" panose="02040503050406030204" pitchFamily="18" charset="0"/>
              </a:rPr>
              <a:t> 9. </a:t>
            </a:r>
            <a:r>
              <a:rPr lang="en-US" sz="2000" dirty="0" err="1">
                <a:latin typeface="Cambria" panose="02040503050406030204" pitchFamily="18" charset="0"/>
              </a:rPr>
              <a:t>pjevanja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Pisnik</a:t>
            </a:r>
            <a:r>
              <a:rPr lang="en-US" sz="2000" dirty="0">
                <a:latin typeface="Cambria" panose="02040503050406030204" pitchFamily="18" charset="0"/>
              </a:rPr>
              <a:t> ne </a:t>
            </a:r>
            <a:r>
              <a:rPr lang="en-US" sz="2000" dirty="0" err="1">
                <a:latin typeface="Cambria" panose="02040503050406030204" pitchFamily="18" charset="0"/>
              </a:rPr>
              <a:t>traži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samo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smisao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vlastite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književnosti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nego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i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vlastitoga</a:t>
            </a:r>
            <a:r>
              <a:rPr lang="en-US" sz="2000" dirty="0">
                <a:latin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</a:rPr>
              <a:t>života</a:t>
            </a:r>
            <a:r>
              <a:rPr lang="en-US" sz="2000" dirty="0">
                <a:latin typeface="Cambria" panose="02040503050406030204" pitchFamily="18" charset="0"/>
              </a:rPr>
              <a:t>.</a:t>
            </a:r>
            <a:endParaRPr lang="en-HR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9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F84BE2-C230-E6B0-8393-12433A0B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78" y="469556"/>
            <a:ext cx="4292862" cy="13345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Džore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Držić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(1461-1501)</a:t>
            </a:r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0FEF8E38-8B1E-1CD4-BEDE-8D53A779A5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44119" y="578738"/>
            <a:ext cx="4011913" cy="56705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7139FA-AC19-8257-C4E8-024121551150}"/>
              </a:ext>
            </a:extLst>
          </p:cNvPr>
          <p:cNvSpPr txBox="1"/>
          <p:nvPr/>
        </p:nvSpPr>
        <p:spPr>
          <a:xfrm>
            <a:off x="551083" y="1914595"/>
            <a:ext cx="438877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HR" dirty="0">
                <a:latin typeface="Cambria" panose="02040503050406030204" pitchFamily="18" charset="0"/>
              </a:rPr>
              <a:t>Pjesma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Ako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je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istini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moj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Bože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ovi</a:t>
            </a:r>
            <a:r>
              <a:rPr lang="en-US" b="0" i="1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1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san</a:t>
            </a:r>
            <a:endParaRPr lang="en-US" b="0" i="1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158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distiha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i="1" dirty="0" err="1">
                <a:latin typeface="Cambria" panose="02040503050406030204" pitchFamily="18" charset="0"/>
              </a:rPr>
              <a:t>Kroz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zašto</a:t>
            </a:r>
            <a:r>
              <a:rPr lang="en-US" i="1" dirty="0">
                <a:latin typeface="Cambria" panose="02040503050406030204" pitchFamily="18" charset="0"/>
              </a:rPr>
              <a:t> s </a:t>
            </a:r>
            <a:r>
              <a:rPr lang="en-US" i="1" dirty="0" err="1">
                <a:latin typeface="Cambria" panose="02040503050406030204" pitchFamily="18" charset="0"/>
              </a:rPr>
              <a:t>uzdahom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suze</a:t>
            </a:r>
            <a:r>
              <a:rPr lang="en-US" i="1" dirty="0">
                <a:latin typeface="Cambria" panose="02040503050406030204" pitchFamily="18" charset="0"/>
              </a:rPr>
              <a:t> mi </a:t>
            </a:r>
            <a:r>
              <a:rPr lang="en-US" i="1" dirty="0" err="1">
                <a:latin typeface="Cambria" panose="02040503050406030204" pitchFamily="18" charset="0"/>
              </a:rPr>
              <a:t>sve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oči</a:t>
            </a:r>
            <a:r>
              <a:rPr lang="en-US" i="1" dirty="0">
                <a:latin typeface="Cambria" panose="02040503050406030204" pitchFamily="18" charset="0"/>
              </a:rPr>
              <a:t>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   I </a:t>
            </a:r>
            <a:r>
              <a:rPr lang="en-US" i="1" dirty="0" err="1">
                <a:latin typeface="Cambria" panose="02040503050406030204" pitchFamily="18" charset="0"/>
              </a:rPr>
              <a:t>prsi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zlo</a:t>
            </a:r>
            <a:r>
              <a:rPr lang="en-US" i="1" dirty="0">
                <a:latin typeface="Cambria" panose="02040503050406030204" pitchFamily="18" charset="0"/>
              </a:rPr>
              <a:t> s </a:t>
            </a:r>
            <a:r>
              <a:rPr lang="en-US" i="1" dirty="0" err="1">
                <a:latin typeface="Cambria" panose="02040503050406030204" pitchFamily="18" charset="0"/>
              </a:rPr>
              <a:t>strahom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još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tuga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naskoči</a:t>
            </a:r>
            <a:r>
              <a:rPr lang="en-US" i="1" dirty="0">
                <a:latin typeface="Cambria" panose="02040503050406030204" pitchFamily="18" charset="0"/>
              </a:rPr>
              <a:t>? 10</a:t>
            </a:r>
            <a:br>
              <a:rPr lang="en-US" i="1" dirty="0">
                <a:latin typeface="Cambria" panose="02040503050406030204" pitchFamily="18" charset="0"/>
              </a:rPr>
            </a:b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U </a:t>
            </a:r>
            <a:r>
              <a:rPr lang="en-US" i="1" dirty="0" err="1">
                <a:latin typeface="Cambria" panose="02040503050406030204" pitchFamily="18" charset="0"/>
              </a:rPr>
              <a:t>srcu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mojemu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silim</a:t>
            </a:r>
            <a:r>
              <a:rPr lang="en-US" i="1" dirty="0">
                <a:latin typeface="Cambria" panose="02040503050406030204" pitchFamily="18" charset="0"/>
              </a:rPr>
              <a:t> se taj </a:t>
            </a:r>
            <a:r>
              <a:rPr lang="en-US" i="1" dirty="0" err="1">
                <a:latin typeface="Cambria" panose="02040503050406030204" pitchFamily="18" charset="0"/>
              </a:rPr>
              <a:t>san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oć</a:t>
            </a:r>
            <a:r>
              <a:rPr lang="en-US" i="1" dirty="0">
                <a:latin typeface="Cambria" panose="02040503050406030204" pitchFamily="18" charset="0"/>
              </a:rPr>
              <a:t>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   Ni </a:t>
            </a:r>
            <a:r>
              <a:rPr lang="en-US" i="1" dirty="0" err="1">
                <a:latin typeface="Cambria" panose="02040503050406030204" pitchFamily="18" charset="0"/>
              </a:rPr>
              <a:t>mislit</a:t>
            </a:r>
            <a:r>
              <a:rPr lang="en-US" i="1" dirty="0">
                <a:latin typeface="Cambria" panose="02040503050406030204" pitchFamily="18" charset="0"/>
              </a:rPr>
              <a:t> o </a:t>
            </a:r>
            <a:r>
              <a:rPr lang="en-US" i="1" dirty="0" err="1">
                <a:latin typeface="Cambria" panose="02040503050406030204" pitchFamily="18" charset="0"/>
              </a:rPr>
              <a:t>njemu</a:t>
            </a:r>
            <a:r>
              <a:rPr lang="en-US" i="1" dirty="0">
                <a:latin typeface="Cambria" panose="02040503050406030204" pitchFamily="18" charset="0"/>
              </a:rPr>
              <a:t>, </a:t>
            </a:r>
            <a:r>
              <a:rPr lang="az-Cyrl-AZ" i="1" dirty="0">
                <a:latin typeface="Cambria" panose="02040503050406030204" pitchFamily="18" charset="0"/>
              </a:rPr>
              <a:t>а </a:t>
            </a:r>
            <a:r>
              <a:rPr lang="en-US" i="1" dirty="0" err="1">
                <a:latin typeface="Cambria" panose="02040503050406030204" pitchFamily="18" charset="0"/>
              </a:rPr>
              <a:t>isto</a:t>
            </a:r>
            <a:r>
              <a:rPr lang="en-US" i="1" dirty="0">
                <a:latin typeface="Cambria" panose="02040503050406030204" pitchFamily="18" charset="0"/>
              </a:rPr>
              <a:t> m' </a:t>
            </a:r>
            <a:r>
              <a:rPr lang="en-US" i="1" dirty="0" err="1">
                <a:latin typeface="Cambria" panose="02040503050406030204" pitchFamily="18" charset="0"/>
              </a:rPr>
              <a:t>nije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moć</a:t>
            </a:r>
            <a:r>
              <a:rPr lang="en-US" i="1" dirty="0">
                <a:latin typeface="Cambria" panose="02040503050406030204" pitchFamily="18" charset="0"/>
              </a:rPr>
              <a:t>. </a:t>
            </a:r>
            <a:br>
              <a:rPr lang="en-US" i="1" dirty="0">
                <a:latin typeface="Cambria" panose="02040503050406030204" pitchFamily="18" charset="0"/>
              </a:rPr>
            </a:b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Ja ne vim, </a:t>
            </a:r>
            <a:r>
              <a:rPr lang="en-US" i="1" dirty="0" err="1">
                <a:latin typeface="Cambria" panose="02040503050406030204" pitchFamily="18" charset="0"/>
              </a:rPr>
              <a:t>teško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štogodir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ovo</a:t>
            </a:r>
            <a:r>
              <a:rPr lang="en-US" i="1" dirty="0">
                <a:latin typeface="Cambria" panose="02040503050406030204" pitchFamily="18" charset="0"/>
              </a:rPr>
              <a:t> bi,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   Do </a:t>
            </a:r>
            <a:r>
              <a:rPr lang="en-US" i="1" dirty="0" err="1">
                <a:latin typeface="Cambria" panose="02040503050406030204" pitchFamily="18" charset="0"/>
              </a:rPr>
              <a:t>duše</a:t>
            </a:r>
            <a:r>
              <a:rPr lang="en-US" i="1" dirty="0">
                <a:latin typeface="Cambria" panose="02040503050406030204" pitchFamily="18" charset="0"/>
              </a:rPr>
              <a:t> er </a:t>
            </a:r>
            <a:r>
              <a:rPr lang="en-US" i="1" dirty="0" err="1">
                <a:latin typeface="Cambria" panose="02040503050406030204" pitchFamily="18" charset="0"/>
              </a:rPr>
              <a:t>moje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čuh</a:t>
            </a:r>
            <a:r>
              <a:rPr lang="en-US" i="1" dirty="0">
                <a:latin typeface="Cambria" panose="02040503050406030204" pitchFamily="18" charset="0"/>
              </a:rPr>
              <a:t> da me </a:t>
            </a:r>
            <a:r>
              <a:rPr lang="en-US" i="1" dirty="0" err="1">
                <a:latin typeface="Cambria" panose="02040503050406030204" pitchFamily="18" charset="0"/>
              </a:rPr>
              <a:t>ukobi</a:t>
            </a:r>
            <a:r>
              <a:rPr lang="en-US" i="1" dirty="0">
                <a:latin typeface="Cambria" panose="02040503050406030204" pitchFamily="18" charset="0"/>
              </a:rPr>
              <a:t>. </a:t>
            </a:r>
          </a:p>
          <a:p>
            <a:endParaRPr lang="en-US" i="1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ambria" panose="02040503050406030204" pitchFamily="18" charset="0"/>
              </a:rPr>
              <a:t>san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kao</a:t>
            </a:r>
            <a:r>
              <a:rPr lang="en-US" dirty="0">
                <a:latin typeface="Cambria" panose="02040503050406030204" pitchFamily="18" charset="0"/>
              </a:rPr>
              <a:t> instrument </a:t>
            </a:r>
            <a:r>
              <a:rPr lang="en-US" dirty="0" err="1">
                <a:latin typeface="Cambria" panose="02040503050406030204" pitchFamily="18" charset="0"/>
              </a:rPr>
              <a:t>fikcije</a:t>
            </a:r>
            <a:r>
              <a:rPr lang="en-US" dirty="0">
                <a:latin typeface="Cambria" panose="02040503050406030204" pitchFamily="18" charset="0"/>
              </a:rPr>
              <a:t> u </a:t>
            </a:r>
            <a:r>
              <a:rPr lang="en-US" dirty="0" err="1">
                <a:latin typeface="Cambria" panose="02040503050406030204" pitchFamily="18" charset="0"/>
              </a:rPr>
              <a:t>dubrovačkoj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književnosti</a:t>
            </a:r>
            <a:endParaRPr lang="en-US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propituje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se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istinitost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iz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središnjega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dijela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strahuje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se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zbog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njegova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mogućega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proročkog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značaja</a:t>
            </a:r>
            <a:endParaRPr lang="en-H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50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E9F12-EC30-0953-C0AB-54BD96E7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Matoš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E2C54-E403-D993-B759-E46241CE6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R" dirty="0">
                <a:latin typeface="Cambria" panose="02040503050406030204" pitchFamily="18" charset="0"/>
              </a:rPr>
              <a:t>1909.</a:t>
            </a:r>
          </a:p>
          <a:p>
            <a:r>
              <a:rPr lang="en-US" dirty="0">
                <a:latin typeface="Cambria" panose="02040503050406030204" pitchFamily="18" charset="0"/>
              </a:rPr>
              <a:t>P</a:t>
            </a:r>
            <a:r>
              <a:rPr lang="en-HR" dirty="0">
                <a:latin typeface="Cambria" panose="02040503050406030204" pitchFamily="18" charset="0"/>
              </a:rPr>
              <a:t>jesma nastala povodom 100. obljetnice rođenja Ljudevita Gaja</a:t>
            </a:r>
          </a:p>
          <a:p>
            <a:r>
              <a:rPr lang="en-HR" dirty="0">
                <a:latin typeface="Cambria" panose="02040503050406030204" pitchFamily="18" charset="0"/>
              </a:rPr>
              <a:t>Matoš govori da je usnuo ružan san koji je prenio u stihove – prepričani san</a:t>
            </a:r>
            <a:r>
              <a:rPr lang="en-HR" i="1" dirty="0">
                <a:latin typeface="Cambria" panose="02040503050406030204" pitchFamily="18" charset="0"/>
              </a:rPr>
              <a:t>:     J</a:t>
            </a:r>
            <a:r>
              <a:rPr lang="en-US" i="1" dirty="0">
                <a:latin typeface="Cambria" panose="02040503050406030204" pitchFamily="18" charset="0"/>
              </a:rPr>
              <a:t>a </a:t>
            </a:r>
            <a:r>
              <a:rPr lang="en-US" b="1" i="1" dirty="0" err="1">
                <a:latin typeface="Cambria" panose="02040503050406030204" pitchFamily="18" charset="0"/>
              </a:rPr>
              <a:t>vidjeh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negdje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ladanjski</a:t>
            </a:r>
            <a:r>
              <a:rPr lang="en-US" i="1" dirty="0">
                <a:latin typeface="Cambria" panose="02040503050406030204" pitchFamily="18" charset="0"/>
              </a:rPr>
              <a:t> taj </a:t>
            </a:r>
            <a:r>
              <a:rPr lang="en-US" i="1" dirty="0" err="1">
                <a:latin typeface="Cambria" panose="02040503050406030204" pitchFamily="18" charset="0"/>
              </a:rPr>
              <a:t>skut</a:t>
            </a:r>
            <a:r>
              <a:rPr lang="en-US" i="1" dirty="0">
                <a:latin typeface="Cambria" panose="02040503050406030204" pitchFamily="18" charset="0"/>
              </a:rPr>
              <a:t>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			</a:t>
            </a:r>
            <a:r>
              <a:rPr lang="en-US" i="1" dirty="0" err="1">
                <a:latin typeface="Cambria" panose="02040503050406030204" pitchFamily="18" charset="0"/>
              </a:rPr>
              <a:t>Jer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takvo</a:t>
            </a:r>
            <a:r>
              <a:rPr lang="en-US" i="1" dirty="0">
                <a:latin typeface="Cambria" panose="02040503050406030204" pitchFamily="18" charset="0"/>
              </a:rPr>
              <a:t> lice </a:t>
            </a:r>
            <a:r>
              <a:rPr lang="en-US" i="1" dirty="0" err="1">
                <a:latin typeface="Cambria" panose="02040503050406030204" pitchFamily="18" charset="0"/>
              </a:rPr>
              <a:t>ima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moja</a:t>
            </a:r>
            <a:r>
              <a:rPr lang="en-US" i="1" dirty="0">
                <a:latin typeface="Cambria" panose="02040503050406030204" pitchFamily="18" charset="0"/>
              </a:rPr>
              <a:t> mama,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			A </a:t>
            </a:r>
            <a:r>
              <a:rPr lang="en-US" i="1" dirty="0" err="1">
                <a:latin typeface="Cambria" panose="02040503050406030204" pitchFamily="18" charset="0"/>
              </a:rPr>
              <a:t>slične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oči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neka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krasna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dama</a:t>
            </a:r>
            <a:r>
              <a:rPr lang="en-US" i="1" dirty="0">
                <a:latin typeface="Cambria" panose="02040503050406030204" pitchFamily="18" charset="0"/>
              </a:rPr>
              <a:t>: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			Na </a:t>
            </a:r>
            <a:r>
              <a:rPr lang="en-US" i="1" dirty="0" err="1">
                <a:latin typeface="Cambria" panose="02040503050406030204" pitchFamily="18" charset="0"/>
              </a:rPr>
              <a:t>lijepo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mjesto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zaveo</a:t>
            </a:r>
            <a:r>
              <a:rPr lang="en-US" i="1" dirty="0">
                <a:latin typeface="Cambria" panose="02040503050406030204" pitchFamily="18" charset="0"/>
              </a:rPr>
              <a:t> me put!</a:t>
            </a:r>
            <a:endParaRPr lang="en-HR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22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29B9F-6106-98C2-2E3A-2EC5852DB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9. SVIBNJA 1907</a:t>
            </a:r>
          </a:p>
          <a:p>
            <a:pPr marL="0" indent="0">
              <a:buNone/>
            </a:pPr>
            <a:r>
              <a:rPr lang="en-US" i="1" dirty="0">
                <a:latin typeface="Cambria" panose="02040503050406030204" pitchFamily="18" charset="0"/>
              </a:rPr>
              <a:t>Ko </a:t>
            </a:r>
            <a:r>
              <a:rPr lang="en-US" i="1" dirty="0" err="1">
                <a:latin typeface="Cambria" panose="02040503050406030204" pitchFamily="18" charset="0"/>
              </a:rPr>
              <a:t>Petrarca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Loru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jutros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sam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te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b="1" i="1" dirty="0" err="1">
                <a:latin typeface="Cambria" panose="02040503050406030204" pitchFamily="18" charset="0"/>
              </a:rPr>
              <a:t>snio</a:t>
            </a:r>
            <a:r>
              <a:rPr lang="en-US" i="1" dirty="0">
                <a:latin typeface="Cambria" panose="02040503050406030204" pitchFamily="18" charset="0"/>
              </a:rPr>
              <a:t>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U </a:t>
            </a:r>
            <a:r>
              <a:rPr lang="en-US" i="1" dirty="0" err="1">
                <a:latin typeface="Cambria" panose="02040503050406030204" pitchFamily="18" charset="0"/>
              </a:rPr>
              <a:t>okviru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drevnom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pobožnog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portala</a:t>
            </a:r>
            <a:r>
              <a:rPr lang="en-US" i="1" dirty="0">
                <a:latin typeface="Cambria" panose="02040503050406030204" pitchFamily="18" charset="0"/>
              </a:rPr>
              <a:t>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 err="1">
                <a:latin typeface="Cambria" panose="02040503050406030204" pitchFamily="18" charset="0"/>
              </a:rPr>
              <a:t>Zastava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ti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dačka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iznad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glave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sjala</a:t>
            </a:r>
            <a:r>
              <a:rPr lang="en-US" i="1" dirty="0">
                <a:latin typeface="Cambria" panose="02040503050406030204" pitchFamily="18" charset="0"/>
              </a:rPr>
              <a:t>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b="1" i="1" dirty="0">
                <a:latin typeface="Cambria" panose="02040503050406030204" pitchFamily="18" charset="0"/>
              </a:rPr>
              <a:t>O, to </a:t>
            </a:r>
            <a:r>
              <a:rPr lang="en-US" b="1" i="1" dirty="0" err="1">
                <a:latin typeface="Cambria" panose="02040503050406030204" pitchFamily="18" charset="0"/>
              </a:rPr>
              <a:t>nije</a:t>
            </a:r>
            <a:r>
              <a:rPr lang="en-US" b="1" i="1" dirty="0">
                <a:latin typeface="Cambria" panose="02040503050406030204" pitchFamily="18" charset="0"/>
              </a:rPr>
              <a:t>, </a:t>
            </a:r>
            <a:r>
              <a:rPr lang="en-US" b="1" i="1" dirty="0" err="1">
                <a:latin typeface="Cambria" panose="02040503050406030204" pitchFamily="18" charset="0"/>
              </a:rPr>
              <a:t>sanak</a:t>
            </a:r>
            <a:r>
              <a:rPr lang="en-US" b="1" i="1" dirty="0">
                <a:latin typeface="Cambria" panose="02040503050406030204" pitchFamily="18" charset="0"/>
              </a:rPr>
              <a:t>, </a:t>
            </a:r>
            <a:r>
              <a:rPr lang="en-US" b="1" i="1" dirty="0" err="1">
                <a:latin typeface="Cambria" panose="02040503050406030204" pitchFamily="18" charset="0"/>
              </a:rPr>
              <a:t>ludi</a:t>
            </a:r>
            <a:r>
              <a:rPr lang="en-US" b="1" i="1" dirty="0">
                <a:latin typeface="Cambria" panose="02040503050406030204" pitchFamily="18" charset="0"/>
              </a:rPr>
              <a:t> </a:t>
            </a:r>
            <a:r>
              <a:rPr lang="en-US" b="1" i="1" dirty="0" err="1">
                <a:latin typeface="Cambria" panose="02040503050406030204" pitchFamily="18" charset="0"/>
              </a:rPr>
              <a:t>sanak</a:t>
            </a:r>
            <a:r>
              <a:rPr lang="en-US" b="1" i="1" dirty="0">
                <a:latin typeface="Cambria" panose="02040503050406030204" pitchFamily="18" charset="0"/>
              </a:rPr>
              <a:t> bio</a:t>
            </a:r>
            <a:r>
              <a:rPr lang="en-US" i="1" dirty="0">
                <a:latin typeface="Cambria" panose="02040503050406030204" pitchFamily="18" charset="0"/>
              </a:rPr>
              <a:t>!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 err="1">
                <a:latin typeface="Cambria" panose="02040503050406030204" pitchFamily="18" charset="0"/>
              </a:rPr>
              <a:t>Prognanik</a:t>
            </a:r>
            <a:r>
              <a:rPr lang="en-US" i="1" dirty="0">
                <a:latin typeface="Cambria" panose="02040503050406030204" pitchFamily="18" charset="0"/>
              </a:rPr>
              <a:t> u </a:t>
            </a:r>
            <a:r>
              <a:rPr lang="en-US" i="1" dirty="0" err="1">
                <a:latin typeface="Cambria" panose="02040503050406030204" pitchFamily="18" charset="0"/>
              </a:rPr>
              <a:t>pučkoj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rulji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sam</a:t>
            </a:r>
            <a:r>
              <a:rPr lang="en-US" i="1" dirty="0">
                <a:latin typeface="Cambria" panose="02040503050406030204" pitchFamily="18" charset="0"/>
              </a:rPr>
              <a:t> se </a:t>
            </a:r>
            <a:r>
              <a:rPr lang="en-US" i="1" dirty="0" err="1">
                <a:latin typeface="Cambria" panose="02040503050406030204" pitchFamily="18" charset="0"/>
              </a:rPr>
              <a:t>skrio</a:t>
            </a:r>
            <a:r>
              <a:rPr lang="en-US" i="1" dirty="0">
                <a:latin typeface="Cambria" panose="02040503050406030204" pitchFamily="18" charset="0"/>
              </a:rPr>
              <a:t>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 err="1">
                <a:latin typeface="Cambria" panose="02040503050406030204" pitchFamily="18" charset="0"/>
              </a:rPr>
              <a:t>Suza</a:t>
            </a:r>
            <a:r>
              <a:rPr lang="en-US" i="1" dirty="0">
                <a:latin typeface="Cambria" panose="02040503050406030204" pitchFamily="18" charset="0"/>
              </a:rPr>
              <a:t> mi je </a:t>
            </a:r>
            <a:r>
              <a:rPr lang="en-US" i="1" dirty="0" err="1">
                <a:latin typeface="Cambria" panose="02040503050406030204" pitchFamily="18" charset="0"/>
              </a:rPr>
              <a:t>krišom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rukave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pala</a:t>
            </a:r>
            <a:r>
              <a:rPr lang="en-US" i="1" dirty="0">
                <a:latin typeface="Cambria" panose="02040503050406030204" pitchFamily="18" charset="0"/>
              </a:rPr>
              <a:t>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Kad </a:t>
            </a:r>
            <a:r>
              <a:rPr lang="en-US" i="1" dirty="0" err="1">
                <a:latin typeface="Cambria" panose="02040503050406030204" pitchFamily="18" charset="0"/>
              </a:rPr>
              <a:t>su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grička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zvona</a:t>
            </a:r>
            <a:r>
              <a:rPr lang="en-US" i="1" dirty="0">
                <a:latin typeface="Cambria" panose="02040503050406030204" pitchFamily="18" charset="0"/>
              </a:rPr>
              <a:t> od </a:t>
            </a:r>
            <a:r>
              <a:rPr lang="en-US" i="1" dirty="0" err="1">
                <a:latin typeface="Cambria" panose="02040503050406030204" pitchFamily="18" charset="0"/>
              </a:rPr>
              <a:t>sreće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zaplakala</a:t>
            </a:r>
            <a:r>
              <a:rPr lang="en-US" i="1" dirty="0">
                <a:latin typeface="Cambria" panose="02040503050406030204" pitchFamily="18" charset="0"/>
              </a:rPr>
              <a:t>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I </a:t>
            </a:r>
            <a:r>
              <a:rPr lang="en-US" i="1" dirty="0" err="1">
                <a:latin typeface="Cambria" panose="02040503050406030204" pitchFamily="18" charset="0"/>
              </a:rPr>
              <a:t>studentski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barjak</a:t>
            </a:r>
            <a:r>
              <a:rPr lang="en-US" i="1" dirty="0">
                <a:latin typeface="Cambria" panose="02040503050406030204" pitchFamily="18" charset="0"/>
              </a:rPr>
              <a:t> s </a:t>
            </a:r>
            <a:r>
              <a:rPr lang="en-US" i="1" dirty="0" err="1">
                <a:latin typeface="Cambria" panose="02040503050406030204" pitchFamily="18" charset="0"/>
              </a:rPr>
              <a:t>kalpakom</a:t>
            </a:r>
            <a:r>
              <a:rPr lang="en-US" i="1" dirty="0">
                <a:latin typeface="Cambria" panose="02040503050406030204" pitchFamily="18" charset="0"/>
              </a:rPr>
              <a:t> se </a:t>
            </a:r>
            <a:r>
              <a:rPr lang="en-US" i="1" dirty="0" err="1">
                <a:latin typeface="Cambria" panose="02040503050406030204" pitchFamily="18" charset="0"/>
              </a:rPr>
              <a:t>vio</a:t>
            </a:r>
            <a:r>
              <a:rPr lang="en-US" i="1" dirty="0">
                <a:latin typeface="Cambria" panose="02040503050406030204" pitchFamily="18" charset="0"/>
              </a:rPr>
              <a:t>.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 err="1">
                <a:latin typeface="Cambria" panose="02040503050406030204" pitchFamily="18" charset="0"/>
              </a:rPr>
              <a:t>Ti</a:t>
            </a:r>
            <a:r>
              <a:rPr lang="en-US" i="1" dirty="0">
                <a:latin typeface="Cambria" panose="02040503050406030204" pitchFamily="18" charset="0"/>
              </a:rPr>
              <a:t> u </a:t>
            </a:r>
            <a:r>
              <a:rPr lang="en-US" i="1" dirty="0" err="1">
                <a:latin typeface="Cambria" panose="02040503050406030204" pitchFamily="18" charset="0"/>
              </a:rPr>
              <a:t>crkvu</a:t>
            </a:r>
            <a:r>
              <a:rPr lang="en-US" i="1" dirty="0">
                <a:latin typeface="Cambria" panose="02040503050406030204" pitchFamily="18" charset="0"/>
              </a:rPr>
              <a:t>, ja—ko </a:t>
            </a:r>
            <a:r>
              <a:rPr lang="en-US" i="1" dirty="0" err="1">
                <a:latin typeface="Cambria" panose="02040503050406030204" pitchFamily="18" charset="0"/>
              </a:rPr>
              <a:t>prosjak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kunjah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vani</a:t>
            </a:r>
            <a:r>
              <a:rPr lang="en-US" i="1" dirty="0">
                <a:latin typeface="Cambria" panose="02040503050406030204" pitchFamily="18" charset="0"/>
              </a:rPr>
              <a:t>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 err="1">
                <a:latin typeface="Cambria" panose="02040503050406030204" pitchFamily="18" charset="0"/>
              </a:rPr>
              <a:t>Jer</a:t>
            </a:r>
            <a:r>
              <a:rPr lang="en-US" i="1" dirty="0">
                <a:latin typeface="Cambria" panose="02040503050406030204" pitchFamily="18" charset="0"/>
              </a:rPr>
              <a:t> me </a:t>
            </a:r>
            <a:r>
              <a:rPr lang="en-US" i="1" dirty="0" err="1">
                <a:latin typeface="Cambria" panose="02040503050406030204" pitchFamily="18" charset="0"/>
              </a:rPr>
              <a:t>svaki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pandur</a:t>
            </a:r>
            <a:r>
              <a:rPr lang="en-US" i="1" dirty="0">
                <a:latin typeface="Cambria" panose="02040503050406030204" pitchFamily="18" charset="0"/>
              </a:rPr>
              <a:t> mogo </a:t>
            </a:r>
            <a:r>
              <a:rPr lang="en-US" i="1" dirty="0" err="1">
                <a:latin typeface="Cambria" panose="02040503050406030204" pitchFamily="18" charset="0"/>
              </a:rPr>
              <a:t>uhvatiti</a:t>
            </a:r>
            <a:r>
              <a:rPr lang="en-US" i="1" dirty="0">
                <a:latin typeface="Cambria" panose="02040503050406030204" pitchFamily="18" charset="0"/>
              </a:rPr>
              <a:t>….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Ko </a:t>
            </a:r>
            <a:r>
              <a:rPr lang="en-US" i="1" dirty="0" err="1">
                <a:latin typeface="Cambria" panose="02040503050406030204" pitchFamily="18" charset="0"/>
              </a:rPr>
              <a:t>četrdeset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osme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grozni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nam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dani</a:t>
            </a:r>
            <a:r>
              <a:rPr lang="en-US" i="1" dirty="0">
                <a:latin typeface="Cambria" panose="02040503050406030204" pitchFamily="18" charset="0"/>
              </a:rPr>
              <a:t>!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Slobodan je </a:t>
            </a:r>
            <a:r>
              <a:rPr lang="en-US" i="1" dirty="0" err="1">
                <a:latin typeface="Cambria" panose="02040503050406030204" pitchFamily="18" charset="0"/>
              </a:rPr>
              <a:t>Hrvat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sve</a:t>
            </a:r>
            <a:r>
              <a:rPr lang="en-US" i="1" dirty="0">
                <a:latin typeface="Cambria" panose="02040503050406030204" pitchFamily="18" charset="0"/>
              </a:rPr>
              <a:t> to </a:t>
            </a:r>
            <a:r>
              <a:rPr lang="en-US" i="1" dirty="0" err="1">
                <a:latin typeface="Cambria" panose="02040503050406030204" pitchFamily="18" charset="0"/>
              </a:rPr>
              <a:t>teže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biti</a:t>
            </a:r>
            <a:r>
              <a:rPr lang="en-US" i="1" dirty="0">
                <a:latin typeface="Cambria" panose="02040503050406030204" pitchFamily="18" charset="0"/>
              </a:rPr>
              <a:t>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 err="1">
                <a:latin typeface="Cambria" panose="02040503050406030204" pitchFamily="18" charset="0"/>
              </a:rPr>
              <a:t>Zato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tužan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lunja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tuđim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tlom</a:t>
            </a:r>
            <a:r>
              <a:rPr lang="en-US" i="1" dirty="0">
                <a:latin typeface="Cambria" panose="02040503050406030204" pitchFamily="18" charset="0"/>
              </a:rPr>
              <a:t> bez puta, </a:t>
            </a:r>
            <a:br>
              <a:rPr lang="en-US" i="1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Kao </a:t>
            </a:r>
            <a:r>
              <a:rPr lang="en-US" i="1" dirty="0" err="1">
                <a:latin typeface="Cambria" panose="02040503050406030204" pitchFamily="18" charset="0"/>
              </a:rPr>
              <a:t>zvuk</a:t>
            </a:r>
            <a:r>
              <a:rPr lang="en-US" i="1" dirty="0">
                <a:latin typeface="Cambria" panose="02040503050406030204" pitchFamily="18" charset="0"/>
              </a:rPr>
              <a:t> od </a:t>
            </a:r>
            <a:r>
              <a:rPr lang="en-US" i="1" dirty="0" err="1">
                <a:latin typeface="Cambria" panose="02040503050406030204" pitchFamily="18" charset="0"/>
              </a:rPr>
              <a:t>zvona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kad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kroz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šumu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luta</a:t>
            </a:r>
            <a:r>
              <a:rPr lang="en-US" i="1" dirty="0">
                <a:latin typeface="Cambria" panose="02040503050406030204" pitchFamily="18" charset="0"/>
              </a:rPr>
              <a:t>.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159998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683A2A-2D7C-7EE2-5B48-ADE8FA21A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MAĆUHICA</a:t>
            </a:r>
          </a:p>
          <a:p>
            <a:pPr marL="0" indent="0" algn="l">
              <a:buNone/>
            </a:pP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Crna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kao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ponoć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zlatna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kao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dan,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Maćuhica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ćuti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ispod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rosne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vaze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U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kadifi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bajne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boje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joj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se maze,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Misliš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: 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usred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jave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procvjetao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san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!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Zato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je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zovu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nježno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"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noć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-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-dan"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Naše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gospođice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kada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preko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staze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Starog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parka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ljetne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sjene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sjetno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gaze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Ispod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vrelog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neba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modrog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kao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lan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.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Kao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samrt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tamna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kao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život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sjajna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Maćuhica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cvate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ali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ne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miriše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—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Ko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njezin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susjed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kicoš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tulipan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.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No u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hladnoj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nevi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čudan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život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diše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Zagonetan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dubok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čaroban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ko 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san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 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kroz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baršun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drhti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jedne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duše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tajna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.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601049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88224-E1E0-E04E-3129-4C0CBDD30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Janko Leskovar (1861-1949)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F2609-E4CB-14CE-BB90-5C77DD24C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HR" i="1" dirty="0"/>
              <a:t>Misao na vječnost </a:t>
            </a:r>
          </a:p>
          <a:p>
            <a:r>
              <a:rPr lang="en-US" dirty="0"/>
              <a:t>P</a:t>
            </a:r>
            <a:r>
              <a:rPr lang="en-HR" dirty="0"/>
              <a:t>sihološka novela</a:t>
            </a:r>
          </a:p>
          <a:p>
            <a:r>
              <a:rPr lang="en-US" dirty="0"/>
              <a:t>S</a:t>
            </a:r>
            <a:r>
              <a:rPr lang="en-HR" dirty="0"/>
              <a:t>eoski učitelj Đuro Martić sanja proročanske snove, ne razlikuje san od jave</a:t>
            </a:r>
          </a:p>
          <a:p>
            <a:r>
              <a:rPr lang="en-US" dirty="0"/>
              <a:t>S</a:t>
            </a:r>
            <a:r>
              <a:rPr lang="en-HR" dirty="0"/>
              <a:t>an kao prostor susreta sa sudbonosnim i neizbježnim</a:t>
            </a:r>
          </a:p>
          <a:p>
            <a:pPr marL="457200" lvl="1" indent="0">
              <a:buNone/>
            </a:pPr>
            <a:r>
              <a:rPr lang="en-US" i="1" dirty="0" err="1">
                <a:latin typeface="Cambria" panose="02040503050406030204" pitchFamily="18" charset="0"/>
              </a:rPr>
              <a:t>Najgore</a:t>
            </a:r>
            <a:r>
              <a:rPr lang="en-US" i="1" dirty="0">
                <a:latin typeface="Cambria" panose="02040503050406030204" pitchFamily="18" charset="0"/>
              </a:rPr>
              <a:t> bi </a:t>
            </a:r>
            <a:r>
              <a:rPr lang="en-US" i="1" dirty="0" err="1">
                <a:latin typeface="Cambria" panose="02040503050406030204" pitchFamily="18" charset="0"/>
              </a:rPr>
              <a:t>bilo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što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počeo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živjeti</a:t>
            </a:r>
            <a:r>
              <a:rPr lang="en-US" i="1" dirty="0">
                <a:latin typeface="Cambria" panose="02040503050406030204" pitchFamily="18" charset="0"/>
              </a:rPr>
              <a:t> za </a:t>
            </a:r>
            <a:r>
              <a:rPr lang="en-US" i="1" dirty="0" err="1">
                <a:latin typeface="Cambria" panose="02040503050406030204" pitchFamily="18" charset="0"/>
              </a:rPr>
              <a:t>noć</a:t>
            </a:r>
            <a:r>
              <a:rPr lang="en-US" i="1" dirty="0">
                <a:latin typeface="Cambria" panose="02040503050406030204" pitchFamily="18" charset="0"/>
              </a:rPr>
              <a:t>. Kad bi se </a:t>
            </a:r>
            <a:r>
              <a:rPr lang="en-US" i="1" dirty="0" err="1">
                <a:latin typeface="Cambria" panose="02040503050406030204" pitchFamily="18" charset="0"/>
              </a:rPr>
              <a:t>vratio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doma</a:t>
            </a:r>
            <a:r>
              <a:rPr lang="en-US" i="1" dirty="0">
                <a:latin typeface="Cambria" panose="02040503050406030204" pitchFamily="18" charset="0"/>
              </a:rPr>
              <a:t>, </a:t>
            </a:r>
            <a:r>
              <a:rPr lang="en-US" i="1" dirty="0" err="1">
                <a:latin typeface="Cambria" panose="02040503050406030204" pitchFamily="18" charset="0"/>
              </a:rPr>
              <a:t>iscrpljen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iz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škole</a:t>
            </a:r>
            <a:r>
              <a:rPr lang="en-US" i="1" dirty="0">
                <a:latin typeface="Cambria" panose="02040503050406030204" pitchFamily="18" charset="0"/>
              </a:rPr>
              <a:t>, </a:t>
            </a:r>
            <a:r>
              <a:rPr lang="en-US" i="1" dirty="0" err="1">
                <a:latin typeface="Cambria" panose="02040503050406030204" pitchFamily="18" charset="0"/>
              </a:rPr>
              <a:t>samo</a:t>
            </a:r>
            <a:r>
              <a:rPr lang="en-US" i="1" dirty="0">
                <a:latin typeface="Cambria" panose="02040503050406030204" pitchFamily="18" charset="0"/>
              </a:rPr>
              <a:t> bi se </a:t>
            </a:r>
            <a:r>
              <a:rPr lang="en-US" i="1" dirty="0" err="1">
                <a:latin typeface="Cambria" panose="02040503050406030204" pitchFamily="18" charset="0"/>
              </a:rPr>
              <a:t>bacio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krevet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prije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nego</a:t>
            </a:r>
            <a:r>
              <a:rPr lang="en-US" i="1" dirty="0">
                <a:latin typeface="Cambria" panose="02040503050406030204" pitchFamily="18" charset="0"/>
              </a:rPr>
              <a:t> bi ga </a:t>
            </a:r>
            <a:r>
              <a:rPr lang="en-US" i="1" dirty="0" err="1">
                <a:latin typeface="Cambria" panose="02040503050406030204" pitchFamily="18" charset="0"/>
              </a:rPr>
              <a:t>njegov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sluga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Duša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stigao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raspremiti</a:t>
            </a:r>
            <a:r>
              <a:rPr lang="en-US" i="1" dirty="0">
                <a:latin typeface="Cambria" panose="02040503050406030204" pitchFamily="18" charset="0"/>
              </a:rPr>
              <a:t>. </a:t>
            </a:r>
            <a:r>
              <a:rPr lang="en-US" i="1" dirty="0" err="1">
                <a:latin typeface="Cambria" panose="02040503050406030204" pitchFamily="18" charset="0"/>
              </a:rPr>
              <a:t>Noću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sanjao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više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nije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znao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što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san</a:t>
            </a:r>
            <a:r>
              <a:rPr lang="en-US" i="1" dirty="0">
                <a:latin typeface="Cambria" panose="02040503050406030204" pitchFamily="18" charset="0"/>
              </a:rPr>
              <a:t>, a </a:t>
            </a:r>
            <a:r>
              <a:rPr lang="en-US" i="1" dirty="0" err="1">
                <a:latin typeface="Cambria" panose="02040503050406030204" pitchFamily="18" charset="0"/>
              </a:rPr>
              <a:t>što</a:t>
            </a:r>
            <a:r>
              <a:rPr lang="en-US" i="1" dirty="0">
                <a:latin typeface="Cambria" panose="02040503050406030204" pitchFamily="18" charset="0"/>
              </a:rPr>
              <a:t> je java. </a:t>
            </a:r>
            <a:r>
              <a:rPr lang="en-US" i="1" dirty="0" err="1">
                <a:latin typeface="Cambria" panose="02040503050406030204" pitchFamily="18" charset="0"/>
              </a:rPr>
              <a:t>Jedne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noći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usnuo</a:t>
            </a:r>
            <a:r>
              <a:rPr lang="en-US" i="1" dirty="0">
                <a:latin typeface="Cambria" panose="02040503050406030204" pitchFamily="18" charset="0"/>
              </a:rPr>
              <a:t> oca </a:t>
            </a:r>
            <a:r>
              <a:rPr lang="en-US" i="1" dirty="0" err="1">
                <a:latin typeface="Cambria" panose="02040503050406030204" pitchFamily="18" charset="0"/>
              </a:rPr>
              <a:t>kako</a:t>
            </a:r>
            <a:r>
              <a:rPr lang="en-US" i="1" dirty="0">
                <a:latin typeface="Cambria" panose="02040503050406030204" pitchFamily="18" charset="0"/>
              </a:rPr>
              <a:t> se </a:t>
            </a:r>
            <a:r>
              <a:rPr lang="en-US" i="1" dirty="0" err="1">
                <a:latin typeface="Cambria" panose="02040503050406030204" pitchFamily="18" charset="0"/>
              </a:rPr>
              <a:t>sa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svijećom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noću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vraća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kući</a:t>
            </a:r>
            <a:r>
              <a:rPr lang="en-US" i="1" dirty="0">
                <a:latin typeface="Cambria" panose="02040503050406030204" pitchFamily="18" charset="0"/>
              </a:rPr>
              <a:t>, no </a:t>
            </a:r>
            <a:r>
              <a:rPr lang="en-US" i="1" dirty="0" err="1">
                <a:latin typeface="Cambria" panose="02040503050406030204" pitchFamily="18" charset="0"/>
              </a:rPr>
              <a:t>onda</a:t>
            </a:r>
            <a:r>
              <a:rPr lang="en-US" i="1" dirty="0">
                <a:latin typeface="Cambria" panose="02040503050406030204" pitchFamily="18" charset="0"/>
              </a:rPr>
              <a:t> je pao u </a:t>
            </a:r>
            <a:r>
              <a:rPr lang="en-US" i="1" dirty="0" err="1">
                <a:latin typeface="Cambria" panose="02040503050406030204" pitchFamily="18" charset="0"/>
              </a:rPr>
              <a:t>potok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nabujao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jesenskom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vodom</a:t>
            </a:r>
            <a:r>
              <a:rPr lang="en-US" i="1" dirty="0">
                <a:latin typeface="Cambria" panose="02040503050406030204" pitchFamily="18" charset="0"/>
              </a:rPr>
              <a:t>. </a:t>
            </a:r>
            <a:r>
              <a:rPr lang="en-US" i="1" dirty="0" err="1">
                <a:latin typeface="Cambria" panose="02040503050406030204" pitchFamily="18" charset="0"/>
              </a:rPr>
              <a:t>Sutradan</a:t>
            </a:r>
            <a:r>
              <a:rPr lang="en-US" i="1" dirty="0">
                <a:latin typeface="Cambria" panose="02040503050406030204" pitchFamily="18" charset="0"/>
              </a:rPr>
              <a:t> bi </a:t>
            </a:r>
            <a:r>
              <a:rPr lang="en-US" i="1" dirty="0" err="1">
                <a:latin typeface="Cambria" panose="02040503050406030204" pitchFamily="18" charset="0"/>
              </a:rPr>
              <a:t>vidio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starijeg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seljaka</a:t>
            </a:r>
            <a:r>
              <a:rPr lang="en-US" i="1" dirty="0">
                <a:latin typeface="Cambria" panose="02040503050406030204" pitchFamily="18" charset="0"/>
              </a:rPr>
              <a:t> pred </a:t>
            </a:r>
            <a:r>
              <a:rPr lang="en-US" i="1" dirty="0" err="1">
                <a:latin typeface="Cambria" panose="02040503050406030204" pitchFamily="18" charset="0"/>
              </a:rPr>
              <a:t>školom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pitao</a:t>
            </a:r>
            <a:r>
              <a:rPr lang="en-US" i="1" dirty="0">
                <a:latin typeface="Cambria" panose="02040503050406030204" pitchFamily="18" charset="0"/>
              </a:rPr>
              <a:t> se </a:t>
            </a:r>
            <a:r>
              <a:rPr lang="en-US" i="1" dirty="0" err="1">
                <a:latin typeface="Cambria" panose="02040503050406030204" pitchFamily="18" charset="0"/>
              </a:rPr>
              <a:t>odakle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su</a:t>
            </a:r>
            <a:r>
              <a:rPr lang="en-US" i="1" dirty="0">
                <a:latin typeface="Cambria" panose="02040503050406030204" pitchFamily="18" charset="0"/>
              </a:rPr>
              <a:t> ga </a:t>
            </a:r>
            <a:r>
              <a:rPr lang="en-US" i="1" dirty="0" err="1">
                <a:latin typeface="Cambria" panose="02040503050406030204" pitchFamily="18" charset="0"/>
              </a:rPr>
              <a:t>izvukli</a:t>
            </a:r>
            <a:r>
              <a:rPr lang="en-US" i="1" dirty="0">
                <a:latin typeface="Cambria" panose="02040503050406030204" pitchFamily="18" charset="0"/>
              </a:rPr>
              <a:t>? </a:t>
            </a:r>
            <a:r>
              <a:rPr lang="en-US" i="1" dirty="0" err="1">
                <a:latin typeface="Cambria" panose="02040503050406030204" pitchFamily="18" charset="0"/>
              </a:rPr>
              <a:t>Često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sanjao</a:t>
            </a:r>
            <a:r>
              <a:rPr lang="en-US" i="1" dirty="0">
                <a:latin typeface="Cambria" panose="02040503050406030204" pitchFamily="18" charset="0"/>
              </a:rPr>
              <a:t> s </a:t>
            </a:r>
            <a:r>
              <a:rPr lang="en-US" i="1" dirty="0" err="1">
                <a:latin typeface="Cambria" panose="02040503050406030204" pitchFamily="18" charset="0"/>
              </a:rPr>
              <a:t>pokojnicima</a:t>
            </a:r>
            <a:r>
              <a:rPr lang="en-US" i="1" dirty="0">
                <a:latin typeface="Cambria" panose="02040503050406030204" pitchFamily="18" charset="0"/>
              </a:rPr>
              <a:t>, </a:t>
            </a:r>
            <a:r>
              <a:rPr lang="en-US" i="1" dirty="0" err="1">
                <a:latin typeface="Cambria" panose="02040503050406030204" pitchFamily="18" charset="0"/>
              </a:rPr>
              <a:t>sanjao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prijatelja</a:t>
            </a:r>
            <a:r>
              <a:rPr lang="en-US" i="1" dirty="0">
                <a:latin typeface="Cambria" panose="02040503050406030204" pitchFamily="18" charset="0"/>
              </a:rPr>
              <a:t> s </a:t>
            </a:r>
            <a:r>
              <a:rPr lang="en-US" i="1" dirty="0" err="1">
                <a:latin typeface="Cambria" panose="02040503050406030204" pitchFamily="18" charset="0"/>
              </a:rPr>
              <a:t>kojim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nekad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jeo</a:t>
            </a:r>
            <a:r>
              <a:rPr lang="en-US" i="1" dirty="0">
                <a:latin typeface="Cambria" panose="02040503050406030204" pitchFamily="18" charset="0"/>
              </a:rPr>
              <a:t> u </a:t>
            </a:r>
            <a:r>
              <a:rPr lang="en-US" i="1" dirty="0" err="1">
                <a:latin typeface="Cambria" panose="02040503050406030204" pitchFamily="18" charset="0"/>
              </a:rPr>
              <a:t>pučkoj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kuhinji</a:t>
            </a:r>
            <a:r>
              <a:rPr lang="en-US" i="1" dirty="0">
                <a:latin typeface="Cambria" panose="02040503050406030204" pitchFamily="18" charset="0"/>
              </a:rPr>
              <a:t>. On je </a:t>
            </a:r>
            <a:r>
              <a:rPr lang="en-US" i="1" dirty="0" err="1">
                <a:latin typeface="Cambria" panose="02040503050406030204" pitchFamily="18" charset="0"/>
              </a:rPr>
              <a:t>umro</a:t>
            </a:r>
            <a:r>
              <a:rPr lang="en-US" i="1" dirty="0">
                <a:latin typeface="Cambria" panose="02040503050406030204" pitchFamily="18" charset="0"/>
              </a:rPr>
              <a:t>, a da </a:t>
            </a:r>
            <a:r>
              <a:rPr lang="en-US" i="1" dirty="0" err="1">
                <a:latin typeface="Cambria" panose="02040503050406030204" pitchFamily="18" charset="0"/>
              </a:rPr>
              <a:t>nisu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saznali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razlog</a:t>
            </a:r>
            <a:r>
              <a:rPr lang="en-US" i="1" dirty="0">
                <a:latin typeface="Cambria" panose="02040503050406030204" pitchFamily="18" charset="0"/>
              </a:rPr>
              <a:t>. </a:t>
            </a:r>
            <a:r>
              <a:rPr lang="en-US" i="1" dirty="0" err="1">
                <a:latin typeface="Cambria" panose="02040503050406030204" pitchFamily="18" charset="0"/>
              </a:rPr>
              <a:t>Zatim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prijatelja</a:t>
            </a:r>
            <a:r>
              <a:rPr lang="en-US" i="1" dirty="0">
                <a:latin typeface="Cambria" panose="02040503050406030204" pitchFamily="18" charset="0"/>
              </a:rPr>
              <a:t> koji se </a:t>
            </a:r>
            <a:r>
              <a:rPr lang="en-US" i="1" dirty="0" err="1">
                <a:latin typeface="Cambria" panose="02040503050406030204" pitchFamily="18" charset="0"/>
              </a:rPr>
              <a:t>ubio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jednog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kojemu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pluća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izjeli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crvići</a:t>
            </a:r>
            <a:r>
              <a:rPr lang="en-US" i="1" dirty="0">
                <a:latin typeface="Cambria" panose="02040503050406030204" pitchFamily="18" charset="0"/>
              </a:rPr>
              <a:t>. </a:t>
            </a:r>
            <a:r>
              <a:rPr lang="en-US" i="1" dirty="0" err="1">
                <a:latin typeface="Cambria" panose="02040503050406030204" pitchFamily="18" charset="0"/>
              </a:rPr>
              <a:t>Tako</a:t>
            </a:r>
            <a:r>
              <a:rPr lang="en-US" i="1" dirty="0">
                <a:latin typeface="Cambria" panose="02040503050406030204" pitchFamily="18" charset="0"/>
              </a:rPr>
              <a:t> se </a:t>
            </a:r>
            <a:r>
              <a:rPr lang="en-US" i="1" dirty="0" err="1">
                <a:latin typeface="Cambria" panose="02040503050406030204" pitchFamily="18" charset="0"/>
              </a:rPr>
              <a:t>dugo</a:t>
            </a:r>
            <a:r>
              <a:rPr lang="en-US" i="1" dirty="0">
                <a:latin typeface="Cambria" panose="02040503050406030204" pitchFamily="18" charset="0"/>
              </a:rPr>
              <a:t> on </a:t>
            </a:r>
            <a:r>
              <a:rPr lang="en-US" i="1" dirty="0" err="1">
                <a:latin typeface="Cambria" panose="02040503050406030204" pitchFamily="18" charset="0"/>
              </a:rPr>
              <a:t>borio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svojim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snovima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raspoznavanjem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onoga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što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zbilja</a:t>
            </a:r>
            <a:r>
              <a:rPr lang="en-US" i="1" dirty="0">
                <a:latin typeface="Cambria" panose="02040503050406030204" pitchFamily="18" charset="0"/>
              </a:rPr>
              <a:t>, a </a:t>
            </a:r>
            <a:r>
              <a:rPr lang="en-US" i="1" dirty="0" err="1">
                <a:latin typeface="Cambria" panose="02040503050406030204" pitchFamily="18" charset="0"/>
              </a:rPr>
              <a:t>što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nije</a:t>
            </a:r>
            <a:r>
              <a:rPr lang="en-US" i="1" dirty="0">
                <a:latin typeface="Cambria" panose="02040503050406030204" pitchFamily="18" charset="0"/>
              </a:rPr>
              <a:t>. Imao je </a:t>
            </a:r>
            <a:r>
              <a:rPr lang="en-US" i="1" dirty="0" err="1">
                <a:latin typeface="Cambria" panose="02040503050406030204" pitchFamily="18" charset="0"/>
              </a:rPr>
              <a:t>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svijetlih</a:t>
            </a:r>
            <a:r>
              <a:rPr lang="en-US" i="1" dirty="0">
                <a:latin typeface="Cambria" panose="02040503050406030204" pitchFamily="18" charset="0"/>
              </a:rPr>
              <a:t> dana </a:t>
            </a:r>
            <a:r>
              <a:rPr lang="en-US" i="1" dirty="0" err="1">
                <a:latin typeface="Cambria" panose="02040503050406030204" pitchFamily="18" charset="0"/>
              </a:rPr>
              <a:t>kada</a:t>
            </a:r>
            <a:r>
              <a:rPr lang="en-US" i="1" dirty="0">
                <a:latin typeface="Cambria" panose="02040503050406030204" pitchFamily="18" charset="0"/>
              </a:rPr>
              <a:t> je </a:t>
            </a:r>
            <a:r>
              <a:rPr lang="en-US" i="1" dirty="0" err="1">
                <a:latin typeface="Cambria" panose="02040503050406030204" pitchFamily="18" charset="0"/>
              </a:rPr>
              <a:t>uživao</a:t>
            </a:r>
            <a:r>
              <a:rPr lang="en-US" i="1" dirty="0">
                <a:latin typeface="Cambria" panose="02040503050406030204" pitchFamily="18" charset="0"/>
              </a:rPr>
              <a:t> u </a:t>
            </a:r>
            <a:r>
              <a:rPr lang="en-US" i="1" dirty="0" err="1">
                <a:latin typeface="Cambria" panose="02040503050406030204" pitchFamily="18" charset="0"/>
              </a:rPr>
              <a:t>čistom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zagorskom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zraku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i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prirodnim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ljepotama</a:t>
            </a:r>
            <a:r>
              <a:rPr lang="en-US" i="1" dirty="0">
                <a:latin typeface="Cambria" panose="02040503050406030204" pitchFamily="18" charset="0"/>
              </a:rPr>
              <a:t>. U to je </a:t>
            </a:r>
            <a:r>
              <a:rPr lang="en-US" i="1" dirty="0" err="1">
                <a:latin typeface="Cambria" panose="02040503050406030204" pitchFamily="18" charset="0"/>
              </a:rPr>
              <a:t>vrijeme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imao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osmijeh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na</a:t>
            </a:r>
            <a:r>
              <a:rPr lang="en-US" i="1" dirty="0">
                <a:latin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</a:rPr>
              <a:t>licu</a:t>
            </a:r>
            <a:r>
              <a:rPr lang="en-US" i="1" dirty="0">
                <a:latin typeface="Cambria" panose="02040503050406030204" pitchFamily="18" charset="0"/>
              </a:rPr>
              <a:t>.</a:t>
            </a:r>
            <a:endParaRPr lang="en-HR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482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1096</Words>
  <Application>Microsoft Macintosh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Office Theme</vt:lpstr>
      <vt:lpstr>Snovi (III)</vt:lpstr>
      <vt:lpstr>Poetičnost i onirizam srednjovjekovnih legendi</vt:lpstr>
      <vt:lpstr>Juraj Baraković (1548-1628)</vt:lpstr>
      <vt:lpstr>PowerPoint Presentation</vt:lpstr>
      <vt:lpstr>Džore Držić (1461-1501)</vt:lpstr>
      <vt:lpstr>Matoš</vt:lpstr>
      <vt:lpstr>PowerPoint Presentation</vt:lpstr>
      <vt:lpstr>PowerPoint Presentation</vt:lpstr>
      <vt:lpstr>Janko Leskovar (1861-1949)</vt:lpstr>
      <vt:lpstr> Ranko Marinković</vt:lpstr>
      <vt:lpstr>Antun Šoljan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Snovi (III)</dc:title>
  <dc:creator>Petar Ušković Croata</dc:creator>
  <cp:lastModifiedBy>Petar Ušković Croata</cp:lastModifiedBy>
  <cp:revision>1</cp:revision>
  <dcterms:created xsi:type="dcterms:W3CDTF">2023-05-10T10:36:15Z</dcterms:created>
  <dcterms:modified xsi:type="dcterms:W3CDTF">2023-05-10T13:15:01Z</dcterms:modified>
</cp:coreProperties>
</file>