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5" r:id="rId3"/>
    <p:sldId id="276" r:id="rId4"/>
    <p:sldId id="277" r:id="rId5"/>
    <p:sldId id="257" r:id="rId6"/>
    <p:sldId id="259" r:id="rId7"/>
    <p:sldId id="260" r:id="rId8"/>
    <p:sldId id="261" r:id="rId9"/>
    <p:sldId id="262" r:id="rId10"/>
    <p:sldId id="263" r:id="rId11"/>
    <p:sldId id="265" r:id="rId12"/>
    <p:sldId id="273" r:id="rId13"/>
    <p:sldId id="267" r:id="rId14"/>
    <p:sldId id="271" r:id="rId15"/>
    <p:sldId id="270" r:id="rId16"/>
    <p:sldId id="269" r:id="rId17"/>
    <p:sldId id="258" r:id="rId18"/>
    <p:sldId id="32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32" autoAdjust="0"/>
  </p:normalViewPr>
  <p:slideViewPr>
    <p:cSldViewPr snapToGrid="0">
      <p:cViewPr varScale="1">
        <p:scale>
          <a:sx n="48" d="100"/>
          <a:sy n="48" d="100"/>
        </p:scale>
        <p:origin x="909" y="41"/>
      </p:cViewPr>
      <p:guideLst/>
    </p:cSldViewPr>
  </p:slideViewPr>
  <p:outlineViewPr>
    <p:cViewPr>
      <p:scale>
        <a:sx n="33" d="100"/>
        <a:sy n="33" d="100"/>
      </p:scale>
      <p:origin x="0" y="-7013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3E61D9-5630-4E68-8357-53B6719891AC}" type="doc">
      <dgm:prSet loTypeId="urn:microsoft.com/office/officeart/2005/8/layout/vList2" loCatId="list" qsTypeId="urn:microsoft.com/office/officeart/2009/2/quickstyle/3d8" qsCatId="3D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0C868B68-10B9-4E51-AF45-EDA25A96924C}">
      <dgm:prSet phldrT="[Text]"/>
      <dgm:spPr/>
      <dgm:t>
        <a:bodyPr/>
        <a:lstStyle/>
        <a:p>
          <a:r>
            <a:rPr lang="en-US" b="1" dirty="0" err="1"/>
            <a:t>Postulat</a:t>
          </a:r>
          <a:r>
            <a:rPr lang="en-US" b="1" dirty="0"/>
            <a:t> </a:t>
          </a:r>
          <a:r>
            <a:rPr lang="en-US" b="1" dirty="0" err="1"/>
            <a:t>funkcionalnog</a:t>
          </a:r>
          <a:r>
            <a:rPr lang="en-US" b="1" dirty="0"/>
            <a:t> </a:t>
          </a:r>
          <a:r>
            <a:rPr lang="en-US" b="1" dirty="0" err="1">
              <a:latin typeface="Bookman Old Style" panose="02050604050505020204" pitchFamily="18" charset="0"/>
            </a:rPr>
            <a:t>jedinstva</a:t>
          </a:r>
          <a:endParaRPr lang="en-US" b="1" dirty="0">
            <a:latin typeface="Bookman Old Style" panose="02050604050505020204" pitchFamily="18" charset="0"/>
          </a:endParaRPr>
        </a:p>
      </dgm:t>
    </dgm:pt>
    <dgm:pt modelId="{15779F1B-AD2A-4AFE-B01C-A9187F8748B4}" type="parTrans" cxnId="{04803012-AC0A-486D-9097-5AEB3F23470D}">
      <dgm:prSet/>
      <dgm:spPr/>
      <dgm:t>
        <a:bodyPr/>
        <a:lstStyle/>
        <a:p>
          <a:endParaRPr lang="en-US"/>
        </a:p>
      </dgm:t>
    </dgm:pt>
    <dgm:pt modelId="{2E1C0635-FD54-4C2D-99E0-DE98CBA3FE89}" type="sibTrans" cxnId="{04803012-AC0A-486D-9097-5AEB3F23470D}">
      <dgm:prSet/>
      <dgm:spPr/>
      <dgm:t>
        <a:bodyPr/>
        <a:lstStyle/>
        <a:p>
          <a:endParaRPr lang="en-US"/>
        </a:p>
      </dgm:t>
    </dgm:pt>
    <dgm:pt modelId="{1E6AAB6C-DAB0-44C6-8081-D48AE36C5740}">
      <dgm:prSet phldrT="[Text]"/>
      <dgm:spPr/>
      <dgm:t>
        <a:bodyPr/>
        <a:lstStyle/>
        <a:p>
          <a:r>
            <a:rPr lang="en-US" b="1" dirty="0" err="1"/>
            <a:t>Postulat</a:t>
          </a:r>
          <a:r>
            <a:rPr lang="en-US" b="1" dirty="0"/>
            <a:t> </a:t>
          </a:r>
          <a:r>
            <a:rPr lang="en-US" b="1" dirty="0" err="1"/>
            <a:t>univerzalnog</a:t>
          </a:r>
          <a:r>
            <a:rPr lang="en-US" b="1" dirty="0"/>
            <a:t> </a:t>
          </a:r>
          <a:r>
            <a:rPr lang="en-US" b="1" dirty="0" err="1"/>
            <a:t>funkcionalizma</a:t>
          </a:r>
          <a:endParaRPr lang="en-US" b="1" dirty="0"/>
        </a:p>
      </dgm:t>
    </dgm:pt>
    <dgm:pt modelId="{7B28F091-2274-46F3-A103-38E610B8DC66}" type="parTrans" cxnId="{F74C789B-D353-49E7-8E99-5B057EBF272D}">
      <dgm:prSet/>
      <dgm:spPr/>
      <dgm:t>
        <a:bodyPr/>
        <a:lstStyle/>
        <a:p>
          <a:endParaRPr lang="en-US"/>
        </a:p>
      </dgm:t>
    </dgm:pt>
    <dgm:pt modelId="{279D33FB-6208-4208-857B-194E15BE5B4D}" type="sibTrans" cxnId="{F74C789B-D353-49E7-8E99-5B057EBF272D}">
      <dgm:prSet/>
      <dgm:spPr/>
      <dgm:t>
        <a:bodyPr/>
        <a:lstStyle/>
        <a:p>
          <a:endParaRPr lang="en-US"/>
        </a:p>
      </dgm:t>
    </dgm:pt>
    <dgm:pt modelId="{5D0BEF0C-6C57-40AE-8658-367BF4B59CA4}">
      <dgm:prSet phldrT="[Text]"/>
      <dgm:spPr/>
      <dgm:t>
        <a:bodyPr/>
        <a:lstStyle/>
        <a:p>
          <a:r>
            <a:rPr lang="en-US" b="1" dirty="0" err="1"/>
            <a:t>Postulat</a:t>
          </a:r>
          <a:r>
            <a:rPr lang="en-US" b="1" dirty="0"/>
            <a:t> o </a:t>
          </a:r>
          <a:r>
            <a:rPr lang="en-US" b="1" dirty="0" err="1"/>
            <a:t>neophodnosti</a:t>
          </a:r>
          <a:endParaRPr lang="en-US" b="1" dirty="0"/>
        </a:p>
      </dgm:t>
    </dgm:pt>
    <dgm:pt modelId="{E72B8185-BC68-4802-A0C9-55E3B767FAC6}" type="parTrans" cxnId="{80072EA6-8982-4EF1-BB99-FFBB95187B59}">
      <dgm:prSet/>
      <dgm:spPr/>
      <dgm:t>
        <a:bodyPr/>
        <a:lstStyle/>
        <a:p>
          <a:endParaRPr lang="en-US"/>
        </a:p>
      </dgm:t>
    </dgm:pt>
    <dgm:pt modelId="{66618FAE-D73F-4244-8BD4-BBC15643305C}" type="sibTrans" cxnId="{80072EA6-8982-4EF1-BB99-FFBB95187B59}">
      <dgm:prSet/>
      <dgm:spPr/>
      <dgm:t>
        <a:bodyPr/>
        <a:lstStyle/>
        <a:p>
          <a:endParaRPr lang="en-US"/>
        </a:p>
      </dgm:t>
    </dgm:pt>
    <dgm:pt modelId="{72FDD6B9-1D64-4CD1-88B7-86CD8A5C8A59}" type="pres">
      <dgm:prSet presAssocID="{F03E61D9-5630-4E68-8357-53B6719891AC}" presName="linear" presStyleCnt="0">
        <dgm:presLayoutVars>
          <dgm:animLvl val="lvl"/>
          <dgm:resizeHandles val="exact"/>
        </dgm:presLayoutVars>
      </dgm:prSet>
      <dgm:spPr/>
    </dgm:pt>
    <dgm:pt modelId="{75C8252D-19A1-484A-9B09-15F7D22A8415}" type="pres">
      <dgm:prSet presAssocID="{0C868B68-10B9-4E51-AF45-EDA25A96924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E131801-2B7A-482F-BFD4-434B26E320F7}" type="pres">
      <dgm:prSet presAssocID="{2E1C0635-FD54-4C2D-99E0-DE98CBA3FE89}" presName="spacer" presStyleCnt="0"/>
      <dgm:spPr/>
    </dgm:pt>
    <dgm:pt modelId="{A903A243-1F8C-47CC-B329-2F2CFADA038F}" type="pres">
      <dgm:prSet presAssocID="{1E6AAB6C-DAB0-44C6-8081-D48AE36C574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0CC2CD3-DBB5-4517-8E93-5DDA0B968936}" type="pres">
      <dgm:prSet presAssocID="{279D33FB-6208-4208-857B-194E15BE5B4D}" presName="spacer" presStyleCnt="0"/>
      <dgm:spPr/>
    </dgm:pt>
    <dgm:pt modelId="{8B75A47C-04B9-4550-B51F-94222312ED91}" type="pres">
      <dgm:prSet presAssocID="{5D0BEF0C-6C57-40AE-8658-367BF4B59CA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4803012-AC0A-486D-9097-5AEB3F23470D}" srcId="{F03E61D9-5630-4E68-8357-53B6719891AC}" destId="{0C868B68-10B9-4E51-AF45-EDA25A96924C}" srcOrd="0" destOrd="0" parTransId="{15779F1B-AD2A-4AFE-B01C-A9187F8748B4}" sibTransId="{2E1C0635-FD54-4C2D-99E0-DE98CBA3FE89}"/>
    <dgm:cxn modelId="{B9139716-D5CF-4CDC-AA39-3B80D8BD4518}" type="presOf" srcId="{0C868B68-10B9-4E51-AF45-EDA25A96924C}" destId="{75C8252D-19A1-484A-9B09-15F7D22A8415}" srcOrd="0" destOrd="0" presId="urn:microsoft.com/office/officeart/2005/8/layout/vList2"/>
    <dgm:cxn modelId="{F74C789B-D353-49E7-8E99-5B057EBF272D}" srcId="{F03E61D9-5630-4E68-8357-53B6719891AC}" destId="{1E6AAB6C-DAB0-44C6-8081-D48AE36C5740}" srcOrd="1" destOrd="0" parTransId="{7B28F091-2274-46F3-A103-38E610B8DC66}" sibTransId="{279D33FB-6208-4208-857B-194E15BE5B4D}"/>
    <dgm:cxn modelId="{9F135A9B-18EC-4171-91BD-93497CB89741}" type="presOf" srcId="{1E6AAB6C-DAB0-44C6-8081-D48AE36C5740}" destId="{A903A243-1F8C-47CC-B329-2F2CFADA038F}" srcOrd="0" destOrd="0" presId="urn:microsoft.com/office/officeart/2005/8/layout/vList2"/>
    <dgm:cxn modelId="{80072EA6-8982-4EF1-BB99-FFBB95187B59}" srcId="{F03E61D9-5630-4E68-8357-53B6719891AC}" destId="{5D0BEF0C-6C57-40AE-8658-367BF4B59CA4}" srcOrd="2" destOrd="0" parTransId="{E72B8185-BC68-4802-A0C9-55E3B767FAC6}" sibTransId="{66618FAE-D73F-4244-8BD4-BBC15643305C}"/>
    <dgm:cxn modelId="{C79224ED-632F-4550-93A8-7C96DD2285CE}" type="presOf" srcId="{F03E61D9-5630-4E68-8357-53B6719891AC}" destId="{72FDD6B9-1D64-4CD1-88B7-86CD8A5C8A59}" srcOrd="0" destOrd="0" presId="urn:microsoft.com/office/officeart/2005/8/layout/vList2"/>
    <dgm:cxn modelId="{882B82F4-284F-47A2-B678-5C1EC663968A}" type="presOf" srcId="{5D0BEF0C-6C57-40AE-8658-367BF4B59CA4}" destId="{8B75A47C-04B9-4550-B51F-94222312ED91}" srcOrd="0" destOrd="0" presId="urn:microsoft.com/office/officeart/2005/8/layout/vList2"/>
    <dgm:cxn modelId="{E9B0C620-4299-4521-A4B6-87B031152398}" type="presParOf" srcId="{72FDD6B9-1D64-4CD1-88B7-86CD8A5C8A59}" destId="{75C8252D-19A1-484A-9B09-15F7D22A8415}" srcOrd="0" destOrd="0" presId="urn:microsoft.com/office/officeart/2005/8/layout/vList2"/>
    <dgm:cxn modelId="{CAE45E34-6101-4B60-A364-1B35C3E555C5}" type="presParOf" srcId="{72FDD6B9-1D64-4CD1-88B7-86CD8A5C8A59}" destId="{8E131801-2B7A-482F-BFD4-434B26E320F7}" srcOrd="1" destOrd="0" presId="urn:microsoft.com/office/officeart/2005/8/layout/vList2"/>
    <dgm:cxn modelId="{D79C9599-9AE5-4074-BC41-4C43C7C41378}" type="presParOf" srcId="{72FDD6B9-1D64-4CD1-88B7-86CD8A5C8A59}" destId="{A903A243-1F8C-47CC-B329-2F2CFADA038F}" srcOrd="2" destOrd="0" presId="urn:microsoft.com/office/officeart/2005/8/layout/vList2"/>
    <dgm:cxn modelId="{86930CA2-6162-4BFE-9A8A-A22A60585886}" type="presParOf" srcId="{72FDD6B9-1D64-4CD1-88B7-86CD8A5C8A59}" destId="{50CC2CD3-DBB5-4517-8E93-5DDA0B968936}" srcOrd="3" destOrd="0" presId="urn:microsoft.com/office/officeart/2005/8/layout/vList2"/>
    <dgm:cxn modelId="{777CE7B1-A251-40EE-9FED-0895945DFD69}" type="presParOf" srcId="{72FDD6B9-1D64-4CD1-88B7-86CD8A5C8A59}" destId="{8B75A47C-04B9-4550-B51F-94222312ED9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610846-9344-47B6-9EDA-8E27E5181A33}" type="doc">
      <dgm:prSet loTypeId="urn:microsoft.com/office/officeart/2005/8/layout/matrix2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077A648-E552-412D-89E1-9367FC79F61E}">
      <dgm:prSet phldrT="[Text]" custT="1"/>
      <dgm:spPr/>
      <dgm:t>
        <a:bodyPr/>
        <a:lstStyle/>
        <a:p>
          <a:r>
            <a:rPr lang="en-US" sz="1600" b="1" dirty="0" err="1">
              <a:latin typeface="Bookman Old Style" panose="02050604050505020204" pitchFamily="18" charset="0"/>
            </a:rPr>
            <a:t>Konformizam</a:t>
          </a:r>
          <a:endParaRPr lang="en-US" sz="1600" b="1" dirty="0">
            <a:latin typeface="Bookman Old Style" panose="02050604050505020204" pitchFamily="18" charset="0"/>
          </a:endParaRPr>
        </a:p>
      </dgm:t>
    </dgm:pt>
    <dgm:pt modelId="{156FAF70-64E8-42E4-AE1A-8095876795A1}" type="parTrans" cxnId="{00F40806-9599-4812-A788-2CC976B5C344}">
      <dgm:prSet/>
      <dgm:spPr/>
      <dgm:t>
        <a:bodyPr/>
        <a:lstStyle/>
        <a:p>
          <a:endParaRPr lang="en-US"/>
        </a:p>
      </dgm:t>
    </dgm:pt>
    <dgm:pt modelId="{72C0A93E-2DF1-4B84-AFCB-245779A81BA8}" type="sibTrans" cxnId="{00F40806-9599-4812-A788-2CC976B5C344}">
      <dgm:prSet/>
      <dgm:spPr/>
      <dgm:t>
        <a:bodyPr/>
        <a:lstStyle/>
        <a:p>
          <a:endParaRPr lang="en-US"/>
        </a:p>
      </dgm:t>
    </dgm:pt>
    <dgm:pt modelId="{E97D2BE1-D1C3-4ABD-B183-B66D5CC734F5}">
      <dgm:prSet phldrT="[Text]" custT="1"/>
      <dgm:spPr/>
      <dgm:t>
        <a:bodyPr/>
        <a:lstStyle/>
        <a:p>
          <a:r>
            <a:rPr lang="en-US" sz="1800" b="1" dirty="0" err="1">
              <a:latin typeface="Bookman Old Style" panose="02050604050505020204" pitchFamily="18" charset="0"/>
            </a:rPr>
            <a:t>Inovacija</a:t>
          </a:r>
          <a:endParaRPr lang="en-US" sz="1800" b="1" dirty="0">
            <a:latin typeface="Bookman Old Style" panose="02050604050505020204" pitchFamily="18" charset="0"/>
          </a:endParaRPr>
        </a:p>
      </dgm:t>
    </dgm:pt>
    <dgm:pt modelId="{7F46229C-DBC7-4682-98B2-D2C1170EDE91}" type="parTrans" cxnId="{6005AC17-8916-4C4F-97D4-6DDA8F3BBC78}">
      <dgm:prSet/>
      <dgm:spPr/>
      <dgm:t>
        <a:bodyPr/>
        <a:lstStyle/>
        <a:p>
          <a:endParaRPr lang="en-US"/>
        </a:p>
      </dgm:t>
    </dgm:pt>
    <dgm:pt modelId="{BE38524E-A0B8-414D-94FF-2201E7E31F8D}" type="sibTrans" cxnId="{6005AC17-8916-4C4F-97D4-6DDA8F3BBC78}">
      <dgm:prSet/>
      <dgm:spPr/>
      <dgm:t>
        <a:bodyPr/>
        <a:lstStyle/>
        <a:p>
          <a:endParaRPr lang="en-US"/>
        </a:p>
      </dgm:t>
    </dgm:pt>
    <dgm:pt modelId="{1BB88BBE-C633-4D13-8228-A78189B5D202}">
      <dgm:prSet phldrT="[Text]" custT="1"/>
      <dgm:spPr/>
      <dgm:t>
        <a:bodyPr/>
        <a:lstStyle/>
        <a:p>
          <a:r>
            <a:rPr lang="en-US" sz="1800" b="1" dirty="0" err="1">
              <a:latin typeface="Bookman Old Style" panose="02050604050505020204" pitchFamily="18" charset="0"/>
            </a:rPr>
            <a:t>Ritualizam</a:t>
          </a:r>
          <a:endParaRPr lang="en-US" sz="1800" b="1" dirty="0">
            <a:latin typeface="Bookman Old Style" panose="02050604050505020204" pitchFamily="18" charset="0"/>
          </a:endParaRPr>
        </a:p>
      </dgm:t>
    </dgm:pt>
    <dgm:pt modelId="{85F6CB21-6555-4489-9C2A-F64B8B2B3B72}" type="parTrans" cxnId="{6ECC1DC8-F283-4FBC-BB09-914E2C376219}">
      <dgm:prSet/>
      <dgm:spPr/>
      <dgm:t>
        <a:bodyPr/>
        <a:lstStyle/>
        <a:p>
          <a:endParaRPr lang="en-US"/>
        </a:p>
      </dgm:t>
    </dgm:pt>
    <dgm:pt modelId="{EF0568A2-8B9B-4F22-94BF-6354F4B7264B}" type="sibTrans" cxnId="{6ECC1DC8-F283-4FBC-BB09-914E2C376219}">
      <dgm:prSet/>
      <dgm:spPr/>
      <dgm:t>
        <a:bodyPr/>
        <a:lstStyle/>
        <a:p>
          <a:endParaRPr lang="en-US"/>
        </a:p>
      </dgm:t>
    </dgm:pt>
    <dgm:pt modelId="{52BCA8F5-8464-4124-853C-6D7CD63DF0D0}">
      <dgm:prSet phldrT="[Text]" custT="1"/>
      <dgm:spPr/>
      <dgm:t>
        <a:bodyPr/>
        <a:lstStyle/>
        <a:p>
          <a:r>
            <a:rPr lang="en-US" sz="1800" b="1" dirty="0" err="1">
              <a:latin typeface="Bookman Old Style" panose="02050604050505020204" pitchFamily="18" charset="0"/>
            </a:rPr>
            <a:t>Povlačenje</a:t>
          </a:r>
          <a:endParaRPr lang="en-US" sz="2000" b="1" dirty="0">
            <a:latin typeface="Bookman Old Style" panose="02050604050505020204" pitchFamily="18" charset="0"/>
          </a:endParaRPr>
        </a:p>
      </dgm:t>
    </dgm:pt>
    <dgm:pt modelId="{BFB87FCD-3078-479D-BE48-FD8107BE66CA}" type="parTrans" cxnId="{7F43BB50-F846-414C-AEAB-E6FEBE171C7C}">
      <dgm:prSet/>
      <dgm:spPr/>
      <dgm:t>
        <a:bodyPr/>
        <a:lstStyle/>
        <a:p>
          <a:endParaRPr lang="en-US"/>
        </a:p>
      </dgm:t>
    </dgm:pt>
    <dgm:pt modelId="{9995365E-8C1D-4D23-9802-07461869AB40}" type="sibTrans" cxnId="{7F43BB50-F846-414C-AEAB-E6FEBE171C7C}">
      <dgm:prSet/>
      <dgm:spPr/>
      <dgm:t>
        <a:bodyPr/>
        <a:lstStyle/>
        <a:p>
          <a:endParaRPr lang="en-US"/>
        </a:p>
      </dgm:t>
    </dgm:pt>
    <dgm:pt modelId="{0B795791-5B69-440F-99EB-13217574F50F}" type="pres">
      <dgm:prSet presAssocID="{F4610846-9344-47B6-9EDA-8E27E5181A33}" presName="matrix" presStyleCnt="0">
        <dgm:presLayoutVars>
          <dgm:chMax val="1"/>
          <dgm:dir/>
          <dgm:resizeHandles val="exact"/>
        </dgm:presLayoutVars>
      </dgm:prSet>
      <dgm:spPr/>
    </dgm:pt>
    <dgm:pt modelId="{2A0A1B04-73C4-4576-BD82-59F453DF07CC}" type="pres">
      <dgm:prSet presAssocID="{F4610846-9344-47B6-9EDA-8E27E5181A33}" presName="axisShape" presStyleLbl="bgShp" presStyleIdx="0" presStyleCnt="1"/>
      <dgm:spPr/>
    </dgm:pt>
    <dgm:pt modelId="{D86B96E1-35F8-404B-85AA-158BA91002CA}" type="pres">
      <dgm:prSet presAssocID="{F4610846-9344-47B6-9EDA-8E27E5181A33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FBF33B2-56BA-43BC-9A04-9B667254A267}" type="pres">
      <dgm:prSet presAssocID="{F4610846-9344-47B6-9EDA-8E27E5181A33}" presName="rect2" presStyleLbl="node1" presStyleIdx="1" presStyleCnt="4" custLinFactNeighborX="992" custLinFactNeighborY="-496">
        <dgm:presLayoutVars>
          <dgm:chMax val="0"/>
          <dgm:chPref val="0"/>
          <dgm:bulletEnabled val="1"/>
        </dgm:presLayoutVars>
      </dgm:prSet>
      <dgm:spPr/>
    </dgm:pt>
    <dgm:pt modelId="{F9BE7689-E5E8-4690-8CEC-6BDDB43C87B4}" type="pres">
      <dgm:prSet presAssocID="{F4610846-9344-47B6-9EDA-8E27E5181A33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9509E65-8860-453B-802C-796C2CFE8640}" type="pres">
      <dgm:prSet presAssocID="{F4610846-9344-47B6-9EDA-8E27E5181A33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0F40806-9599-4812-A788-2CC976B5C344}" srcId="{F4610846-9344-47B6-9EDA-8E27E5181A33}" destId="{2077A648-E552-412D-89E1-9367FC79F61E}" srcOrd="0" destOrd="0" parTransId="{156FAF70-64E8-42E4-AE1A-8095876795A1}" sibTransId="{72C0A93E-2DF1-4B84-AFCB-245779A81BA8}"/>
    <dgm:cxn modelId="{6005AC17-8916-4C4F-97D4-6DDA8F3BBC78}" srcId="{F4610846-9344-47B6-9EDA-8E27E5181A33}" destId="{E97D2BE1-D1C3-4ABD-B183-B66D5CC734F5}" srcOrd="1" destOrd="0" parTransId="{7F46229C-DBC7-4682-98B2-D2C1170EDE91}" sibTransId="{BE38524E-A0B8-414D-94FF-2201E7E31F8D}"/>
    <dgm:cxn modelId="{90657650-3268-47A3-AB49-8157E7FAC160}" type="presOf" srcId="{1BB88BBE-C633-4D13-8228-A78189B5D202}" destId="{F9BE7689-E5E8-4690-8CEC-6BDDB43C87B4}" srcOrd="0" destOrd="0" presId="urn:microsoft.com/office/officeart/2005/8/layout/matrix2"/>
    <dgm:cxn modelId="{7F43BB50-F846-414C-AEAB-E6FEBE171C7C}" srcId="{F4610846-9344-47B6-9EDA-8E27E5181A33}" destId="{52BCA8F5-8464-4124-853C-6D7CD63DF0D0}" srcOrd="3" destOrd="0" parTransId="{BFB87FCD-3078-479D-BE48-FD8107BE66CA}" sibTransId="{9995365E-8C1D-4D23-9802-07461869AB40}"/>
    <dgm:cxn modelId="{713D9E96-C706-4AED-8324-C298038698C0}" type="presOf" srcId="{2077A648-E552-412D-89E1-9367FC79F61E}" destId="{D86B96E1-35F8-404B-85AA-158BA91002CA}" srcOrd="0" destOrd="0" presId="urn:microsoft.com/office/officeart/2005/8/layout/matrix2"/>
    <dgm:cxn modelId="{26F567A3-C285-4797-865D-2C2590972BD5}" type="presOf" srcId="{E97D2BE1-D1C3-4ABD-B183-B66D5CC734F5}" destId="{0FBF33B2-56BA-43BC-9A04-9B667254A267}" srcOrd="0" destOrd="0" presId="urn:microsoft.com/office/officeart/2005/8/layout/matrix2"/>
    <dgm:cxn modelId="{67A565B0-87F9-43C6-84B2-7D4A92ABA228}" type="presOf" srcId="{F4610846-9344-47B6-9EDA-8E27E5181A33}" destId="{0B795791-5B69-440F-99EB-13217574F50F}" srcOrd="0" destOrd="0" presId="urn:microsoft.com/office/officeart/2005/8/layout/matrix2"/>
    <dgm:cxn modelId="{6ECC1DC8-F283-4FBC-BB09-914E2C376219}" srcId="{F4610846-9344-47B6-9EDA-8E27E5181A33}" destId="{1BB88BBE-C633-4D13-8228-A78189B5D202}" srcOrd="2" destOrd="0" parTransId="{85F6CB21-6555-4489-9C2A-F64B8B2B3B72}" sibTransId="{EF0568A2-8B9B-4F22-94BF-6354F4B7264B}"/>
    <dgm:cxn modelId="{DE6F6DDE-DBB5-41CB-BE85-914E91CD0916}" type="presOf" srcId="{52BCA8F5-8464-4124-853C-6D7CD63DF0D0}" destId="{59509E65-8860-453B-802C-796C2CFE8640}" srcOrd="0" destOrd="0" presId="urn:microsoft.com/office/officeart/2005/8/layout/matrix2"/>
    <dgm:cxn modelId="{7AA9FD91-2DC6-4879-9641-71A40AE4901A}" type="presParOf" srcId="{0B795791-5B69-440F-99EB-13217574F50F}" destId="{2A0A1B04-73C4-4576-BD82-59F453DF07CC}" srcOrd="0" destOrd="0" presId="urn:microsoft.com/office/officeart/2005/8/layout/matrix2"/>
    <dgm:cxn modelId="{4659D5CB-C398-4494-96DF-BFC03F72E223}" type="presParOf" srcId="{0B795791-5B69-440F-99EB-13217574F50F}" destId="{D86B96E1-35F8-404B-85AA-158BA91002CA}" srcOrd="1" destOrd="0" presId="urn:microsoft.com/office/officeart/2005/8/layout/matrix2"/>
    <dgm:cxn modelId="{4F22943C-3E31-4FA2-A1B9-B40A41869C33}" type="presParOf" srcId="{0B795791-5B69-440F-99EB-13217574F50F}" destId="{0FBF33B2-56BA-43BC-9A04-9B667254A267}" srcOrd="2" destOrd="0" presId="urn:microsoft.com/office/officeart/2005/8/layout/matrix2"/>
    <dgm:cxn modelId="{E1F02ADF-CD50-42A7-9FFC-5F0ABD618FDF}" type="presParOf" srcId="{0B795791-5B69-440F-99EB-13217574F50F}" destId="{F9BE7689-E5E8-4690-8CEC-6BDDB43C87B4}" srcOrd="3" destOrd="0" presId="urn:microsoft.com/office/officeart/2005/8/layout/matrix2"/>
    <dgm:cxn modelId="{43A95FEE-2A3C-43B4-8053-9B292EB034DC}" type="presParOf" srcId="{0B795791-5B69-440F-99EB-13217574F50F}" destId="{59509E65-8860-453B-802C-796C2CFE864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8252D-19A1-484A-9B09-15F7D22A8415}">
      <dsp:nvSpPr>
        <dsp:cNvPr id="0" name=""/>
        <dsp:cNvSpPr/>
      </dsp:nvSpPr>
      <dsp:spPr>
        <a:xfrm>
          <a:off x="0" y="535030"/>
          <a:ext cx="8072583" cy="935415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 err="1"/>
            <a:t>Postulat</a:t>
          </a:r>
          <a:r>
            <a:rPr lang="en-US" sz="3900" b="1" kern="1200" dirty="0"/>
            <a:t> </a:t>
          </a:r>
          <a:r>
            <a:rPr lang="en-US" sz="3900" b="1" kern="1200" dirty="0" err="1"/>
            <a:t>funkcionalnog</a:t>
          </a:r>
          <a:r>
            <a:rPr lang="en-US" sz="3900" b="1" kern="1200" dirty="0"/>
            <a:t> </a:t>
          </a:r>
          <a:r>
            <a:rPr lang="en-US" sz="3900" b="1" kern="1200" dirty="0" err="1">
              <a:latin typeface="Bookman Old Style" panose="02050604050505020204" pitchFamily="18" charset="0"/>
            </a:rPr>
            <a:t>jedinstva</a:t>
          </a:r>
          <a:endParaRPr lang="en-US" sz="3900" b="1" kern="1200" dirty="0">
            <a:latin typeface="Bookman Old Style" panose="02050604050505020204" pitchFamily="18" charset="0"/>
          </a:endParaRPr>
        </a:p>
      </dsp:txBody>
      <dsp:txXfrm>
        <a:off x="45663" y="580693"/>
        <a:ext cx="7981257" cy="844089"/>
      </dsp:txXfrm>
    </dsp:sp>
    <dsp:sp modelId="{A903A243-1F8C-47CC-B329-2F2CFADA038F}">
      <dsp:nvSpPr>
        <dsp:cNvPr id="0" name=""/>
        <dsp:cNvSpPr/>
      </dsp:nvSpPr>
      <dsp:spPr>
        <a:xfrm>
          <a:off x="0" y="1582765"/>
          <a:ext cx="8072583" cy="935415"/>
        </a:xfrm>
        <a:prstGeom prst="roundRect">
          <a:avLst/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 err="1"/>
            <a:t>Postulat</a:t>
          </a:r>
          <a:r>
            <a:rPr lang="en-US" sz="3900" b="1" kern="1200" dirty="0"/>
            <a:t> </a:t>
          </a:r>
          <a:r>
            <a:rPr lang="en-US" sz="3900" b="1" kern="1200" dirty="0" err="1"/>
            <a:t>univerzalnog</a:t>
          </a:r>
          <a:r>
            <a:rPr lang="en-US" sz="3900" b="1" kern="1200" dirty="0"/>
            <a:t> </a:t>
          </a:r>
          <a:r>
            <a:rPr lang="en-US" sz="3900" b="1" kern="1200" dirty="0" err="1"/>
            <a:t>funkcionalizma</a:t>
          </a:r>
          <a:endParaRPr lang="en-US" sz="3900" b="1" kern="1200" dirty="0"/>
        </a:p>
      </dsp:txBody>
      <dsp:txXfrm>
        <a:off x="45663" y="1628428"/>
        <a:ext cx="7981257" cy="844089"/>
      </dsp:txXfrm>
    </dsp:sp>
    <dsp:sp modelId="{8B75A47C-04B9-4550-B51F-94222312ED91}">
      <dsp:nvSpPr>
        <dsp:cNvPr id="0" name=""/>
        <dsp:cNvSpPr/>
      </dsp:nvSpPr>
      <dsp:spPr>
        <a:xfrm>
          <a:off x="0" y="2630500"/>
          <a:ext cx="8072583" cy="935415"/>
        </a:xfrm>
        <a:prstGeom prst="roundRect">
          <a:avLst/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 err="1"/>
            <a:t>Postulat</a:t>
          </a:r>
          <a:r>
            <a:rPr lang="en-US" sz="3900" b="1" kern="1200" dirty="0"/>
            <a:t> o </a:t>
          </a:r>
          <a:r>
            <a:rPr lang="en-US" sz="3900" b="1" kern="1200" dirty="0" err="1"/>
            <a:t>neophodnosti</a:t>
          </a:r>
          <a:endParaRPr lang="en-US" sz="3900" b="1" kern="1200" dirty="0"/>
        </a:p>
      </dsp:txBody>
      <dsp:txXfrm>
        <a:off x="45663" y="2676163"/>
        <a:ext cx="7981257" cy="844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A1B04-73C4-4576-BD82-59F453DF07CC}">
      <dsp:nvSpPr>
        <dsp:cNvPr id="0" name=""/>
        <dsp:cNvSpPr/>
      </dsp:nvSpPr>
      <dsp:spPr>
        <a:xfrm>
          <a:off x="1593489" y="0"/>
          <a:ext cx="4654693" cy="465469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B96E1-35F8-404B-85AA-158BA91002CA}">
      <dsp:nvSpPr>
        <dsp:cNvPr id="0" name=""/>
        <dsp:cNvSpPr/>
      </dsp:nvSpPr>
      <dsp:spPr>
        <a:xfrm>
          <a:off x="1896044" y="302555"/>
          <a:ext cx="1861877" cy="186187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Bookman Old Style" panose="02050604050505020204" pitchFamily="18" charset="0"/>
            </a:rPr>
            <a:t>Konformizam</a:t>
          </a:r>
          <a:endParaRPr lang="en-US" sz="1600" b="1" kern="1200" dirty="0">
            <a:latin typeface="Bookman Old Style" panose="02050604050505020204" pitchFamily="18" charset="0"/>
          </a:endParaRPr>
        </a:p>
      </dsp:txBody>
      <dsp:txXfrm>
        <a:off x="1986933" y="393444"/>
        <a:ext cx="1680099" cy="1680099"/>
      </dsp:txXfrm>
    </dsp:sp>
    <dsp:sp modelId="{0FBF33B2-56BA-43BC-9A04-9B667254A267}">
      <dsp:nvSpPr>
        <dsp:cNvPr id="0" name=""/>
        <dsp:cNvSpPr/>
      </dsp:nvSpPr>
      <dsp:spPr>
        <a:xfrm>
          <a:off x="4102220" y="293320"/>
          <a:ext cx="1861877" cy="1861877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Bookman Old Style" panose="02050604050505020204" pitchFamily="18" charset="0"/>
            </a:rPr>
            <a:t>Inovacija</a:t>
          </a:r>
          <a:endParaRPr lang="en-US" sz="1800" b="1" kern="1200" dirty="0">
            <a:latin typeface="Bookman Old Style" panose="02050604050505020204" pitchFamily="18" charset="0"/>
          </a:endParaRPr>
        </a:p>
      </dsp:txBody>
      <dsp:txXfrm>
        <a:off x="4193109" y="384209"/>
        <a:ext cx="1680099" cy="1680099"/>
      </dsp:txXfrm>
    </dsp:sp>
    <dsp:sp modelId="{F9BE7689-E5E8-4690-8CEC-6BDDB43C87B4}">
      <dsp:nvSpPr>
        <dsp:cNvPr id="0" name=""/>
        <dsp:cNvSpPr/>
      </dsp:nvSpPr>
      <dsp:spPr>
        <a:xfrm>
          <a:off x="1896044" y="2490261"/>
          <a:ext cx="1861877" cy="1861877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Bookman Old Style" panose="02050604050505020204" pitchFamily="18" charset="0"/>
            </a:rPr>
            <a:t>Ritualizam</a:t>
          </a:r>
          <a:endParaRPr lang="en-US" sz="1800" b="1" kern="1200" dirty="0">
            <a:latin typeface="Bookman Old Style" panose="02050604050505020204" pitchFamily="18" charset="0"/>
          </a:endParaRPr>
        </a:p>
      </dsp:txBody>
      <dsp:txXfrm>
        <a:off x="1986933" y="2581150"/>
        <a:ext cx="1680099" cy="1680099"/>
      </dsp:txXfrm>
    </dsp:sp>
    <dsp:sp modelId="{59509E65-8860-453B-802C-796C2CFE8640}">
      <dsp:nvSpPr>
        <dsp:cNvPr id="0" name=""/>
        <dsp:cNvSpPr/>
      </dsp:nvSpPr>
      <dsp:spPr>
        <a:xfrm>
          <a:off x="4083750" y="2490261"/>
          <a:ext cx="1861877" cy="1861877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Bookman Old Style" panose="02050604050505020204" pitchFamily="18" charset="0"/>
            </a:rPr>
            <a:t>Povlačenje</a:t>
          </a:r>
          <a:endParaRPr lang="en-US" sz="2000" b="1" kern="1200" dirty="0">
            <a:latin typeface="Bookman Old Style" panose="02050604050505020204" pitchFamily="18" charset="0"/>
          </a:endParaRPr>
        </a:p>
      </dsp:txBody>
      <dsp:txXfrm>
        <a:off x="4174639" y="2581150"/>
        <a:ext cx="1680099" cy="1680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3075C-CE6B-463C-A148-B4473D4E2E11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ADDB4-B57B-4E7E-8690-1EA52197A7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6906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ADDB4-B57B-4E7E-8690-1EA52197A7EA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742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6934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873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438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0809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5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459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163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231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31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695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10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701A8-AD15-467E-B68D-CF96403A9AFB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77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4289" y="5105118"/>
            <a:ext cx="48855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Fakultet hrvatskih studija </a:t>
            </a:r>
          </a:p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Odsjek za sociologiju</a:t>
            </a:r>
          </a:p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</a:t>
            </a:r>
            <a:r>
              <a:rPr lang="en-GB" sz="2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ociološke</a:t>
            </a:r>
            <a:r>
              <a:rPr lang="en-GB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teme</a:t>
            </a:r>
            <a:r>
              <a:rPr lang="en-GB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i</a:t>
            </a:r>
            <a:r>
              <a:rPr lang="en-GB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perspektive</a:t>
            </a:r>
            <a:r>
              <a:rPr lang="en-GB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1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prof. dr. sc. Renato Matić </a:t>
            </a:r>
          </a:p>
          <a:p>
            <a:r>
              <a:rPr lang="en-US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dr. sc. </a:t>
            </a:r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Ivan Perkov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634" y="329900"/>
            <a:ext cx="4693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Strukturalni</a:t>
            </a:r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funkcionalizam</a:t>
            </a:r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u </a:t>
            </a:r>
            <a:r>
              <a:rPr lang="en-US" sz="4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sociologiji</a:t>
            </a:r>
            <a:endParaRPr lang="en-US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8496097" y="1658051"/>
            <a:ext cx="3520413" cy="353943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“</a:t>
            </a:r>
            <a:r>
              <a:rPr lang="en-US" sz="32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Znanost</a:t>
            </a:r>
            <a:r>
              <a:rPr lang="en-US" sz="32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 je </a:t>
            </a:r>
            <a:r>
              <a:rPr lang="en-US" sz="32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javno</a:t>
            </a:r>
            <a:r>
              <a:rPr lang="en-US" sz="32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, a ne </a:t>
            </a:r>
            <a:r>
              <a:rPr lang="en-US" sz="32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privatno</a:t>
            </a:r>
            <a:r>
              <a:rPr lang="en-US" sz="32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 dobro”</a:t>
            </a:r>
          </a:p>
          <a:p>
            <a:r>
              <a:rPr lang="en-US" sz="32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 </a:t>
            </a:r>
          </a:p>
          <a:p>
            <a:r>
              <a:rPr lang="en-US" sz="32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Robert K. Merton</a:t>
            </a:r>
            <a:endParaRPr lang="hr-HR" sz="3200" b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330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Postulat nužnosti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509" y="1853334"/>
            <a:ext cx="5562600" cy="4351338"/>
          </a:xfrm>
        </p:spPr>
        <p:txBody>
          <a:bodyPr/>
          <a:lstStyle/>
          <a:p>
            <a:r>
              <a:rPr lang="hr-HR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Sve su strukture i institucije nužne za društvo?</a:t>
            </a:r>
          </a:p>
          <a:p>
            <a:endParaRPr lang="hr-HR" dirty="0">
              <a:latin typeface="Bookman Old Style" panose="020506040505050202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Bookman Old Style" panose="02050604050505020204" pitchFamily="18" charset="0"/>
              </a:rPr>
              <a:t>U</a:t>
            </a: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vodi koncept funkcionalnih ekvivalenata ili funkcionalnih alternativa</a:t>
            </a:r>
          </a:p>
          <a:p>
            <a:endParaRPr lang="hr-HR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Svi postulati trebaju empirijsku provjeru</a:t>
            </a: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156" y="2664114"/>
            <a:ext cx="4404554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08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4" y="883370"/>
            <a:ext cx="7234382" cy="6163974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rgbClr val="FF0000"/>
                </a:solidFill>
                <a:latin typeface="Bookman Old Style" panose="02050604050505020204" pitchFamily="18" charset="0"/>
              </a:rPr>
              <a:t>Predmet istraživanja:</a:t>
            </a:r>
          </a:p>
          <a:p>
            <a:pPr lvl="1"/>
            <a:r>
              <a:rPr lang="hr-HR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Socijalne funkcije, a ne individualni motivi</a:t>
            </a:r>
          </a:p>
          <a:p>
            <a:pPr lvl="1"/>
            <a:endParaRPr lang="hr-HR" sz="2000" dirty="0">
              <a:latin typeface="Bookman Old Style" panose="02050604050505020204" pitchFamily="18" charset="0"/>
            </a:endParaRPr>
          </a:p>
          <a:p>
            <a:pPr marL="457200" lvl="1" indent="0">
              <a:buNone/>
            </a:pPr>
            <a:endParaRPr lang="hr-HR" sz="2000" dirty="0">
              <a:latin typeface="Bookman Old Style" panose="02050604050505020204" pitchFamily="18" charset="0"/>
            </a:endParaRPr>
          </a:p>
          <a:p>
            <a:pPr lvl="1"/>
            <a:endParaRPr lang="hr-HR" sz="20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- socijalne funkcije: </a:t>
            </a:r>
          </a:p>
          <a:p>
            <a:pPr lvl="1"/>
            <a:r>
              <a:rPr lang="hr-HR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one uočene konzekvence, koje se događaju zbog adaptacije i usklađivanja sistema</a:t>
            </a:r>
          </a:p>
          <a:p>
            <a:pPr lvl="1"/>
            <a:endParaRPr lang="hr-HR" sz="2000" dirty="0">
              <a:latin typeface="Bookman Old Style" panose="02050604050505020204" pitchFamily="18" charset="0"/>
            </a:endParaRPr>
          </a:p>
          <a:p>
            <a:pPr marL="457200" lvl="1" indent="0">
              <a:buNone/>
            </a:pPr>
            <a:endParaRPr lang="hr-HR" dirty="0"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70" y="883370"/>
            <a:ext cx="3520149" cy="14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3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4" y="883370"/>
            <a:ext cx="7234382" cy="616397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hr-HR" sz="2000" dirty="0">
              <a:latin typeface="Bookman Old Style" panose="02050604050505020204" pitchFamily="18" charset="0"/>
            </a:endParaRPr>
          </a:p>
          <a:p>
            <a:r>
              <a:rPr lang="hr-HR" sz="3200" dirty="0">
                <a:solidFill>
                  <a:srgbClr val="FF0000"/>
                </a:solidFill>
                <a:latin typeface="Bookman Old Style" panose="02050604050505020204" pitchFamily="18" charset="0"/>
              </a:rPr>
              <a:t>Socijalna činjenica može imati i negativan učinak</a:t>
            </a:r>
            <a:r>
              <a:rPr lang="en-US" sz="3200" dirty="0">
                <a:solidFill>
                  <a:srgbClr val="FF0000"/>
                </a:solidFill>
                <a:latin typeface="Bookman Old Style" panose="02050604050505020204" pitchFamily="18" charset="0"/>
              </a:rPr>
              <a:t>:</a:t>
            </a:r>
          </a:p>
          <a:p>
            <a:pPr marL="0" indent="0">
              <a:buNone/>
            </a:pPr>
            <a:endParaRPr lang="hr-HR" sz="2000" dirty="0">
              <a:latin typeface="Bookman Old Style" panose="02050604050505020204" pitchFamily="18" charset="0"/>
            </a:endParaRPr>
          </a:p>
          <a:p>
            <a:pPr lvl="1"/>
            <a:r>
              <a:rPr lang="hr-HR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disfunkcija - negativan učinak (ropstvo na jugu SAD)</a:t>
            </a:r>
          </a:p>
          <a:p>
            <a:pPr lvl="1"/>
            <a:endParaRPr lang="hr-HR" sz="28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lvl="1"/>
            <a:r>
              <a:rPr lang="hr-HR" sz="28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nefunkcija</a:t>
            </a:r>
            <a:r>
              <a:rPr lang="hr-HR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 – irelevantna za sistem koji se proučava (preživjeli oblici)</a:t>
            </a:r>
          </a:p>
          <a:p>
            <a:pPr lvl="1"/>
            <a:endParaRPr lang="hr-HR" dirty="0"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052053"/>
            <a:ext cx="3440019" cy="36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43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18" y="1520825"/>
            <a:ext cx="6162964" cy="4351338"/>
          </a:xfrm>
        </p:spPr>
        <p:txBody>
          <a:bodyPr/>
          <a:lstStyle/>
          <a:p>
            <a:r>
              <a:rPr lang="hr-HR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koncept - neto </a:t>
            </a:r>
            <a:r>
              <a:rPr lang="hr-HR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ravnotež</a:t>
            </a:r>
            <a:r>
              <a:rPr lang="en-US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a</a:t>
            </a:r>
            <a:endParaRPr lang="hr-HR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lvl="1"/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odgovor na pitanje prevladavaju li funkcije, disfunkcije ili </a:t>
            </a:r>
            <a:r>
              <a:rPr lang="hr-HR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nefunkcije</a:t>
            </a: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?</a:t>
            </a:r>
          </a:p>
          <a:p>
            <a:endParaRPr lang="hr-HR" dirty="0"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  <a:p>
            <a:r>
              <a:rPr lang="hr-HR" dirty="0">
                <a:solidFill>
                  <a:srgbClr val="FF0000"/>
                </a:solidFill>
                <a:latin typeface="Bookman Old Style" panose="02050604050505020204" pitchFamily="18" charset="0"/>
              </a:rPr>
              <a:t>koncept – razina funkcionalne analize</a:t>
            </a:r>
          </a:p>
          <a:p>
            <a:pPr lvl="1"/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globalna, institucionalna, organizacijska, grupna</a:t>
            </a: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809" y="1599045"/>
            <a:ext cx="3640282" cy="36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70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Manifestne</a:t>
            </a:r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i latentne funkcije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48898"/>
            <a:ext cx="6523182" cy="4351338"/>
          </a:xfrm>
        </p:spPr>
        <p:txBody>
          <a:bodyPr>
            <a:normAutofit lnSpcReduction="10000"/>
          </a:bodyPr>
          <a:lstStyle/>
          <a:p>
            <a:r>
              <a:rPr lang="hr-HR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manifestne</a:t>
            </a:r>
            <a:r>
              <a:rPr lang="hr-HR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</a:p>
          <a:p>
            <a:pPr lvl="1"/>
            <a:r>
              <a:rPr lang="hr-HR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vidljive, ciljane</a:t>
            </a:r>
          </a:p>
          <a:p>
            <a:pPr lvl="1"/>
            <a:r>
              <a:rPr lang="hr-HR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svakom dostupne</a:t>
            </a:r>
          </a:p>
          <a:p>
            <a:pPr marL="457200" lvl="1" indent="0">
              <a:buNone/>
            </a:pPr>
            <a:endParaRPr lang="hr-HR" sz="2800" dirty="0">
              <a:latin typeface="Bookman Old Style" panose="02050604050505020204" pitchFamily="18" charset="0"/>
            </a:endParaRPr>
          </a:p>
          <a:p>
            <a:r>
              <a:rPr lang="hr-HR" dirty="0">
                <a:solidFill>
                  <a:srgbClr val="FF0000"/>
                </a:solidFill>
                <a:latin typeface="Bookman Old Style" panose="02050604050505020204" pitchFamily="18" charset="0"/>
              </a:rPr>
              <a:t>latentne: </a:t>
            </a:r>
          </a:p>
          <a:p>
            <a:pPr lvl="1"/>
            <a:r>
              <a:rPr lang="hr-HR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nevidljive, </a:t>
            </a:r>
            <a:r>
              <a:rPr lang="hr-HR" sz="28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neciljane</a:t>
            </a:r>
            <a:r>
              <a:rPr lang="hr-HR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 – </a:t>
            </a:r>
            <a:r>
              <a:rPr lang="hr-HR" sz="28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neanticipirane</a:t>
            </a:r>
            <a:r>
              <a:rPr lang="hr-HR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 konzekvence </a:t>
            </a:r>
          </a:p>
          <a:p>
            <a:pPr lvl="1"/>
            <a:r>
              <a:rPr lang="hr-HR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za neke autore to je bit sociologije</a:t>
            </a:r>
          </a:p>
          <a:p>
            <a:pPr lvl="1"/>
            <a:r>
              <a:rPr lang="hr-HR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Peter </a:t>
            </a:r>
            <a:r>
              <a:rPr lang="hr-HR" sz="28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Berger</a:t>
            </a:r>
            <a:r>
              <a:rPr lang="hr-HR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: razotkrivanj</a:t>
            </a:r>
            <a:r>
              <a:rPr lang="hr-HR" sz="2800" dirty="0">
                <a:latin typeface="Bookman Old Style" panose="02050604050505020204" pitchFamily="18" charset="0"/>
              </a:rPr>
              <a:t>e</a:t>
            </a: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34" y="2148898"/>
            <a:ext cx="46291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21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Teorije srednjeg dometa (</a:t>
            </a:r>
            <a:r>
              <a:rPr lang="hr-HR" sz="32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middle-range</a:t>
            </a:r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hr-HR" sz="32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theory</a:t>
            </a:r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38091" cy="4351338"/>
          </a:xfrm>
        </p:spPr>
        <p:txBody>
          <a:bodyPr>
            <a:normAutofit fontScale="92500" lnSpcReduction="20000"/>
          </a:bodyPr>
          <a:lstStyle/>
          <a:p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teorijski pristup određen specifičnim predmetom istraživanja koji posreduje između sveobuhvatnih općih teorija i empirijskih podataka</a:t>
            </a:r>
          </a:p>
          <a:p>
            <a:endParaRPr lang="hr-HR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Dominantan suvremeni sociološki pristup </a:t>
            </a:r>
          </a:p>
          <a:p>
            <a:endParaRPr lang="hr-HR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Bookman Old Style" panose="02050604050505020204" pitchFamily="18" charset="0"/>
              </a:rPr>
              <a:t>R.</a:t>
            </a: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B</a:t>
            </a:r>
            <a:r>
              <a:rPr lang="en-US" dirty="0">
                <a:solidFill>
                  <a:srgbClr val="0070C0"/>
                </a:solidFill>
                <a:latin typeface="Bookman Old Style" panose="02050604050505020204" pitchFamily="18" charset="0"/>
              </a:rPr>
              <a:t>o</a:t>
            </a:r>
            <a:r>
              <a:rPr lang="hr-HR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udon</a:t>
            </a: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k</a:t>
            </a:r>
            <a:r>
              <a:rPr lang="hr-HR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oncept</a:t>
            </a: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 koji se u drugim znanostima naprosto naziva teorija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291" y="2147568"/>
            <a:ext cx="4916167" cy="27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22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4170" y="516574"/>
            <a:ext cx="4372885" cy="2155915"/>
          </a:xfrm>
        </p:spPr>
        <p:txBody>
          <a:bodyPr>
            <a:noAutofit/>
          </a:bodyPr>
          <a:lstStyle/>
          <a:p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Teorija strukturalnog pritiska </a:t>
            </a:r>
            <a:b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b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hr-HR" sz="32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Strain Theory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551043"/>
              </p:ext>
            </p:extLst>
          </p:nvPr>
        </p:nvGraphicFramePr>
        <p:xfrm>
          <a:off x="729671" y="1713119"/>
          <a:ext cx="7841673" cy="4654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660070" y="491991"/>
            <a:ext cx="3980873" cy="544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Bookman Old Style" panose="02050604050505020204" pitchFamily="18" charset="0"/>
              </a:rPr>
              <a:t>Sredstva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16200000">
            <a:off x="-899386" y="3672398"/>
            <a:ext cx="3933610" cy="746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Bookman Old Style" panose="02050604050505020204" pitchFamily="18" charset="0"/>
              </a:rPr>
              <a:t>Ciljevi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53500" y="1338015"/>
            <a:ext cx="1330036" cy="438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Bookman Old Style" panose="02050604050505020204" pitchFamily="18" charset="0"/>
              </a:rPr>
              <a:t>Prihvaćanje</a:t>
            </a:r>
            <a:endParaRPr lang="hr-HR" sz="1400" b="1" dirty="0">
              <a:latin typeface="Bookman Old Style" panose="02050604050505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66144" y="1324576"/>
            <a:ext cx="1330036" cy="438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Bookman Old Style" panose="02050604050505020204" pitchFamily="18" charset="0"/>
              </a:rPr>
              <a:t>Odbijanje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 rot="16200000">
            <a:off x="1416710" y="2889267"/>
            <a:ext cx="1330036" cy="438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Bookman Old Style" panose="02050604050505020204" pitchFamily="18" charset="0"/>
              </a:rPr>
              <a:t>Prihvaćanje</a:t>
            </a:r>
            <a:endParaRPr lang="hr-HR" sz="1400" b="1" dirty="0">
              <a:latin typeface="Bookman Old Style" panose="02050604050505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rot="16200000">
            <a:off x="1399097" y="4865310"/>
            <a:ext cx="1330036" cy="438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Bookman Old Style" panose="02050604050505020204" pitchFamily="18" charset="0"/>
              </a:rPr>
              <a:t>Odbijanje</a:t>
            </a:r>
            <a:endParaRPr lang="hr-HR" sz="1600" b="1" dirty="0">
              <a:latin typeface="Bookman Old Style" panose="02050604050505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508625" y="4217348"/>
            <a:ext cx="2429163" cy="182322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Bookman Old Style" panose="02050604050505020204" pitchFamily="18" charset="0"/>
              </a:rPr>
              <a:t>Pobuna</a:t>
            </a:r>
            <a:endParaRPr lang="hr-HR" sz="2000" b="1" dirty="0">
              <a:latin typeface="Bookman Old Style" panose="02050604050505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516032" y="3583494"/>
            <a:ext cx="2429163" cy="480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Nova </a:t>
            </a:r>
            <a:r>
              <a:rPr lang="en-US" b="1" dirty="0" err="1">
                <a:latin typeface="Bookman Old Style" panose="02050604050505020204" pitchFamily="18" charset="0"/>
              </a:rPr>
              <a:t>sredstva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 rot="16200000">
            <a:off x="6691745" y="4557930"/>
            <a:ext cx="2429163" cy="480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Novi </a:t>
            </a:r>
            <a:r>
              <a:rPr lang="en-US" b="1" dirty="0" err="1">
                <a:latin typeface="Bookman Old Style" panose="02050604050505020204" pitchFamily="18" charset="0"/>
              </a:rPr>
              <a:t>ciljevi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28" y="578496"/>
            <a:ext cx="1016036" cy="10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58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759" y="0"/>
            <a:ext cx="12557760" cy="66751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446" y="271601"/>
            <a:ext cx="1781573" cy="11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26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>
            <a:extLst>
              <a:ext uri="{FF2B5EF4-FFF2-40B4-BE49-F238E27FC236}">
                <a16:creationId xmlns:a16="http://schemas.microsoft.com/office/drawing/2014/main" id="{DF3CA133-9007-4B15-86F1-7E04D82C7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44450"/>
            <a:ext cx="540385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CC05B22-FB0E-49C3-B146-3D28C789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8745028">
            <a:off x="-495299" y="1728787"/>
            <a:ext cx="10363200" cy="1362075"/>
          </a:xfrm>
        </p:spPr>
        <p:txBody>
          <a:bodyPr/>
          <a:lstStyle/>
          <a:p>
            <a:pPr>
              <a:defRPr/>
            </a:pPr>
            <a:r>
              <a:rPr lang="hr-HR" dirty="0">
                <a:latin typeface="Bookman Old Style" panose="02050604050505020204" pitchFamily="18" charset="0"/>
              </a:rPr>
              <a:t>Hvala na pozornosti!</a:t>
            </a:r>
          </a:p>
        </p:txBody>
      </p:sp>
      <p:pic>
        <p:nvPicPr>
          <p:cNvPr id="65540" name="Picture 2">
            <a:extLst>
              <a:ext uri="{FF2B5EF4-FFF2-40B4-BE49-F238E27FC236}">
                <a16:creationId xmlns:a16="http://schemas.microsoft.com/office/drawing/2014/main" id="{DE75D070-1359-4AC0-953D-08D7B0FA1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860800"/>
            <a:ext cx="2376488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1">
            <a:extLst>
              <a:ext uri="{FF2B5EF4-FFF2-40B4-BE49-F238E27FC236}">
                <a16:creationId xmlns:a16="http://schemas.microsoft.com/office/drawing/2014/main" id="{C6D179CA-2F35-46EF-98F1-77255A576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381000"/>
            <a:ext cx="237648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C2CBFFE-272C-409F-9CA4-5C5CD4BA2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151" y="0"/>
            <a:ext cx="5403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00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029" y="1555659"/>
            <a:ext cx="10515600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Što prijeti opstanku društva?</a:t>
            </a:r>
          </a:p>
          <a:p>
            <a:pPr marL="0" indent="0">
              <a:buNone/>
              <a:defRPr/>
            </a:pP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biološko uništenje</a:t>
            </a:r>
          </a:p>
          <a:p>
            <a:pPr>
              <a:buFontTx/>
              <a:buChar char="-"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apatija članova</a:t>
            </a:r>
          </a:p>
          <a:p>
            <a:pPr>
              <a:buFontTx/>
              <a:buChar char="-"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rat svih protiv sviju</a:t>
            </a:r>
          </a:p>
          <a:p>
            <a:pPr>
              <a:buFontTx/>
              <a:buChar char="-"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apsorpcija od strane drugog društva </a:t>
            </a:r>
          </a:p>
          <a:p>
            <a:pPr marL="0" indent="0" algn="r">
              <a:buNone/>
              <a:defRPr/>
            </a:pPr>
            <a:r>
              <a:rPr lang="hr-HR" altLang="sr-Latn-RS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Marion Jospeh Levy 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484" y="1555659"/>
            <a:ext cx="2140676" cy="288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96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05" y="961053"/>
            <a:ext cx="7106504" cy="5206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Neophodni zahtjevi za postojanje birokratske organizacije </a:t>
            </a:r>
          </a:p>
          <a:p>
            <a:pPr marL="0" indent="0" algn="r"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Philip Selznik</a:t>
            </a:r>
          </a:p>
          <a:p>
            <a:pPr marL="0" indent="0">
              <a:buFontTx/>
              <a:buChar char="-"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Sigurnost organizacije</a:t>
            </a:r>
          </a:p>
          <a:p>
            <a:pPr marL="0" indent="0">
              <a:buFontTx/>
              <a:buChar char="-"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Stabilnost komunikacije (međusobna  odgovornost)</a:t>
            </a:r>
          </a:p>
          <a:p>
            <a:pPr marL="0" indent="0">
              <a:buFontTx/>
              <a:buChar char="-"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Stabilnost neformalnih odnosa</a:t>
            </a:r>
          </a:p>
          <a:p>
            <a:pPr marL="0" indent="0">
              <a:buFontTx/>
              <a:buChar char="-"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Kontinuitet politike (racionalnost)</a:t>
            </a:r>
          </a:p>
          <a:p>
            <a:pPr marL="0" indent="0">
              <a:buFontTx/>
              <a:buChar char="-"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Homogenost javnosti – što je organizacije i čemu služi?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574" y="961053"/>
            <a:ext cx="2479007" cy="312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69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367" y="1119673"/>
            <a:ext cx="4238625" cy="2381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88" y="0"/>
            <a:ext cx="10515600" cy="1325563"/>
          </a:xfrm>
        </p:spPr>
        <p:txBody>
          <a:bodyPr/>
          <a:lstStyle/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Davis &amp; Moore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288" y="1119673"/>
            <a:ext cx="7236863" cy="57383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altLang="sr-Latn-RS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Stratifikacija i hijerarhija</a:t>
            </a: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= diferencijacija uloga</a:t>
            </a:r>
          </a:p>
          <a:p>
            <a:pPr marL="0" indent="0">
              <a:buNone/>
            </a:pP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Glavna funkcija stratifikacije: spojiti najsposobnije ljude s funkcionalno najvažnijim položajima.</a:t>
            </a:r>
          </a:p>
          <a:p>
            <a:pPr marL="0" indent="0">
              <a:buNone/>
            </a:pP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Društvena distribucija pozicija različitog ugleda.</a:t>
            </a:r>
          </a:p>
          <a:p>
            <a:pPr marL="0" indent="0">
              <a:buNone/>
            </a:pP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Prirodno da su zahtjevniji poslovi više cijenjeni u društvu.</a:t>
            </a:r>
          </a:p>
          <a:p>
            <a:pPr marL="0" indent="0">
              <a:buNone/>
            </a:pPr>
            <a:endParaRPr lang="hr-HR" altLang="sr-Latn-RS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Diferencirane nagrade su funkcionalne za društvo.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19841-BE23-4C8B-969D-A38F092D4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188" y="3988836"/>
            <a:ext cx="2542981" cy="25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59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746966" cy="1325563"/>
          </a:xfrm>
        </p:spPr>
        <p:txBody>
          <a:bodyPr>
            <a:normAutofit/>
          </a:bodyPr>
          <a:lstStyle/>
          <a:p>
            <a:r>
              <a:rPr lang="hr-HR" sz="2800" b="1" noProof="0" dirty="0">
                <a:latin typeface="Bookman Old Style" panose="02050604050505020204" pitchFamily="18" charset="0"/>
              </a:rPr>
              <a:t>Robert King </a:t>
            </a:r>
            <a:r>
              <a:rPr lang="hr-HR" sz="2800" b="1" noProof="0" dirty="0" err="1">
                <a:latin typeface="Bookman Old Style" panose="02050604050505020204" pitchFamily="18" charset="0"/>
              </a:rPr>
              <a:t>Merton</a:t>
            </a:r>
            <a:r>
              <a:rPr lang="hr-HR" sz="2800" b="1" noProof="0" dirty="0">
                <a:latin typeface="Bookman Old Style" panose="02050604050505020204" pitchFamily="18" charset="0"/>
              </a:rPr>
              <a:t> (1910.-2003.)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097574"/>
            <a:ext cx="7461069" cy="4351338"/>
          </a:xfrm>
        </p:spPr>
        <p:txBody>
          <a:bodyPr/>
          <a:lstStyle/>
          <a:p>
            <a:r>
              <a:rPr lang="hr-HR" noProof="0" dirty="0">
                <a:latin typeface="Bookman Old Style" panose="02050604050505020204" pitchFamily="18" charset="0"/>
              </a:rPr>
              <a:t>Profesor na Sveučilištu Columbia</a:t>
            </a:r>
          </a:p>
          <a:p>
            <a:r>
              <a:rPr lang="hr-HR" noProof="0" dirty="0">
                <a:latin typeface="Bookman Old Style" panose="02050604050505020204" pitchFamily="18" charset="0"/>
              </a:rPr>
              <a:t>Tvorac teorija srednjeg dometa</a:t>
            </a:r>
          </a:p>
          <a:p>
            <a:r>
              <a:rPr lang="hr-HR" noProof="0" dirty="0">
                <a:latin typeface="Bookman Old Style" panose="02050604050505020204" pitchFamily="18" charset="0"/>
              </a:rPr>
              <a:t>Želi premostiti jaz između makro i mikro socioloških pristupa</a:t>
            </a:r>
          </a:p>
          <a:p>
            <a:r>
              <a:rPr lang="hr-HR" noProof="0" dirty="0">
                <a:latin typeface="Bookman Old Style" panose="02050604050505020204" pitchFamily="18" charset="0"/>
              </a:rPr>
              <a:t>Funkcionalna analiza</a:t>
            </a:r>
          </a:p>
          <a:p>
            <a:r>
              <a:rPr lang="hr-HR" noProof="0" dirty="0">
                <a:latin typeface="Bookman Old Style" panose="02050604050505020204" pitchFamily="18" charset="0"/>
              </a:rPr>
              <a:t>Teorija strukturalnog pritiska</a:t>
            </a:r>
          </a:p>
          <a:p>
            <a:r>
              <a:rPr lang="hr-HR" noProof="0" dirty="0" err="1">
                <a:latin typeface="Bookman Old Style" panose="02050604050505020204" pitchFamily="18" charset="0"/>
              </a:rPr>
              <a:t>Samoispunjavajuće</a:t>
            </a:r>
            <a:r>
              <a:rPr lang="hr-HR" noProof="0" dirty="0">
                <a:latin typeface="Bookman Old Style" panose="02050604050505020204" pitchFamily="18" charset="0"/>
              </a:rPr>
              <a:t> proročanstvo</a:t>
            </a:r>
          </a:p>
          <a:p>
            <a:r>
              <a:rPr lang="hr-HR" noProof="0" dirty="0">
                <a:latin typeface="Bookman Old Style" panose="02050604050505020204" pitchFamily="18" charset="0"/>
              </a:rPr>
              <a:t>Referentne grupe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189" y="365125"/>
            <a:ext cx="2571750" cy="36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049" y="4273243"/>
            <a:ext cx="1576931" cy="2369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379" y="4273243"/>
            <a:ext cx="1539498" cy="23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78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870" y="1135342"/>
            <a:ext cx="2913529" cy="437825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154" y="956682"/>
            <a:ext cx="7364506" cy="4775523"/>
          </a:xfrm>
        </p:spPr>
        <p:txBody>
          <a:bodyPr>
            <a:noAutofit/>
          </a:bodyPr>
          <a:lstStyle/>
          <a:p>
            <a:r>
              <a:rPr lang="hr-HR" noProof="0" dirty="0">
                <a:solidFill>
                  <a:srgbClr val="FF0000"/>
                </a:solidFill>
                <a:latin typeface="Bookman Old Style" panose="02050604050505020204" pitchFamily="18" charset="0"/>
              </a:rPr>
              <a:t>Najvažnije djelo strukturalnog funkcionalizma</a:t>
            </a:r>
          </a:p>
          <a:p>
            <a:r>
              <a:rPr lang="hr-HR" noProof="0" dirty="0">
                <a:solidFill>
                  <a:srgbClr val="0070C0"/>
                </a:solidFill>
                <a:latin typeface="Bookman Old Style" panose="02050604050505020204" pitchFamily="18" charset="0"/>
              </a:rPr>
              <a:t>Raspravlja nedorečene aspekte teorije i razrađuje kon</a:t>
            </a: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c</a:t>
            </a:r>
            <a:r>
              <a:rPr lang="hr-HR" noProof="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epte</a:t>
            </a:r>
            <a:r>
              <a:rPr lang="hr-HR" noProof="0" dirty="0">
                <a:solidFill>
                  <a:srgbClr val="0070C0"/>
                </a:solidFill>
                <a:latin typeface="Bookman Old Style" panose="02050604050505020204" pitchFamily="18" charset="0"/>
              </a:rPr>
              <a:t> za kasniju uporabu </a:t>
            </a:r>
          </a:p>
          <a:p>
            <a:r>
              <a:rPr lang="hr-HR" noProof="0" dirty="0">
                <a:solidFill>
                  <a:srgbClr val="0070C0"/>
                </a:solidFill>
                <a:latin typeface="Bookman Old Style" panose="02050604050505020204" pitchFamily="18" charset="0"/>
              </a:rPr>
              <a:t>Pojašnjava i kodificira funkcionalnu analizu</a:t>
            </a:r>
          </a:p>
          <a:p>
            <a:pPr lvl="1"/>
            <a:r>
              <a:rPr lang="hr-HR" noProof="0" dirty="0">
                <a:solidFill>
                  <a:srgbClr val="0070C0"/>
                </a:solidFill>
                <a:latin typeface="Bookman Old Style" panose="02050604050505020204" pitchFamily="18" charset="0"/>
              </a:rPr>
              <a:t>Promatra stabilnost, ali i promjenjivost društvenih struktura</a:t>
            </a:r>
          </a:p>
          <a:p>
            <a:pPr lvl="1"/>
            <a:r>
              <a:rPr lang="hr-HR" noProof="0" dirty="0">
                <a:solidFill>
                  <a:srgbClr val="0070C0"/>
                </a:solidFill>
                <a:latin typeface="Bookman Old Style" panose="02050604050505020204" pitchFamily="18" charset="0"/>
              </a:rPr>
              <a:t>Uspostavlja razlike između društvenih funkcija i osobnih motivacija djelovanja</a:t>
            </a:r>
          </a:p>
          <a:p>
            <a:pPr lvl="1"/>
            <a:r>
              <a:rPr lang="hr-HR" noProof="0" dirty="0">
                <a:solidFill>
                  <a:srgbClr val="0070C0"/>
                </a:solidFill>
                <a:latin typeface="Bookman Old Style" panose="02050604050505020204" pitchFamily="18" charset="0"/>
              </a:rPr>
              <a:t>Proučava različite sociokulturne fenomene da bi dokazao korisnost perspektive</a:t>
            </a:r>
          </a:p>
          <a:p>
            <a:pPr lvl="1"/>
            <a:endParaRPr lang="hr-HR" sz="2800" noProof="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2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Bookman Old Style" panose="02050604050505020204" pitchFamily="18" charset="0"/>
              </a:rPr>
              <a:t>Funkcionalna analiza R. </a:t>
            </a:r>
            <a:r>
              <a:rPr lang="hr-HR" sz="3200" b="1" dirty="0" err="1">
                <a:latin typeface="Bookman Old Style" panose="02050604050505020204" pitchFamily="18" charset="0"/>
              </a:rPr>
              <a:t>Mertona</a:t>
            </a:r>
            <a:endParaRPr lang="hr-HR" sz="3200" b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02008932"/>
              </p:ext>
            </p:extLst>
          </p:nvPr>
        </p:nvGraphicFramePr>
        <p:xfrm>
          <a:off x="748145" y="1865746"/>
          <a:ext cx="8072583" cy="4100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777" y="2549239"/>
            <a:ext cx="2430189" cy="34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83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altLang="sr-Latn-RS" sz="3200" b="1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Postulat funkcionalnog jedinstva</a:t>
            </a:r>
            <a:endParaRPr lang="hr-HR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274" y="2106325"/>
            <a:ext cx="7012709" cy="4351338"/>
          </a:xfrm>
        </p:spPr>
        <p:txBody>
          <a:bodyPr>
            <a:normAutofit fontScale="92500" lnSpcReduction="20000"/>
          </a:bodyPr>
          <a:lstStyle/>
          <a:p>
            <a:r>
              <a:rPr lang="hr-HR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Standardizirane društvene aktivnosti ili kulturne jedinice funkcionalne za cijeli sustav</a:t>
            </a:r>
          </a:p>
          <a:p>
            <a:pPr marL="0" indent="0">
              <a:buNone/>
            </a:pPr>
            <a:endParaRPr lang="hr-HR" dirty="0">
              <a:latin typeface="Bookman Old Style" panose="02050604050505020204" pitchFamily="18" charset="0"/>
            </a:endParaRPr>
          </a:p>
          <a:p>
            <a:r>
              <a:rPr lang="hr-HR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Merton</a:t>
            </a: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 upozorava da se stupanj integracije u društvima razlikuje i da se funkcionalno jedinstvo ne smije podrazumijevati</a:t>
            </a:r>
          </a:p>
          <a:p>
            <a:endParaRPr lang="hr-HR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Postulat je dvojben u kompleksnim društvima</a:t>
            </a:r>
          </a:p>
          <a:p>
            <a:pPr lvl="1"/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religija (ujedinjuje, ali i razdvaja)</a:t>
            </a:r>
          </a:p>
          <a:p>
            <a:pPr lvl="1"/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funkcionalna autonomija dijelova</a:t>
            </a: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952" y="2365017"/>
            <a:ext cx="3403182" cy="34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65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Postulat univerzalnog funkcionalizma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692" y="1899516"/>
            <a:ext cx="5811982" cy="4351338"/>
          </a:xfrm>
        </p:spPr>
        <p:txBody>
          <a:bodyPr>
            <a:normAutofit fontScale="92500" lnSpcReduction="10000"/>
          </a:bodyPr>
          <a:lstStyle/>
          <a:p>
            <a:r>
              <a:rPr lang="hr-HR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Sve standardizirane društvene ili kulturne forme imaju pozitivne funkcije</a:t>
            </a:r>
          </a:p>
          <a:p>
            <a:endParaRPr lang="hr-HR" dirty="0">
              <a:latin typeface="Bookman Old Style" panose="02050604050505020204" pitchFamily="18" charset="0"/>
            </a:endParaRPr>
          </a:p>
          <a:p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Kontradiktornost sa stvarnošću: primjer ekstremn</a:t>
            </a:r>
            <a:r>
              <a:rPr lang="en-US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og</a:t>
            </a: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hr-HR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nacionalizm</a:t>
            </a:r>
            <a:r>
              <a:rPr lang="en-US" dirty="0">
                <a:solidFill>
                  <a:srgbClr val="0070C0"/>
                </a:solidFill>
                <a:latin typeface="Bookman Old Style" panose="02050604050505020204" pitchFamily="18" charset="0"/>
              </a:rPr>
              <a:t>a</a:t>
            </a:r>
            <a:endParaRPr lang="hr-HR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endParaRPr lang="hr-HR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Svaki dio društva može biti funkcionalan, </a:t>
            </a:r>
            <a:r>
              <a:rPr lang="hr-HR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disfunkcionalan</a:t>
            </a: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 i nefunkcionalan</a:t>
            </a: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7" y="2593326"/>
            <a:ext cx="4082471" cy="272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61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526</Words>
  <Application>Microsoft Office PowerPoint</Application>
  <PresentationFormat>Široki zaslon</PresentationFormat>
  <Paragraphs>122</Paragraphs>
  <Slides>18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5" baseType="lpstr">
      <vt:lpstr>Arial</vt:lpstr>
      <vt:lpstr>Bookman Old Style</vt:lpstr>
      <vt:lpstr>Calibri</vt:lpstr>
      <vt:lpstr>Calibri Light</vt:lpstr>
      <vt:lpstr>Lucida Calligraphy</vt:lpstr>
      <vt:lpstr>Times New Roman</vt:lpstr>
      <vt:lpstr>Office Theme</vt:lpstr>
      <vt:lpstr>PowerPoint prezentacija</vt:lpstr>
      <vt:lpstr>PowerPoint prezentacija</vt:lpstr>
      <vt:lpstr>PowerPoint prezentacija</vt:lpstr>
      <vt:lpstr>Davis &amp; Moore</vt:lpstr>
      <vt:lpstr>Robert King Merton (1910.-2003.)</vt:lpstr>
      <vt:lpstr>PowerPoint prezentacija</vt:lpstr>
      <vt:lpstr>Funkcionalna analiza R. Mertona</vt:lpstr>
      <vt:lpstr>Postulat funkcionalnog jedinstva</vt:lpstr>
      <vt:lpstr>Postulat univerzalnog funkcionalizma</vt:lpstr>
      <vt:lpstr>Postulat nužnosti</vt:lpstr>
      <vt:lpstr>PowerPoint prezentacija</vt:lpstr>
      <vt:lpstr>PowerPoint prezentacija</vt:lpstr>
      <vt:lpstr>PowerPoint prezentacija</vt:lpstr>
      <vt:lpstr>Manifestne i latentne funkcije</vt:lpstr>
      <vt:lpstr>Teorije srednjeg dometa (middle-range theory)</vt:lpstr>
      <vt:lpstr>Teorija strukturalnog pritiska   Strain Theory</vt:lpstr>
      <vt:lpstr>PowerPoint prezentacija</vt:lpstr>
      <vt:lpstr>Hvala na pozornosti!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renato matic</cp:lastModifiedBy>
  <cp:revision>33</cp:revision>
  <dcterms:created xsi:type="dcterms:W3CDTF">2020-04-17T23:26:36Z</dcterms:created>
  <dcterms:modified xsi:type="dcterms:W3CDTF">2025-05-07T08:17:55Z</dcterms:modified>
</cp:coreProperties>
</file>