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80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59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5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9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8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18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5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24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10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7B8D2A-0239-48B5-858D-A9F8A9F177C3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ECD9B6-6E44-4D75-823F-DCEF8F1AA33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2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4E2AA7-5FA7-4EEE-B731-E099F3CA7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Strategije učinkovitog učenja</a:t>
            </a:r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8512D76-FD2A-48FF-8C60-E598FF4006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Uvod u znanstveni rad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</a:t>
            </a:r>
            <a:r>
              <a:rPr lang="hr-HR" dirty="0" err="1"/>
              <a:t>pavić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30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96CCD5-D29A-47BB-A6A8-829FDAD4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>
                <a:ea typeface="ＭＳ Ｐゴシック" panose="020B0600070205080204" pitchFamily="34" charset="-128"/>
              </a:rPr>
              <a:t>Čitanje s razumijevanjem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364814-E72B-4B00-8392-7853B827E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Sažimanje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Razumijevanje značenja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Razumijevanje organizacije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“Destiliranje” svakog odlomka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Određivanje glavne ideje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Podupiranje glavne ideje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Korištenje vlastitih riječi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260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C3F9F3-BA2F-460B-BB6C-6EA500DA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>
                <a:ea typeface="ＭＳ Ｐゴシック" panose="020B0600070205080204" pitchFamily="34" charset="-128"/>
              </a:rPr>
              <a:t>Čitanje s razumijevanjem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418503-9800-4EBE-A669-5DDD023D2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altLang="en-US" sz="2800" dirty="0">
                <a:ea typeface="ＭＳ Ｐゴシック" panose="020B0600070205080204" pitchFamily="34" charset="-128"/>
              </a:rPr>
              <a:t>Pristup internetu ima važan utjecaj na svakodnevni život, od toga kako kupujemo do toga kako definiramo pojam zajednice. Ipak, digitalni procjep između onih koji imaju pristup informacijama i onih koji to nemaju je još uvijek vrlo širok, posebno kod kućanstava s visokim i niskim prihodom, kao i između glavnog naroda i manjina. Iako će konkurencija nastaviti smanjivati cijenu tehnologije, a korporacije i obrazovne ustanove će nastaviti omogućavati pristup internetu, tržište, privatne tvrtke i lokalne vlasti ne mogu same zatvoriti taj procjep. Sama vlada mora preuzeti vodeću ulogu, osiguravajući da svaki građanin Hrvatske ima pristup i vještine koje su potrebne za puno sudjelovanje u digitalnom dobu.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981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F6C90E-8687-4441-8CF4-FAE06037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>
                <a:ea typeface="ＭＳ Ｐゴシック" panose="020B0600070205080204" pitchFamily="34" charset="-128"/>
              </a:rPr>
              <a:t>Čitanje s razumijevanjem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B3F6F7-F430-4CD4-BEF1-CFD531402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hr-HR" altLang="en-US" sz="3600" dirty="0">
                <a:ea typeface="ＭＳ Ｐゴシック" panose="020B0600070205080204" pitchFamily="34" charset="-128"/>
              </a:rPr>
              <a:t>Sažetak:</a:t>
            </a:r>
          </a:p>
          <a:p>
            <a:pPr>
              <a:lnSpc>
                <a:spcPct val="80000"/>
              </a:lnSpc>
              <a:buNone/>
            </a:pPr>
            <a:endParaRPr lang="hr-HR" altLang="en-US" sz="3600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en-US" sz="3600" dirty="0">
                <a:ea typeface="ＭＳ Ｐゴシック" panose="020B0600070205080204" pitchFamily="34" charset="-128"/>
              </a:rPr>
              <a:t>Hrvatska vlada mora preuzeti vodeću ulogu u zatvaranju tehnološkog procjepa između osoba različitog imovinskog stanja i etničkog podrijetla.</a:t>
            </a:r>
            <a:endParaRPr lang="en-US" altLang="en-US" sz="3600" dirty="0"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6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4E89F1-A1AA-4169-A4AD-60B643ED3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Strategije učenja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0A5660C-1C0E-45A0-AB85-884C47C3E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/>
              <a:t>Aktivno slušanje</a:t>
            </a:r>
          </a:p>
          <a:p>
            <a:pPr>
              <a:buFont typeface="Wingdings" panose="05000000000000000000" pitchFamily="2" charset="2"/>
              <a:buAutoNum type="arabicPeriod"/>
            </a:pPr>
            <a:r>
              <a:rPr lang="hr-HR" altLang="en-US" dirty="0">
                <a:ea typeface="ＭＳ Ｐゴシック" panose="020B0600070205080204" pitchFamily="34" charset="-128"/>
              </a:rPr>
              <a:t>     </a:t>
            </a:r>
            <a:r>
              <a:rPr lang="ta-IN" altLang="en-US" dirty="0">
                <a:ea typeface="ＭＳ Ｐゴシック" panose="020B0600070205080204" pitchFamily="34" charset="-128"/>
              </a:rPr>
              <a:t>Vođenje bilješki na predavanjima i organiziranje bilješki</a:t>
            </a:r>
          </a:p>
          <a:p>
            <a:pPr>
              <a:buFont typeface="Wingdings" panose="05000000000000000000" pitchFamily="2" charset="2"/>
              <a:buAutoNum type="arabicPeriod"/>
            </a:pPr>
            <a:r>
              <a:rPr lang="hr-HR" altLang="en-US" dirty="0">
                <a:ea typeface="ＭＳ Ｐゴシック" panose="020B0600070205080204" pitchFamily="34" charset="-128"/>
              </a:rPr>
              <a:t>     </a:t>
            </a:r>
            <a:r>
              <a:rPr lang="ta-IN" altLang="en-US" dirty="0">
                <a:ea typeface="ＭＳ Ｐゴシック" panose="020B0600070205080204" pitchFamily="34" charset="-128"/>
              </a:rPr>
              <a:t>Čitanje s razumijevanjem</a:t>
            </a:r>
          </a:p>
          <a:p>
            <a:pPr marL="457200" indent="-457200">
              <a:buFont typeface="+mj-lt"/>
              <a:buAutoNum type="arabicPeriod"/>
            </a:pPr>
            <a:r>
              <a:rPr lang="ta-IN" altLang="en-US" dirty="0">
                <a:ea typeface="ＭＳ Ｐゴシック" panose="020B0600070205080204" pitchFamily="34" charset="-128"/>
              </a:rPr>
              <a:t>Sažimanje vlastitim riječima i povezivanje sa stečenim znanjem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9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26F001-C04E-4EF9-B5CB-A966B210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 slušanje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5E12FD-7D79-4A68-BE87-A9179478C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Izaberite da Vam predavanje bude zanimljivo i korisno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Identificirajte „velike ideje” u predavanju (glavne ideje, koncepte itd.)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Ako se s nečim ne slažete, reagirajte polako i promišljeno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Prilagodite izradu bilješki govornikovom načinu izlaganja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Ostanite pozorni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Povećajte napor kada se susretnete s težim materijalom (ako ne razumijete – pitajte)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Nemojte se smesti ako nešto proizvede kod Vas negativan odgovor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Vrednujte i zapamtite ono što predavač navodi kao dokaze za vlastite tvrdnje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24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4FCC43-73DA-4074-8B19-47EDF04A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Vođenje bilježaka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557746-5ADD-4681-B3CF-72109AFFE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Bilježenje na satu – savjeti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Koristite vlastite riječi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Ostavite prazan prostor u bilješkama ako ste nešto ispustili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Zabilježite sve sadržaje za čitanje koje nastavnik spomene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Pregledajte bilješke nakon predavanja</a:t>
            </a:r>
          </a:p>
          <a:p>
            <a:r>
              <a:rPr lang="hr-HR" dirty="0"/>
              <a:t>Koristite neki od različitih načina vođenja bilješki npr. </a:t>
            </a:r>
            <a:r>
              <a:rPr lang="hr-HR" dirty="0" err="1"/>
              <a:t>Cornell</a:t>
            </a:r>
            <a:r>
              <a:rPr lang="hr-HR" dirty="0"/>
              <a:t> sustav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89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BDA173-CD09-4118-83F7-DDCEBAE69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Vođenje bilježaka – kada?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9FDA29-9559-4EEA-9DA9-F34F92792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Svaki put kad</a:t>
            </a:r>
            <a:r>
              <a:rPr lang="en-GB" dirty="0"/>
              <a:t>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kaže</a:t>
            </a:r>
            <a:r>
              <a:rPr lang="en-GB" dirty="0"/>
              <a:t>, "</a:t>
            </a:r>
            <a:r>
              <a:rPr lang="en-GB" dirty="0" err="1"/>
              <a:t>Morate</a:t>
            </a:r>
            <a:r>
              <a:rPr lang="en-GB" dirty="0"/>
              <a:t> </a:t>
            </a:r>
            <a:r>
              <a:rPr lang="en-GB" dirty="0" err="1"/>
              <a:t>znati</a:t>
            </a:r>
            <a:r>
              <a:rPr lang="en-GB" dirty="0"/>
              <a:t> </a:t>
            </a:r>
            <a:r>
              <a:rPr lang="en-GB" dirty="0" err="1"/>
              <a:t>ovo</a:t>
            </a:r>
            <a:r>
              <a:rPr lang="en-GB" dirty="0"/>
              <a:t>" </a:t>
            </a:r>
            <a:r>
              <a:rPr lang="en-GB" dirty="0" err="1"/>
              <a:t>ili</a:t>
            </a:r>
            <a:r>
              <a:rPr lang="en-GB" dirty="0"/>
              <a:t> "</a:t>
            </a:r>
            <a:r>
              <a:rPr lang="en-GB" dirty="0" err="1"/>
              <a:t>Ovo</a:t>
            </a:r>
            <a:r>
              <a:rPr lang="en-GB" dirty="0"/>
              <a:t> </a:t>
            </a:r>
            <a:r>
              <a:rPr lang="en-GB" dirty="0" err="1"/>
              <a:t>će</a:t>
            </a:r>
            <a:r>
              <a:rPr lang="en-GB" dirty="0"/>
              <a:t> </a:t>
            </a:r>
            <a:r>
              <a:rPr lang="en-GB" dirty="0" err="1"/>
              <a:t>biti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testu</a:t>
            </a:r>
            <a:r>
              <a:rPr lang="en-GB" dirty="0"/>
              <a:t>."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Svaki put kad</a:t>
            </a:r>
            <a:r>
              <a:rPr lang="en-GB" dirty="0"/>
              <a:t> se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ponavlja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piše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ploči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uključuje</a:t>
            </a:r>
            <a:r>
              <a:rPr lang="en-GB" dirty="0"/>
              <a:t> u </a:t>
            </a:r>
            <a:r>
              <a:rPr lang="en-GB" dirty="0" err="1"/>
              <a:t>Powerpoint</a:t>
            </a:r>
            <a:r>
              <a:rPr lang="en-GB" dirty="0"/>
              <a:t> </a:t>
            </a:r>
            <a:r>
              <a:rPr lang="en-GB" dirty="0" err="1"/>
              <a:t>slajd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ponavlja</a:t>
            </a:r>
            <a:r>
              <a:rPr lang="en-GB" dirty="0"/>
              <a:t> </a:t>
            </a:r>
            <a:r>
              <a:rPr lang="en-GB" dirty="0" err="1"/>
              <a:t>vrlo</a:t>
            </a:r>
            <a:r>
              <a:rPr lang="en-GB" dirty="0"/>
              <a:t> </a:t>
            </a:r>
            <a:r>
              <a:rPr lang="en-GB" dirty="0" err="1"/>
              <a:t>sporo</a:t>
            </a:r>
            <a:r>
              <a:rPr lang="en-GB" dirty="0"/>
              <a:t>, </a:t>
            </a:r>
            <a:r>
              <a:rPr lang="en-GB" dirty="0" err="1"/>
              <a:t>tako</a:t>
            </a:r>
            <a:r>
              <a:rPr lang="en-GB" dirty="0"/>
              <a:t> da se </a:t>
            </a:r>
            <a:r>
              <a:rPr lang="en-GB" dirty="0" err="1"/>
              <a:t>može</a:t>
            </a:r>
            <a:r>
              <a:rPr lang="en-GB" dirty="0"/>
              <a:t> </a:t>
            </a:r>
            <a:r>
              <a:rPr lang="hr-HR" dirty="0"/>
              <a:t>zapisati</a:t>
            </a:r>
            <a:r>
              <a:rPr lang="en-GB" dirty="0"/>
              <a:t> </a:t>
            </a:r>
            <a:r>
              <a:rPr lang="en-GB" dirty="0" err="1"/>
              <a:t>riječ</a:t>
            </a:r>
            <a:r>
              <a:rPr lang="en-GB" dirty="0"/>
              <a:t> </a:t>
            </a:r>
            <a:r>
              <a:rPr lang="hr-HR" dirty="0"/>
              <a:t>po</a:t>
            </a:r>
            <a:r>
              <a:rPr lang="en-GB" dirty="0"/>
              <a:t> </a:t>
            </a:r>
            <a:r>
              <a:rPr lang="en-GB" dirty="0" err="1"/>
              <a:t>riječ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Ako</a:t>
            </a:r>
            <a:r>
              <a:rPr lang="en-GB" dirty="0"/>
              <a:t> </a:t>
            </a:r>
            <a:r>
              <a:rPr lang="en-GB" dirty="0" err="1"/>
              <a:t>vaš</a:t>
            </a:r>
            <a:r>
              <a:rPr lang="en-GB" dirty="0"/>
              <a:t>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počinje</a:t>
            </a:r>
            <a:r>
              <a:rPr lang="en-GB" dirty="0"/>
              <a:t> </a:t>
            </a:r>
            <a:r>
              <a:rPr lang="en-GB" dirty="0" err="1"/>
              <a:t>govoriti</a:t>
            </a:r>
            <a:r>
              <a:rPr lang="en-GB" dirty="0"/>
              <a:t> </a:t>
            </a:r>
            <a:r>
              <a:rPr lang="en-GB" dirty="0" err="1"/>
              <a:t>brže</a:t>
            </a:r>
            <a:r>
              <a:rPr lang="en-GB" dirty="0"/>
              <a:t>, </a:t>
            </a:r>
            <a:r>
              <a:rPr lang="en-GB" dirty="0" err="1"/>
              <a:t>glasnije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hr-HR" dirty="0"/>
              <a:t>ako naglašava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Pazite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jezik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pokazuje</a:t>
            </a:r>
            <a:r>
              <a:rPr lang="en-GB" dirty="0"/>
              <a:t> </a:t>
            </a:r>
            <a:r>
              <a:rPr lang="en-GB" dirty="0" err="1"/>
              <a:t>odnose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ideja</a:t>
            </a:r>
            <a:r>
              <a:rPr lang="en-GB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prvi</a:t>
            </a:r>
            <a:r>
              <a:rPr lang="en-GB" dirty="0"/>
              <a:t>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treći</a:t>
            </a:r>
            <a:endParaRPr lang="en-GB" dirty="0"/>
          </a:p>
          <a:p>
            <a:pPr lvl="1"/>
            <a:r>
              <a:rPr lang="en-GB" dirty="0" err="1"/>
              <a:t>posebno</a:t>
            </a:r>
            <a:r>
              <a:rPr lang="en-GB" dirty="0"/>
              <a:t>, </a:t>
            </a:r>
            <a:r>
              <a:rPr lang="en-GB" dirty="0" err="1"/>
              <a:t>najznačajnije</a:t>
            </a:r>
            <a:r>
              <a:rPr lang="en-GB" dirty="0"/>
              <a:t>, </a:t>
            </a:r>
            <a:r>
              <a:rPr lang="en-GB" dirty="0" err="1"/>
              <a:t>najvažnije</a:t>
            </a:r>
            <a:endParaRPr lang="en-GB" dirty="0"/>
          </a:p>
          <a:p>
            <a:pPr lvl="1"/>
            <a:r>
              <a:rPr lang="en-GB" dirty="0" err="1"/>
              <a:t>međutim</a:t>
            </a:r>
            <a:r>
              <a:rPr lang="en-GB" dirty="0"/>
              <a:t>, s </a:t>
            </a:r>
            <a:r>
              <a:rPr lang="en-GB" dirty="0" err="1"/>
              <a:t>druge</a:t>
            </a:r>
            <a:r>
              <a:rPr lang="en-GB" dirty="0"/>
              <a:t> </a:t>
            </a:r>
            <a:r>
              <a:rPr lang="en-GB" dirty="0" err="1"/>
              <a:t>strane</a:t>
            </a:r>
            <a:endParaRPr lang="en-GB" dirty="0"/>
          </a:p>
          <a:p>
            <a:pPr lvl="1"/>
            <a:r>
              <a:rPr lang="en-GB" dirty="0" err="1"/>
              <a:t>zato</a:t>
            </a:r>
            <a:r>
              <a:rPr lang="en-GB" dirty="0"/>
              <a:t>, </a:t>
            </a:r>
            <a:r>
              <a:rPr lang="en-GB" dirty="0" err="1"/>
              <a:t>dakle</a:t>
            </a:r>
            <a:r>
              <a:rPr lang="en-GB" dirty="0"/>
              <a:t>, </a:t>
            </a:r>
            <a:r>
              <a:rPr lang="en-GB" dirty="0" err="1"/>
              <a:t>dakle</a:t>
            </a:r>
            <a:r>
              <a:rPr lang="en-GB" dirty="0"/>
              <a:t>, </a:t>
            </a:r>
            <a:r>
              <a:rPr lang="en-GB" dirty="0" err="1"/>
              <a:t>stoga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08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399806-B000-42C5-9056-468B415FB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Vođenje bilježaka – </a:t>
            </a:r>
            <a:r>
              <a:rPr lang="hr-HR" dirty="0" err="1"/>
              <a:t>Cornell</a:t>
            </a:r>
            <a:r>
              <a:rPr lang="hr-HR" dirty="0"/>
              <a:t> sustav</a:t>
            </a:r>
            <a:endParaRPr lang="en-GB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6EAA6A64-C476-4E15-A3D6-519BACED7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3483" y="1846263"/>
            <a:ext cx="4091390" cy="461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4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9338B2-2F9A-405B-A257-43845E6AC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Vođenje bilježaka uz Power Point</a:t>
            </a:r>
            <a:endParaRPr lang="en-GB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BBE8F15-0CB1-4FAB-8F76-4801F95F48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375" y="1846263"/>
            <a:ext cx="2843887" cy="4022725"/>
          </a:xfr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2791D18-B3DA-4CAB-B376-A5083BC7CB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Voditi bilješke u bilježnici za vrijeme predavanja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Navesti broj svakog slajda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Nakon predavanja, isprintati prezentaciju na ovaj način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Glavne teze, ideje, zaključke i sl. napisati na crte pored svakog slajda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Ako je prezentacija dostupna unaprijed, moguće je bilježiti izravno na isprintani primjer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18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5996F-7FE6-4338-BEF3-D38F8831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>
                <a:ea typeface="ＭＳ Ｐゴシック" panose="020B0600070205080204" pitchFamily="34" charset="-128"/>
              </a:rPr>
              <a:t>Čitanje s razumijevanjem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F90FF43-DEAD-4A8C-85B1-092AE510C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Pregled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Čitanje – prvo i ponovno čitanje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Sažimanje</a:t>
            </a:r>
          </a:p>
          <a:p>
            <a:r>
              <a:rPr lang="hr-HR" dirty="0"/>
              <a:t>Pregled: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Određivanje duljine i razine teksta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Razumijevanje naslova i uvoda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Čitanje podnaslova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Bilježenje istaknutih riječi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Istraživanje ilustracija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Razmišljanje o onome što ste “prešli”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53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001FEA-B06F-4660-A163-EF2FADBE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>
                <a:ea typeface="ＭＳ Ｐゴシック" panose="020B0600070205080204" pitchFamily="34" charset="-128"/>
              </a:rPr>
              <a:t>Čitanje s razumijevanjem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2C64661-556F-4916-83E9-51EB2C146B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Prvo čitanje</a:t>
            </a:r>
          </a:p>
          <a:p>
            <a:pPr>
              <a:buNone/>
            </a:pPr>
            <a:endParaRPr lang="hr-HR" altLang="en-US" dirty="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Čitajte tamo gdje se možete koncentrirati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Dajte vremena samom/samoj sebi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Pokušajte uživati u radu 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Bilježite štedljivo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B55F604-AE33-47DE-B195-071C9A1AE1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Ponovno čitanje</a:t>
            </a:r>
          </a:p>
          <a:p>
            <a:pPr>
              <a:buNone/>
            </a:pPr>
            <a:endParaRPr lang="hr-HR" altLang="en-US" dirty="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Razlikujte glavne ideje od podupirućih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Naučite ključne pojmove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Odredite poveznice među idejama</a:t>
            </a:r>
          </a:p>
          <a:p>
            <a:pPr>
              <a:buFontTx/>
              <a:buChar char="•"/>
            </a:pPr>
            <a:r>
              <a:rPr lang="hr-HR" altLang="en-US" dirty="0">
                <a:ea typeface="ＭＳ Ｐゴシック" panose="020B0600070205080204" pitchFamily="34" charset="-128"/>
              </a:rPr>
              <a:t>Dodajte vlastite komentare</a:t>
            </a:r>
            <a:endParaRPr lang="ta-IN" altLang="en-US" dirty="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ta-IN" altLang="en-US" dirty="0">
                <a:ea typeface="ＭＳ Ｐゴシック" panose="020B0600070205080204" pitchFamily="34" charset="-128"/>
              </a:rPr>
              <a:t>Bilježite!!!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792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</TotalTime>
  <Words>564</Words>
  <Application>Microsoft Office PowerPoint</Application>
  <PresentationFormat>Široki zaslon</PresentationFormat>
  <Paragraphs>81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Latha</vt:lpstr>
      <vt:lpstr>Wingdings</vt:lpstr>
      <vt:lpstr>Retrospektiva</vt:lpstr>
      <vt:lpstr>Strategije učinkovitog učenja</vt:lpstr>
      <vt:lpstr>Strategije učenja</vt:lpstr>
      <vt:lpstr>Aktivno slušanje</vt:lpstr>
      <vt:lpstr>Vođenje bilježaka</vt:lpstr>
      <vt:lpstr>Vođenje bilježaka – kada?</vt:lpstr>
      <vt:lpstr>Vođenje bilježaka – Cornell sustav</vt:lpstr>
      <vt:lpstr>Vođenje bilježaka uz Power Point</vt:lpstr>
      <vt:lpstr>Čitanje s razumijevanjem</vt:lpstr>
      <vt:lpstr>Čitanje s razumijevanjem</vt:lpstr>
      <vt:lpstr>Čitanje s razumijevanjem</vt:lpstr>
      <vt:lpstr>Čitanje s razumijevanjem</vt:lpstr>
      <vt:lpstr>Čitanje s razumijevanjem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Strategije učinkovitog učenja</dc:title>
  <dc:creator>Dario Pavic</dc:creator>
  <cp:lastModifiedBy>Dario Pavic</cp:lastModifiedBy>
  <cp:revision>11</cp:revision>
  <dcterms:created xsi:type="dcterms:W3CDTF">2017-10-26T18:29:49Z</dcterms:created>
  <dcterms:modified xsi:type="dcterms:W3CDTF">2017-10-26T19:54:56Z</dcterms:modified>
</cp:coreProperties>
</file>