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76" r:id="rId9"/>
    <p:sldId id="271" r:id="rId10"/>
    <p:sldId id="272" r:id="rId11"/>
    <p:sldId id="274" r:id="rId12"/>
    <p:sldId id="277" r:id="rId13"/>
    <p:sldId id="275" r:id="rId14"/>
    <p:sldId id="263" r:id="rId15"/>
    <p:sldId id="264" r:id="rId16"/>
    <p:sldId id="265" r:id="rId17"/>
    <p:sldId id="267" r:id="rId18"/>
    <p:sldId id="266" r:id="rId19"/>
    <p:sldId id="279" r:id="rId20"/>
    <p:sldId id="280" r:id="rId21"/>
    <p:sldId id="281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outlineViewPr>
    <p:cViewPr>
      <p:scale>
        <a:sx n="33" d="100"/>
        <a:sy n="33" d="100"/>
      </p:scale>
      <p:origin x="0" y="-697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C82A-C97E-4E7A-BF0C-46B687D27D1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7E3F-F6E9-444B-A603-387285D1FF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83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5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22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80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79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01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06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50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5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52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73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52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3ACB-7287-4BC1-8D8F-926422F37120}" type="datetimeFigureOut">
              <a:rPr lang="hr-HR" smtClean="0"/>
              <a:t>14.5.2024.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38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s://www.youtube.com/watch?v=9FaOKNpAiI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317" y="156754"/>
            <a:ext cx="4693920" cy="4682190"/>
          </a:xfrm>
        </p:spPr>
        <p:txBody>
          <a:bodyPr>
            <a:noAutofit/>
          </a:bodyPr>
          <a:lstStyle/>
          <a:p>
            <a:r>
              <a:rPr lang="hr-HR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  <a:t>Konfliktna teorija u sociologiji 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br>
              <a:rPr lang="en-US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hr-HR" sz="4000" b="1" noProof="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Karl</a:t>
            </a:r>
            <a:r>
              <a:rPr lang="hr-HR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  <a:t> Marx</a:t>
            </a:r>
            <a:br>
              <a:rPr lang="hr-HR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br>
              <a:rPr lang="en-US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br>
              <a:rPr lang="hr-HR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hr-HR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1.DIO</a:t>
            </a:r>
            <a:endParaRPr lang="hr-HR" sz="2400" b="1" noProof="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59" y="156754"/>
            <a:ext cx="5528898" cy="6479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0252" y="5435602"/>
            <a:ext cx="3640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Fakultet hrvatskih studija 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Odsjek za sociologiju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Sustavna sociologija 1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prof. dr. </a:t>
            </a:r>
            <a:r>
              <a:rPr lang="hr-HR" altLang="sr-Latn-RS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sc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 Renato Matić </a:t>
            </a:r>
          </a:p>
          <a:p>
            <a:pPr algn="ctr">
              <a:lnSpc>
                <a:spcPct val="80000"/>
              </a:lnSpc>
            </a:pPr>
            <a:r>
              <a:rPr lang="en-US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oc</a:t>
            </a:r>
            <a:r>
              <a:rPr lang="en-US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dr.</a:t>
            </a:r>
            <a:r>
              <a:rPr lang="en-US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sc. 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Ivan Perkov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8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83" y="121198"/>
            <a:ext cx="10815834" cy="68039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RACIONALISTIČKI MATERIJALIZAM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sveukupna zbiljnost razumljiva prema mjeri i broju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matematičke spoznaje – uzor znanosti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MEHANIČKI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primarnost materije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znanstvene zakonitosti svodi na mehaničke zakone  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BIOLOŠKI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(psihološki, mitski)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zamjena metafizičkog pojma života fizikalno-kemijskim zakonitostima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VULGARNI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poistovjećuje prirodne, društvene i psihičke procese, zbilju uopće promatra kao neovisnu o čovjekovoj svjesnoj i praktičnoj djelatnosti 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ETIČKI: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treba težiti stvarnim užitcima i dobrima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odbacuje postojanje nekih vječno valjanih, autonomnih vrijednosti</a:t>
            </a:r>
            <a:endParaRPr lang="hr-HR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4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Dijalektički 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246044"/>
            <a:ext cx="10646228" cy="524683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sinteza i prevladavanje Hegelova panlogizma / dijalektičkog idealizma i Feuerbachova materijalizma i antropologizma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sva očitovanja zbiljnosti svode se na jedinstvenu osnovu u materiji, koja se kreće po imanentnim dijalektičkim zakonima </a:t>
            </a:r>
          </a:p>
          <a:p>
            <a:pPr>
              <a:buFont typeface="Wingdings" panose="05000000000000000000" pitchFamily="2" charset="2"/>
              <a:buChar char="à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5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Dijalektički 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246044"/>
            <a:ext cx="10646228" cy="5246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zakoni zbiljnosti ne odvajaju se od zakona čovjekove povijesno-praktične djelatnosti – dijalektički i historijski materijalizam jedno i ne mogu se odvojiti ni po nekim specifičnim metodama ni po sadržaju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materijalističko shvaćanje povijesti – HISTORIJSKI MATERIJALIZAM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dijalektički odnos čovjeka i ukupne fizičke zbilje</a:t>
            </a: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6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</a:rPr>
              <a:t>Dijalektika kao način razmišljanja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49620" cy="43513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nasuprot linearnom odnosu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uzrok→ posljedica</a:t>
            </a:r>
          </a:p>
          <a:p>
            <a:pPr>
              <a:lnSpc>
                <a:spcPct val="80000"/>
              </a:lnSpc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ecipročnost i uzajamnost odnosa, dinamika, konflikt, kontradikcija ...</a:t>
            </a: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7" y="1690688"/>
            <a:ext cx="5400403" cy="4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8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Marxova antropologija</a:t>
            </a:r>
            <a:endParaRPr lang="hr-HR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6143" cy="4351338"/>
          </a:xfrm>
        </p:spPr>
        <p:txBody>
          <a:bodyPr/>
          <a:lstStyle/>
          <a:p>
            <a:r>
              <a:rPr lang="hr-HR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ovjekova mogućnost da se potvrdi kao 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osobito generičko biće </a:t>
            </a:r>
          </a:p>
          <a:p>
            <a:endParaRPr lang="hr-HR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 sebi realizira ono što mu realno pružaju mogućnosti njegova ljudskog roda</a:t>
            </a:r>
          </a:p>
          <a:p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222" y="1974668"/>
            <a:ext cx="4625068" cy="24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3" y="979714"/>
            <a:ext cx="11353800" cy="71968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hr-HR" sz="2400" b="1" noProof="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	Što čovjeka čini čovjekom i što ga povezuje u zajednicu s drugim ljudima ?</a:t>
            </a:r>
            <a:br>
              <a:rPr lang="hr-HR" sz="2400" b="1" noProof="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</a:br>
            <a:endParaRPr lang="hr-HR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3" y="1956254"/>
            <a:ext cx="6500637" cy="4351338"/>
          </a:xfrm>
        </p:spPr>
        <p:txBody>
          <a:bodyPr>
            <a:normAutofit/>
          </a:bodyPr>
          <a:lstStyle/>
          <a:p>
            <a:pPr algn="just"/>
            <a:endParaRPr lang="hr-HR" sz="2400" b="1" i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„Praktična proizvodnja predmetnog svijeta, prerada anorganske prirode, potvrđivanje je čovjeka kao svjesnog generičkog bića, ... </a:t>
            </a:r>
          </a:p>
          <a:p>
            <a:endParaRPr lang="hr-HR" altLang="en-US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en-US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“Stoga se čovjek stvarno potvrđuje kao rodno biće upravo u obradi predmetnog svijeta” </a:t>
            </a:r>
          </a:p>
          <a:p>
            <a:endParaRPr lang="hr-HR" sz="2400" b="1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956254"/>
            <a:ext cx="4045675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295457"/>
            <a:ext cx="10515600" cy="687769"/>
          </a:xfrm>
        </p:spPr>
        <p:txBody>
          <a:bodyPr>
            <a:normAutofit fontScale="90000"/>
          </a:bodyPr>
          <a:lstStyle/>
          <a:p>
            <a:r>
              <a:rPr lang="hr-HR" noProof="0" dirty="0">
                <a:latin typeface="Bookman Old Style" panose="02050604050505020204" pitchFamily="18" charset="0"/>
              </a:rPr>
              <a:t>Povijest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5" y="1179871"/>
            <a:ext cx="5562600" cy="49970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ovjek sam sebe proizvodi 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stvara svoju vlastitu povijest</a:t>
            </a:r>
          </a:p>
          <a:p>
            <a:pPr marL="0" indent="0">
              <a:buNone/>
              <a:defRPr/>
            </a:pPr>
            <a:endParaRPr lang="hr-HR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zvan ljudskih djelatnosti nema povijesti i tek s pojavom čovjeka stupamo u povijest </a:t>
            </a:r>
          </a:p>
          <a:p>
            <a:pPr marL="0" indent="0">
              <a:buNone/>
              <a:defRPr/>
            </a:pPr>
            <a:endParaRPr lang="hr-HR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roizvodnja čovjeka pomoću 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ljudskog rada</a:t>
            </a: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7" y="1179871"/>
            <a:ext cx="5350996" cy="48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125" y="330290"/>
            <a:ext cx="10515600" cy="780755"/>
          </a:xfrm>
        </p:spPr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</a:rPr>
              <a:t>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044"/>
            <a:ext cx="5395452" cy="5653549"/>
          </a:xfrm>
        </p:spPr>
        <p:txBody>
          <a:bodyPr>
            <a:normAutofit/>
          </a:bodyPr>
          <a:lstStyle/>
          <a:p>
            <a:endParaRPr lang="hr-HR" sz="2600" b="1" noProof="0" dirty="0">
              <a:latin typeface="Bookman Old Style" panose="02050604050505020204" pitchFamily="18" charset="0"/>
            </a:endParaRPr>
          </a:p>
          <a:p>
            <a:r>
              <a:rPr lang="hr-HR" sz="2600" b="1" noProof="0" dirty="0">
                <a:latin typeface="Bookman Old Style" panose="02050604050505020204" pitchFamily="18" charset="0"/>
              </a:rPr>
              <a:t>RAD </a:t>
            </a:r>
            <a:r>
              <a:rPr lang="hr-HR" sz="2600" noProof="0" dirty="0">
                <a:latin typeface="Bookman Old Style" panose="02050604050505020204" pitchFamily="18" charset="0"/>
              </a:rPr>
              <a:t>kao </a:t>
            </a:r>
            <a:r>
              <a:rPr lang="hr-HR" sz="2600" u="sng" noProof="0" dirty="0">
                <a:latin typeface="Bookman Old Style" panose="02050604050505020204" pitchFamily="18" charset="0"/>
              </a:rPr>
              <a:t>društvena djelatnost</a:t>
            </a:r>
          </a:p>
          <a:p>
            <a:endParaRPr lang="hr-HR" sz="2600" b="1" noProof="0" dirty="0">
              <a:latin typeface="Bookman Old Style" panose="02050604050505020204" pitchFamily="18" charset="0"/>
            </a:endParaRPr>
          </a:p>
          <a:p>
            <a:r>
              <a:rPr lang="hr-HR" sz="2600" dirty="0">
                <a:latin typeface="Bookman Old Style" panose="02050604050505020204" pitchFamily="18" charset="0"/>
              </a:rPr>
              <a:t>č</a:t>
            </a:r>
            <a:r>
              <a:rPr lang="hr-HR" sz="2600" noProof="0" dirty="0">
                <a:latin typeface="Bookman Old Style" panose="02050604050505020204" pitchFamily="18" charset="0"/>
              </a:rPr>
              <a:t>ovjek društveno biće </a:t>
            </a:r>
            <a:r>
              <a:rPr lang="hr-HR" sz="2600" b="1" noProof="0" dirty="0">
                <a:latin typeface="Bookman Old Style" panose="02050604050505020204" pitchFamily="18" charset="0"/>
              </a:rPr>
              <a:t>- svrsishodno postavlja ciljeve i usmjerava svoju djelatnost prema njima</a:t>
            </a:r>
          </a:p>
          <a:p>
            <a:endParaRPr lang="hr-HR" sz="2600" b="1" noProof="0" dirty="0">
              <a:latin typeface="Bookman Old Style" panose="02050604050505020204" pitchFamily="18" charset="0"/>
            </a:endParaRPr>
          </a:p>
          <a:p>
            <a:r>
              <a:rPr lang="hr-HR" sz="2600" dirty="0">
                <a:latin typeface="Bookman Old Style" panose="02050604050505020204" pitchFamily="18" charset="0"/>
              </a:rPr>
              <a:t>p</a:t>
            </a:r>
            <a:r>
              <a:rPr lang="hr-HR" sz="2600" noProof="0" dirty="0">
                <a:latin typeface="Bookman Old Style" panose="02050604050505020204" pitchFamily="18" charset="0"/>
              </a:rPr>
              <a:t>raksu usmjeravaju prošlost i budućnost kao cilj i motiv svrsishodne djelatnosti</a:t>
            </a:r>
          </a:p>
          <a:p>
            <a:endParaRPr lang="hr-HR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77" y="684810"/>
            <a:ext cx="4880148" cy="2463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77" y="3618159"/>
            <a:ext cx="4916343" cy="241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</a:rPr>
              <a:t>Društvena povijest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51" y="1935073"/>
            <a:ext cx="8061960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tvarna sfera u kojoj čovjek praktično razvija svoje generičko biće</a:t>
            </a:r>
          </a:p>
          <a:p>
            <a:pPr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proces u kojemu se ostvaruje ljudsko postojanje kao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suštinsko jedinstvo čovjeka s prirodom</a:t>
            </a:r>
          </a:p>
          <a:p>
            <a:pPr marL="0" indent="0">
              <a:buNone/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riroda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sz="2400" u="sng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nije neposredno dana 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ljudskom biću</a:t>
            </a:r>
          </a:p>
          <a:p>
            <a:pPr>
              <a:defRPr/>
            </a:pPr>
            <a:endParaRPr lang="hr-HR" sz="240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ovjek </a:t>
            </a:r>
            <a:r>
              <a:rPr lang="hr-HR" sz="2400" u="sng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prirodu prisvaja posredno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praksom - u kojoj se čovjekovo postojanje ostvaruje kao jedinstvo s prirodom</a:t>
            </a:r>
          </a:p>
          <a:p>
            <a:pPr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676" y="1935073"/>
            <a:ext cx="3439928" cy="42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00" y="993198"/>
            <a:ext cx="1831109" cy="5934075"/>
          </a:xfrm>
        </p:spPr>
        <p:txBody>
          <a:bodyPr vert="wordArtVert">
            <a:normAutofit/>
          </a:bodyPr>
          <a:lstStyle/>
          <a:p>
            <a:r>
              <a:rPr lang="hr-HR" sz="3600" b="1" i="0" noProof="0" dirty="0">
                <a:latin typeface="Bookman Old Style" panose="02050604050505020204" pitchFamily="18" charset="0"/>
              </a:rPr>
              <a:t>Otuđenje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716" y="610329"/>
            <a:ext cx="4630783" cy="4351338"/>
          </a:xfrm>
        </p:spPr>
        <p:txBody>
          <a:bodyPr/>
          <a:lstStyle/>
          <a:p>
            <a:endParaRPr lang="hr-HR" sz="2400" b="0" i="0" noProof="0" dirty="0">
              <a:latin typeface="Bookman Old Style" panose="02050604050505020204" pitchFamily="18" charset="0"/>
            </a:endParaRPr>
          </a:p>
          <a:p>
            <a:r>
              <a:rPr lang="hr-HR" sz="2400" b="1" i="0" noProof="0" dirty="0">
                <a:latin typeface="Bookman Old Style" panose="02050604050505020204" pitchFamily="18" charset="0"/>
              </a:rPr>
              <a:t>Feuerbach: religiozno otuđenje čovjeka </a:t>
            </a:r>
          </a:p>
          <a:p>
            <a:pPr lvl="1"/>
            <a:r>
              <a:rPr lang="hr-HR" sz="2400" b="1" i="0" noProof="0" dirty="0">
                <a:latin typeface="Bookman Old Style" panose="02050604050505020204" pitchFamily="18" charset="0"/>
              </a:rPr>
              <a:t>otuđenje ljudske biti od čovjeka - pretvaranje otuđene ljudske biti u nešto transcendentno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94" y="4130545"/>
            <a:ext cx="1628775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43" y="1207658"/>
            <a:ext cx="1671550" cy="21756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3695" y="4253507"/>
            <a:ext cx="2916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Hegel: suprotnost između svijesti i samosvijesti (čovjek) </a:t>
            </a:r>
          </a:p>
        </p:txBody>
      </p:sp>
      <p:sp>
        <p:nvSpPr>
          <p:cNvPr id="11" name="Cloud 10"/>
          <p:cNvSpPr/>
          <p:nvPr/>
        </p:nvSpPr>
        <p:spPr>
          <a:xfrm>
            <a:off x="6292293" y="770237"/>
            <a:ext cx="1261032" cy="1151796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Cloud 11"/>
          <p:cNvSpPr/>
          <p:nvPr/>
        </p:nvSpPr>
        <p:spPr>
          <a:xfrm>
            <a:off x="7594965" y="4856037"/>
            <a:ext cx="1261032" cy="1151796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3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>
                <a:latin typeface="Bookman Old Style" panose="02050604050505020204" pitchFamily="18" charset="0"/>
              </a:rPr>
              <a:t>Karl</a:t>
            </a:r>
            <a:r>
              <a:rPr lang="hr-HR" noProof="0" dirty="0">
                <a:latin typeface="Bookman Old Style" panose="02050604050505020204" pitchFamily="18" charset="0"/>
              </a:rPr>
              <a:t> Marx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4851" cy="4351338"/>
          </a:xfrm>
        </p:spPr>
        <p:txBody>
          <a:bodyPr/>
          <a:lstStyle/>
          <a:p>
            <a:r>
              <a:rPr lang="hr-HR" sz="2400" noProof="0" dirty="0">
                <a:latin typeface="Bookman Old Style" panose="02050604050505020204" pitchFamily="18" charset="0"/>
              </a:rPr>
              <a:t>Trier 1818.- London 1883.</a:t>
            </a:r>
          </a:p>
          <a:p>
            <a:r>
              <a:rPr lang="hr-HR" sz="2400" noProof="0" dirty="0">
                <a:latin typeface="Bookman Old Style" panose="02050604050505020204" pitchFamily="18" charset="0"/>
              </a:rPr>
              <a:t>novinar, filozof, sociolog, politolog, ekonomski teoretičar, teoretičar revolucije …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jedan od najutjecajnijih mislioca u povijesti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turbulentna karijera </a:t>
            </a:r>
            <a:r>
              <a:rPr lang="hr-HR" sz="2400" noProof="0" dirty="0">
                <a:latin typeface="Bookman Old Style" panose="02050604050505020204" pitchFamily="18" charset="0"/>
              </a:rPr>
              <a:t>(različiti poslovi u različitim gradovima)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suradnja s F. Engelsom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dijalektički materijalizam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  <a:p>
            <a:endParaRPr lang="hr-HR" noProof="0" dirty="0"/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8" y="1158240"/>
            <a:ext cx="3695024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0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91" y="1336098"/>
            <a:ext cx="5658394" cy="4351338"/>
          </a:xfrm>
        </p:spPr>
        <p:txBody>
          <a:bodyPr>
            <a:normAutofit/>
          </a:bodyPr>
          <a:lstStyle/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Marx</a:t>
            </a:r>
          </a:p>
          <a:p>
            <a:pPr lvl="1"/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fenomen koji se javlja u procesu </a:t>
            </a:r>
            <a:r>
              <a:rPr lang="hr-HR" altLang="en-US" sz="2400" b="1" i="0" noProof="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samoproizvodnje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samo</a:t>
            </a:r>
            <a:r>
              <a:rPr lang="en-US" altLang="en-US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stvar</a:t>
            </a:r>
            <a:r>
              <a:rPr lang="en-US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</a:t>
            </a:r>
            <a:r>
              <a:rPr lang="hr-HR" altLang="en-US" sz="2400" b="1" i="0" noProof="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nja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čovjeka</a:t>
            </a:r>
          </a:p>
          <a:p>
            <a:pPr lvl="1"/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gubitak pripadajućih generičkih moći ili svojstava</a:t>
            </a:r>
          </a:p>
          <a:p>
            <a:pPr>
              <a:buNone/>
            </a:pP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Rad u klasnom društvu - nužda i prinuda </a:t>
            </a:r>
          </a:p>
          <a:p>
            <a:pPr lvl="1"/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potencijalno se potvrđuje, a realno se otuđuje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157" y="1511314"/>
            <a:ext cx="4700423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en-US" sz="2800" b="1" i="0" noProof="0" dirty="0">
                <a:latin typeface="Bookman Old Style" panose="02050604050505020204" pitchFamily="18" charset="0"/>
              </a:rPr>
              <a:t>Četiri oblika otuđenja </a:t>
            </a:r>
            <a:endParaRPr lang="hr-HR" sz="2800" b="1" i="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0017" cy="4351338"/>
          </a:xfrm>
        </p:spPr>
        <p:txBody>
          <a:bodyPr/>
          <a:lstStyle/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od proizvoda rada </a:t>
            </a:r>
          </a:p>
          <a:p>
            <a:pPr marL="609600" indent="-609600">
              <a:buNone/>
            </a:pPr>
            <a:endParaRPr lang="hr-HR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od procesa proizvodnje</a:t>
            </a:r>
          </a:p>
          <a:p>
            <a:pPr marL="609600" indent="-609600">
              <a:buNone/>
            </a:pPr>
            <a:endParaRPr lang="hr-HR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čovjeka od svoje generičke biti  (otuđenje od samog sebe)</a:t>
            </a:r>
          </a:p>
          <a:p>
            <a:pPr marL="609600" indent="-609600">
              <a:buNone/>
            </a:pPr>
            <a:endParaRPr lang="hr-HR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čovjeka od čovjeka    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85" y="831273"/>
            <a:ext cx="3819315" cy="4018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5106391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https://www.youtube.com/watch?v=PZ4VzhIuKCQ </a:t>
            </a:r>
          </a:p>
        </p:txBody>
      </p:sp>
    </p:spTree>
    <p:extLst>
      <p:ext uri="{BB962C8B-B14F-4D97-AF65-F5344CB8AC3E}">
        <p14:creationId xmlns:p14="http://schemas.microsoft.com/office/powerpoint/2010/main" val="180242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844097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hr-HR" sz="2400" noProof="0" dirty="0">
                <a:latin typeface="Bookman Old Style" panose="02050604050505020204" pitchFamily="18" charset="0"/>
              </a:rPr>
              <a:t>Otkrivanje spomenika Karlu Marxu u povodu 200. obljetnice njegova rođenja 2018. godine u rodnom Trieru izazvalo je brojne polemike u svjetskoj javnosti što govori o utjecaju njegovih teorija i nasljeđa na suvremeno društvo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754" y="2699635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2" y="610898"/>
            <a:ext cx="10515600" cy="1325563"/>
          </a:xfrm>
        </p:spPr>
        <p:txBody>
          <a:bodyPr>
            <a:noAutofit/>
          </a:bodyPr>
          <a:lstStyle/>
          <a:p>
            <a:r>
              <a:rPr lang="hr-HR" sz="2400" b="1" dirty="0">
                <a:latin typeface="Bookman Old Style" panose="02050604050505020204" pitchFamily="18" charset="0"/>
              </a:rPr>
              <a:t>Umjesto tjedne zadaće:</a:t>
            </a:r>
            <a:br>
              <a:rPr lang="hr-HR" sz="2400" b="1" dirty="0">
                <a:latin typeface="Bookman Old Style" panose="02050604050505020204" pitchFamily="18" charset="0"/>
              </a:rPr>
            </a:br>
            <a:br>
              <a:rPr lang="hr-HR" sz="2400" b="1" dirty="0">
                <a:latin typeface="Bookman Old Style" panose="02050604050505020204" pitchFamily="18" charset="0"/>
              </a:rPr>
            </a:br>
            <a:r>
              <a:rPr lang="hr-HR" sz="2400" dirty="0">
                <a:latin typeface="Bookman Old Style" panose="02050604050505020204" pitchFamily="18" charset="0"/>
              </a:rPr>
              <a:t>o Karlu Marxu i njegovu utjecaju na suvremeno kinesko i svjetsko društvo. Napisati kratak osvrt.</a:t>
            </a:r>
            <a:br>
              <a:rPr lang="hr-HR" sz="2400" dirty="0">
                <a:latin typeface="Bookman Old Style" panose="02050604050505020204" pitchFamily="18" charset="0"/>
              </a:rPr>
            </a:br>
            <a:br>
              <a:rPr lang="hr-HR" sz="2400" b="1" dirty="0">
                <a:latin typeface="Bookman Old Style" panose="02050604050505020204" pitchFamily="18" charset="0"/>
              </a:rPr>
            </a:br>
            <a:r>
              <a:rPr lang="hr-HR" sz="2400" b="1" dirty="0">
                <a:latin typeface="Bookman Old Style" panose="02050604050505020204" pitchFamily="18" charset="0"/>
                <a:hlinkClick r:id="rId2"/>
              </a:rPr>
              <a:t>https://www.youtube.com/watch?v=9FaOKNpAiIM</a:t>
            </a:r>
            <a:r>
              <a:rPr lang="hr-HR" sz="2400" b="1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8893" y="2555443"/>
            <a:ext cx="6516087" cy="40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09" y="211529"/>
            <a:ext cx="4595892" cy="2585189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90254" y="3459738"/>
            <a:ext cx="8226425" cy="368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Rani radovi (1843.)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Kritika </a:t>
            </a:r>
            <a:r>
              <a:rPr lang="hr-HR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Hegelove</a:t>
            </a: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filozofije prava (1843.)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Ekonomsko-filozofski rukopisi (1844.)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 Komunističke partije (1848.)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Prilog kritici političke ekonomije (1859.)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 (1867.)</a:t>
            </a: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9" y="3597591"/>
            <a:ext cx="1715589" cy="2675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799" y="3597591"/>
            <a:ext cx="1743075" cy="2647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4" y="213706"/>
            <a:ext cx="1717260" cy="2583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4" y="213707"/>
            <a:ext cx="1717767" cy="2583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27" y="213706"/>
            <a:ext cx="1682559" cy="25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Osnovne teze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954486" cy="4351338"/>
          </a:xfrm>
        </p:spPr>
        <p:txBody>
          <a:bodyPr/>
          <a:lstStyle/>
          <a:p>
            <a:pPr marL="0" indent="0">
              <a:buNone/>
            </a:pPr>
            <a:r>
              <a:rPr lang="hr-HR" alt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Iz Predgovora za  </a:t>
            </a:r>
            <a:r>
              <a:rPr lang="hr-HR" altLang="en-US" sz="2400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Prilog kritici političke ekonomije</a:t>
            </a:r>
            <a:r>
              <a:rPr lang="hr-HR" altLang="en-US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endParaRPr lang="hr-HR" altLang="en-US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en-US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“Način proizvodnje materijalnih sredstava određuje društvene odnose i sve oblike duhovne djelatnosti ljudi”</a:t>
            </a:r>
            <a:r>
              <a:rPr lang="hr-HR" altLang="en-US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altLang="en-US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en-US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EKONOMSKI DETERMINIZAM društveno ekonomska osnovica i nadgradnja</a:t>
            </a:r>
            <a:endParaRPr lang="hr-HR" altLang="en-US" sz="2400" b="1" noProof="0" dirty="0">
              <a:latin typeface="Bookman Old Style" panose="02050604050505020204" pitchFamily="18" charset="0"/>
            </a:endParaRP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1825625"/>
            <a:ext cx="4522924" cy="45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8613" y="463230"/>
            <a:ext cx="4702629" cy="119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err="1">
                <a:latin typeface="Bookman Old Style" panose="02050604050505020204" pitchFamily="18" charset="0"/>
              </a:rPr>
              <a:t>Hegelova</a:t>
            </a:r>
            <a:r>
              <a:rPr lang="hr-HR" sz="2400" b="1" dirty="0">
                <a:latin typeface="Bookman Old Style" panose="02050604050505020204" pitchFamily="18" charset="0"/>
              </a:rPr>
              <a:t> dijalektika i idealizam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878284" y="2943497"/>
            <a:ext cx="4702629" cy="119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atin typeface="Bookman Old Style" panose="02050604050505020204" pitchFamily="18" charset="0"/>
              </a:rPr>
              <a:t>Feuerbachov materijalizam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4" y="5320098"/>
            <a:ext cx="4702629" cy="119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Bookman Old Style" panose="02050604050505020204" pitchFamily="18" charset="0"/>
              </a:rPr>
              <a:t>Marxova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dijalektika</a:t>
            </a:r>
            <a:endParaRPr lang="hr-HR" sz="28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6" y="423204"/>
            <a:ext cx="1739607" cy="2201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64" y="2228608"/>
            <a:ext cx="1872501" cy="2437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1" y="4258491"/>
            <a:ext cx="1739607" cy="2254681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7611288" y="1725135"/>
            <a:ext cx="1097280" cy="1149531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qual 14"/>
          <p:cNvSpPr/>
          <p:nvPr/>
        </p:nvSpPr>
        <p:spPr>
          <a:xfrm>
            <a:off x="7358738" y="4083074"/>
            <a:ext cx="1602381" cy="10593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7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Idealizam / 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947545"/>
            <a:ext cx="4482737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ilozofija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IDEALIZMA: 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naglašava značenje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duhovnih, a ne materijalnih 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procesa i mišljenja</a:t>
            </a:r>
          </a:p>
          <a:p>
            <a:pPr>
              <a:lnSpc>
                <a:spcPct val="80000"/>
              </a:lnSpc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ilozofija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MATERIJALIZMA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: ljudi su sami sebi najviše predmet, cilj sam za sebe;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stvarni ljudi, a ne apstraktne ideje</a:t>
            </a: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869" y="1947545"/>
            <a:ext cx="5851725" cy="36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430"/>
            <a:ext cx="10515600" cy="796414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Idealizam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3" y="1306286"/>
            <a:ext cx="8557726" cy="4992597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polazište u tumačenju svijeta i života uzima neko nadosjetilno načelo, ideju, svijest, misao ili Boga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filozofija idealizma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negira neovisnu opstojnost materijalne stvarnosti ili ju smatra tek umnim proizvodom 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DBA12-581E-DBF4-CD52-4F4FCA6B0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75" y="2109010"/>
            <a:ext cx="2425623" cy="26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430"/>
            <a:ext cx="10515600" cy="796414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Idealizam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3" y="1306286"/>
            <a:ext cx="8557726" cy="49925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obzirom na ontološku problematiku – OBJEKTIVNI I SUBJEKTIVNI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OBJEKTIVNI idealizam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misaona, duhovna stvarnost postoji neovisno o subjektu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stvarnost primarna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izvor i bit svijeta (Platonove ideje, Aristotelova forma, Hegelov duh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SUBJEKTIVNI idealizam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negira postojanje objektivne stvarnosti izvan svijesti</a:t>
            </a: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8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377"/>
            <a:ext cx="10515600" cy="816077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83" y="1558013"/>
            <a:ext cx="6645778" cy="64401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hr-HR" dirty="0"/>
          </a:p>
          <a:p>
            <a:pPr>
              <a:lnSpc>
                <a:spcPct val="80000"/>
              </a:lnSpc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filozofski pristup: materija temelj sveukupne zbiljnosti, dok su mišljenje i svijest njezini proizvodi/pojavni oblici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središte ljudskih pobuda stavlja interes za materijalna dobra 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bliskost sa znanošću i izravnim ljudskim iskustvom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utjecajniji od idealizma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dirty="0"/>
              <a:t>  </a:t>
            </a: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48CCD-81E5-63E6-3D1F-D0E41C5A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27" y="2165180"/>
            <a:ext cx="3603231" cy="25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3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690</Words>
  <Application>Microsoft Office PowerPoint</Application>
  <PresentationFormat>Široki zaslon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Times New Roman</vt:lpstr>
      <vt:lpstr>Wingdings</vt:lpstr>
      <vt:lpstr>Office Theme</vt:lpstr>
      <vt:lpstr>Konfliktna teorija u sociologiji   Karl Marx   1.DIO</vt:lpstr>
      <vt:lpstr>Karl Marx</vt:lpstr>
      <vt:lpstr>PowerPoint prezentacija</vt:lpstr>
      <vt:lpstr>Osnovne teze</vt:lpstr>
      <vt:lpstr>PowerPoint prezentacija</vt:lpstr>
      <vt:lpstr>Idealizam / Materijalizam</vt:lpstr>
      <vt:lpstr>Idealizam</vt:lpstr>
      <vt:lpstr>Idealizam</vt:lpstr>
      <vt:lpstr>Materijalizam</vt:lpstr>
      <vt:lpstr>PowerPoint prezentacija</vt:lpstr>
      <vt:lpstr>Dijalektički materijalizam</vt:lpstr>
      <vt:lpstr>Dijalektički materijalizam</vt:lpstr>
      <vt:lpstr>Dijalektika kao način razmišljanja </vt:lpstr>
      <vt:lpstr>Marxova antropologija</vt:lpstr>
      <vt:lpstr> Što čovjeka čini čovjekom i što ga povezuje u zajednicu s drugim ljudima ? </vt:lpstr>
      <vt:lpstr>Povijest</vt:lpstr>
      <vt:lpstr>Rad</vt:lpstr>
      <vt:lpstr>Društvena povijest</vt:lpstr>
      <vt:lpstr>Otuđenje</vt:lpstr>
      <vt:lpstr>PowerPoint prezentacija</vt:lpstr>
      <vt:lpstr>Četiri oblika otuđenja </vt:lpstr>
      <vt:lpstr>Otkrivanje spomenika Karlu Marxu u povodu 200. obljetnice njegova rođenja 2018. godine u rodnom Trieru izazvalo je brojne polemike u svjetskoj javnosti što govori o utjecaju njegovih teorija i nasljeđa na suvremeno društvo</vt:lpstr>
      <vt:lpstr>Umjesto tjedne zadaće:  o Karlu Marxu i njegovu utjecaju na suvremeno kinesko i svjetsko društvo. Napisati kratak osvrt.  https://www.youtube.com/watch?v=9FaOKNpAiIM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Konfliktna teorija u sociologiji – Karl Marx</dc:title>
  <dc:creator>Windows User</dc:creator>
  <cp:lastModifiedBy>Profesor</cp:lastModifiedBy>
  <cp:revision>33</cp:revision>
  <dcterms:created xsi:type="dcterms:W3CDTF">2020-05-05T10:41:39Z</dcterms:created>
  <dcterms:modified xsi:type="dcterms:W3CDTF">2024-05-14T13:35:23Z</dcterms:modified>
</cp:coreProperties>
</file>