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2"/>
  </p:notesMasterIdLst>
  <p:sldIdLst>
    <p:sldId id="256" r:id="rId2"/>
    <p:sldId id="268" r:id="rId3"/>
    <p:sldId id="263" r:id="rId4"/>
    <p:sldId id="264" r:id="rId5"/>
    <p:sldId id="265" r:id="rId6"/>
    <p:sldId id="257" r:id="rId7"/>
    <p:sldId id="259" r:id="rId8"/>
    <p:sldId id="260" r:id="rId9"/>
    <p:sldId id="267" r:id="rId10"/>
    <p:sldId id="266" r:id="rId1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9" autoAdjust="0"/>
    <p:restoredTop sz="86372" autoAdjust="0"/>
  </p:normalViewPr>
  <p:slideViewPr>
    <p:cSldViewPr>
      <p:cViewPr varScale="1">
        <p:scale>
          <a:sx n="68" d="100"/>
          <a:sy n="68" d="100"/>
        </p:scale>
        <p:origin x="38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noProof="0"/>
              <a:t>Click to edit Master text styles</a:t>
            </a:r>
          </a:p>
          <a:p>
            <a:pPr lvl="1"/>
            <a:r>
              <a:rPr lang="hr-HR" noProof="0"/>
              <a:t>Second level</a:t>
            </a:r>
          </a:p>
          <a:p>
            <a:pPr lvl="2"/>
            <a:r>
              <a:rPr lang="hr-HR" noProof="0"/>
              <a:t>Third level</a:t>
            </a:r>
          </a:p>
          <a:p>
            <a:pPr lvl="3"/>
            <a:r>
              <a:rPr lang="hr-HR" noProof="0"/>
              <a:t>Fourth level</a:t>
            </a:r>
          </a:p>
          <a:p>
            <a:pPr lvl="4"/>
            <a:r>
              <a:rPr lang="hr-HR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E8BD462F-9D16-41B3-AE5E-4B5D0480839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BF6C7020-6B75-41B0-9F6D-ADE937494A8C}" type="slidenum">
              <a:rPr lang="hr-HR" altLang="sr-Latn-RS">
                <a:latin typeface="Times New Roman" panose="02020603050405020304" pitchFamily="18" charset="0"/>
              </a:rPr>
              <a:pPr eaLnBrk="1" hangingPunct="1"/>
              <a:t>1</a:t>
            </a:fld>
            <a:endParaRPr lang="hr-HR" altLang="sr-Latn-RS">
              <a:latin typeface="Times New Roman" panose="02020603050405020304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r-HR" altLang="sr-Latn-R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8CF17996-8896-45C1-B29B-6C745BDC4BCC}" type="slidenum">
              <a:rPr lang="hr-HR" altLang="sr-Latn-RS">
                <a:latin typeface="Times New Roman" panose="02020603050405020304" pitchFamily="18" charset="0"/>
              </a:rPr>
              <a:pPr eaLnBrk="1" hangingPunct="1"/>
              <a:t>10</a:t>
            </a:fld>
            <a:endParaRPr lang="hr-HR" altLang="sr-Latn-RS">
              <a:latin typeface="Times New Roman" panose="02020603050405020304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hr-HR" altLang="sr-Latn-RS" dirty="0"/>
              <a:t>15 likova ponavlja ime u dvije različite komedije (kod Plauta samo 3)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AC1A7D7F-AA70-4E65-9EF4-764A63909A9E}" type="slidenum">
              <a:rPr lang="hr-HR" altLang="sr-Latn-RS">
                <a:latin typeface="Times New Roman" panose="02020603050405020304" pitchFamily="18" charset="0"/>
              </a:rPr>
              <a:pPr eaLnBrk="1" hangingPunct="1"/>
              <a:t>2</a:t>
            </a:fld>
            <a:endParaRPr lang="hr-HR" altLang="sr-Latn-RS">
              <a:latin typeface="Times New Roman" panose="02020603050405020304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r-HR" altLang="sr-Latn-R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46E5034D-1058-4A7B-AD95-32AEA5CCD109}" type="slidenum">
              <a:rPr lang="hr-HR" altLang="sr-Latn-RS">
                <a:latin typeface="Times New Roman" panose="02020603050405020304" pitchFamily="18" charset="0"/>
              </a:rPr>
              <a:pPr eaLnBrk="1" hangingPunct="1"/>
              <a:t>3</a:t>
            </a:fld>
            <a:endParaRPr lang="hr-HR" altLang="sr-Latn-RS">
              <a:latin typeface="Times New Roman" panose="02020603050405020304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r-HR" altLang="sr-Latn-R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2D87F613-B026-4E5E-B9F8-52893D9F9291}" type="slidenum">
              <a:rPr lang="hr-HR" altLang="sr-Latn-RS">
                <a:latin typeface="Times New Roman" panose="02020603050405020304" pitchFamily="18" charset="0"/>
              </a:rPr>
              <a:pPr eaLnBrk="1" hangingPunct="1"/>
              <a:t>4</a:t>
            </a:fld>
            <a:endParaRPr lang="hr-HR" altLang="sr-Latn-RS">
              <a:latin typeface="Times New Roman" panose="02020603050405020304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r-HR" altLang="sr-Latn-R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E9D61188-BDF3-410B-9448-BD41FD575490}" type="slidenum">
              <a:rPr lang="hr-HR" altLang="sr-Latn-RS">
                <a:latin typeface="Times New Roman" panose="02020603050405020304" pitchFamily="18" charset="0"/>
              </a:rPr>
              <a:pPr eaLnBrk="1" hangingPunct="1"/>
              <a:t>5</a:t>
            </a:fld>
            <a:endParaRPr lang="hr-HR" altLang="sr-Latn-RS">
              <a:latin typeface="Times New Roman" panose="02020603050405020304" pitchFamily="18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hr-HR" altLang="sr-Latn-RS"/>
              <a:t>Turpion – starac koji govori prolog </a:t>
            </a:r>
            <a:r>
              <a:rPr lang="hr-HR" altLang="sr-Latn-RS" i="1"/>
              <a:t>Samomučitelja</a:t>
            </a:r>
            <a:endParaRPr lang="hr-HR" altLang="sr-Latn-R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EA99DF64-3306-422D-86BF-81D92CBA8DC4}" type="slidenum">
              <a:rPr lang="hr-HR" altLang="sr-Latn-RS">
                <a:latin typeface="Times New Roman" panose="02020603050405020304" pitchFamily="18" charset="0"/>
              </a:rPr>
              <a:pPr eaLnBrk="1" hangingPunct="1"/>
              <a:t>6</a:t>
            </a:fld>
            <a:endParaRPr lang="hr-HR" altLang="sr-Latn-RS">
              <a:latin typeface="Times New Roman" panose="02020603050405020304" pitchFamily="18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r-HR" altLang="sr-Latn-R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F0D9CE5E-C99E-45CE-A870-B6677153E44A}" type="slidenum">
              <a:rPr lang="hr-HR" altLang="sr-Latn-RS">
                <a:latin typeface="Times New Roman" panose="02020603050405020304" pitchFamily="18" charset="0"/>
              </a:rPr>
              <a:pPr eaLnBrk="1" hangingPunct="1"/>
              <a:t>7</a:t>
            </a:fld>
            <a:endParaRPr lang="hr-HR" altLang="sr-Latn-RS">
              <a:latin typeface="Times New Roman" panose="02020603050405020304" pitchFamily="18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r-HR" altLang="sr-Latn-R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D295B192-ADB2-456C-9526-5B64116397F7}" type="slidenum">
              <a:rPr lang="hr-HR" altLang="sr-Latn-RS">
                <a:latin typeface="Times New Roman" panose="02020603050405020304" pitchFamily="18" charset="0"/>
              </a:rPr>
              <a:pPr eaLnBrk="1" hangingPunct="1"/>
              <a:t>8</a:t>
            </a:fld>
            <a:endParaRPr lang="hr-HR" altLang="sr-Latn-RS">
              <a:latin typeface="Times New Roman" panose="02020603050405020304" pitchFamily="18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r-HR" altLang="sr-Latn-R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7A59C2D2-166F-4BE9-945E-0D4F3EF67A51}" type="slidenum">
              <a:rPr lang="hr-HR" altLang="sr-Latn-RS">
                <a:latin typeface="Times New Roman" panose="02020603050405020304" pitchFamily="18" charset="0"/>
              </a:rPr>
              <a:pPr eaLnBrk="1" hangingPunct="1"/>
              <a:t>9</a:t>
            </a:fld>
            <a:endParaRPr lang="hr-HR" altLang="sr-Latn-RS">
              <a:latin typeface="Times New Roman" panose="02020603050405020304" pitchFamily="18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r-HR" altLang="sr-Latn-R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hr-HR" altLang="en-US" noProof="0"/>
              <a:t>Click to edit Master title style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hr-HR" altLang="en-US" noProof="0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E891E3-D68F-4719-9581-4C30C67E872F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4029276070"/>
      </p:ext>
    </p:extLst>
  </p:cSld>
  <p:clrMapOvr>
    <a:masterClrMapping/>
  </p:clrMapOvr>
  <p:transition spd="med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194B67-CEBC-435C-A44C-23662B8AD1B9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963940528"/>
      </p:ext>
    </p:extLst>
  </p:cSld>
  <p:clrMapOvr>
    <a:masterClrMapping/>
  </p:clrMapOvr>
  <p:transition spd="med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2E4B7D-81DD-4EC2-AABD-39566A036918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22606111"/>
      </p:ext>
    </p:extLst>
  </p:cSld>
  <p:clrMapOvr>
    <a:masterClrMapping/>
  </p:clrMapOvr>
  <p:transition spd="med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591691-6D2A-4459-9B36-65CD58309FBE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827717930"/>
      </p:ext>
    </p:extLst>
  </p:cSld>
  <p:clrMapOvr>
    <a:masterClrMapping/>
  </p:clrMapOvr>
  <p:transition spd="med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CE2590-E911-4D20-A939-D74D8A12E913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659315463"/>
      </p:ext>
    </p:extLst>
  </p:cSld>
  <p:clrMapOvr>
    <a:masterClrMapping/>
  </p:clrMapOvr>
  <p:transition spd="med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D93AC4-C59F-466E-9737-B06347C98DF7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843197590"/>
      </p:ext>
    </p:extLst>
  </p:cSld>
  <p:clrMapOvr>
    <a:masterClrMapping/>
  </p:clrMapOvr>
  <p:transition spd="med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C4FB9B-F73E-4BE7-ADE8-1A06FC610CB7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826169906"/>
      </p:ext>
    </p:extLst>
  </p:cSld>
  <p:clrMapOvr>
    <a:masterClrMapping/>
  </p:clrMapOvr>
  <p:transition spd="med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639A55-07A1-49CF-8682-433D6309DA7E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273136217"/>
      </p:ext>
    </p:extLst>
  </p:cSld>
  <p:clrMapOvr>
    <a:masterClrMapping/>
  </p:clrMapOvr>
  <p:transition spd="med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43BF89-07C0-41D3-BAC4-74328ECFC500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735386711"/>
      </p:ext>
    </p:extLst>
  </p:cSld>
  <p:clrMapOvr>
    <a:masterClrMapping/>
  </p:clrMapOvr>
  <p:transition spd="med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AB169A-769F-4779-A275-1CE9C989F8A0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41675369"/>
      </p:ext>
    </p:extLst>
  </p:cSld>
  <p:clrMapOvr>
    <a:masterClrMapping/>
  </p:clrMapOvr>
  <p:transition spd="med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416F4B-E59F-4012-B842-2288C0EC3094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035809668"/>
      </p:ext>
    </p:extLst>
  </p:cSld>
  <p:clrMapOvr>
    <a:masterClrMapping/>
  </p:clrMapOvr>
  <p:transition spd="med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text styles</a:t>
            </a:r>
          </a:p>
          <a:p>
            <a:pPr lvl="1"/>
            <a:r>
              <a:rPr lang="hr-HR" altLang="en-US"/>
              <a:t>Second level</a:t>
            </a:r>
          </a:p>
          <a:p>
            <a:pPr lvl="2"/>
            <a:r>
              <a:rPr lang="hr-HR" altLang="en-US"/>
              <a:t>Third level</a:t>
            </a:r>
          </a:p>
          <a:p>
            <a:pPr lvl="3"/>
            <a:r>
              <a:rPr lang="hr-HR" altLang="en-US"/>
              <a:t>Fourth level</a:t>
            </a:r>
          </a:p>
          <a:p>
            <a:pPr lvl="4"/>
            <a:r>
              <a:rPr lang="hr-HR" altLang="en-US"/>
              <a:t>Fifth level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j-lt"/>
              </a:defRPr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j-lt"/>
              </a:defRPr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aramond" panose="02020404030301010803" pitchFamily="18" charset="0"/>
              </a:defRPr>
            </a:lvl1pPr>
          </a:lstStyle>
          <a:p>
            <a:fld id="{FAEE5609-A056-48ED-8B39-31DB8A560A53}" type="slidenum">
              <a:rPr lang="hr-HR" altLang="en-US"/>
              <a:pPr/>
              <a:t>‹#›</a:t>
            </a:fld>
            <a:endParaRPr lang="hr-HR" altLang="en-US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r-H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>
    <p:push dir="u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333375"/>
            <a:ext cx="7623175" cy="865188"/>
          </a:xfrm>
        </p:spPr>
        <p:txBody>
          <a:bodyPr/>
          <a:lstStyle/>
          <a:p>
            <a:pPr eaLnBrk="1" hangingPunct="1">
              <a:defRPr/>
            </a:pPr>
            <a:r>
              <a:rPr lang="hr-HR" sz="4400" b="1" i="1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Publius Terentius Afer</a:t>
            </a:r>
            <a:endParaRPr lang="en-GB" sz="4400" b="1" i="1">
              <a:effectLst>
                <a:outerShdw blurRad="38100" dist="38100" dir="2700000" algn="tl">
                  <a:srgbClr val="000000"/>
                </a:outerShdw>
              </a:effectLst>
              <a:latin typeface="Palatino Linotype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300788" y="4076700"/>
            <a:ext cx="2843212" cy="2490788"/>
          </a:xfrm>
        </p:spPr>
        <p:txBody>
          <a:bodyPr/>
          <a:lstStyle/>
          <a:p>
            <a:pPr eaLnBrk="1" hangingPunct="1">
              <a:defRPr/>
            </a:pPr>
            <a:r>
              <a:rPr lang="hr-HR" sz="40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Publije Terencije Afer </a:t>
            </a:r>
            <a:r>
              <a:rPr lang="hr-HR" sz="36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(‘Afrički’)</a:t>
            </a:r>
          </a:p>
        </p:txBody>
      </p:sp>
      <p:pic>
        <p:nvPicPr>
          <p:cNvPr id="3076" name="Picture 4" descr="terence mozaik iz Mitile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268413"/>
            <a:ext cx="5580062" cy="511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611188" y="6453188"/>
            <a:ext cx="5329237" cy="366712"/>
          </a:xfrm>
          <a:prstGeom prst="rect">
            <a:avLst/>
          </a:prstGeom>
          <a:solidFill>
            <a:schemeClr val="accent1">
              <a:alpha val="76862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>
                <a:latin typeface="Bookman Old Style" panose="02050604050505020204" pitchFamily="18" charset="0"/>
              </a:rPr>
              <a:t>Mozaik iz 1. st., Mitilena na Lezbu</a:t>
            </a:r>
          </a:p>
        </p:txBody>
      </p:sp>
    </p:spTree>
  </p:cSld>
  <p:clrMapOvr>
    <a:masterClrMapping/>
  </p:clrMapOvr>
  <p:transition spd="med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Likovi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9600" cy="4862165"/>
          </a:xfrm>
        </p:spPr>
        <p:txBody>
          <a:bodyPr/>
          <a:lstStyle/>
          <a:p>
            <a:pPr eaLnBrk="1" hangingPunct="1">
              <a:defRPr/>
            </a:pP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Tipizirani, ali s izuzecima i osjećajem za karakterizaciju</a:t>
            </a:r>
          </a:p>
          <a:p>
            <a:pPr lvl="1" eaLnBrk="1" hangingPunct="1">
              <a:defRPr/>
            </a:pP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Micion nije strogi otac, Sostrata nije goropadna svekrva, Taida je moralna i dobronamjerna prostitutka...</a:t>
            </a:r>
            <a:endParaRPr lang="en-GB" dirty="0">
              <a:effectLst>
                <a:outerShdw blurRad="38100" dist="38100" dir="2700000" algn="tl">
                  <a:srgbClr val="000000"/>
                </a:outerShdw>
              </a:effectLst>
              <a:latin typeface="Palatino Linotype" pitchFamily="18" charset="0"/>
            </a:endParaRPr>
          </a:p>
          <a:p>
            <a:pPr lvl="1" eaLnBrk="1" hangingPunct="1">
              <a:defRPr/>
            </a:pP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Z</a:t>
            </a: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a </a:t>
            </a:r>
            <a:r>
              <a:rPr lang="en-GB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ra</a:t>
            </a: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z</a:t>
            </a:r>
            <a:r>
              <a:rPr lang="en-GB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liku</a:t>
            </a: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 </a:t>
            </a: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od Plauta nije ga briga za imena</a:t>
            </a:r>
          </a:p>
          <a:p>
            <a:pPr lvl="2" eaLnBrk="1" hangingPunct="1">
              <a:defRPr/>
            </a:pP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4 Hremeta (3 starca, 1 mladić), 3 Sostrate, 3 Dromona, 3 Parmenona, 3 Pamfile, 2 Pamfila...</a:t>
            </a:r>
          </a:p>
          <a:p>
            <a:pPr eaLnBrk="1" hangingPunct="1">
              <a:defRPr/>
            </a:pP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Problemi ljudskih odnosa: </a:t>
            </a:r>
          </a:p>
          <a:p>
            <a:pPr lvl="1" eaLnBrk="1" hangingPunct="1">
              <a:defRPr/>
            </a:pPr>
            <a:r>
              <a:rPr lang="hr-HR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humanitas</a:t>
            </a:r>
          </a:p>
          <a:p>
            <a:pPr lvl="1" eaLnBrk="1" hangingPunct="1">
              <a:defRPr/>
            </a:pPr>
            <a:r>
              <a:rPr lang="hr-HR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Homo sum: humani nihil a me alienum puto</a:t>
            </a:r>
            <a:r>
              <a:rPr lang="hr-HR" dirty="0"/>
              <a:t> </a:t>
            </a:r>
            <a:r>
              <a:rPr lang="hr-HR" dirty="0">
                <a:latin typeface="Palatino Linotype" pitchFamily="18" charset="0"/>
              </a:rPr>
              <a:t>(</a:t>
            </a:r>
            <a:r>
              <a:rPr lang="hr-HR" i="1" dirty="0">
                <a:latin typeface="Palatino Linotype" pitchFamily="18" charset="0"/>
              </a:rPr>
              <a:t>HT</a:t>
            </a:r>
            <a:r>
              <a:rPr lang="hr-HR" dirty="0">
                <a:latin typeface="Palatino Linotype" pitchFamily="18" charset="0"/>
              </a:rPr>
              <a:t> 77)</a:t>
            </a:r>
          </a:p>
        </p:txBody>
      </p:sp>
    </p:spTree>
  </p:cSld>
  <p:clrMapOvr>
    <a:masterClrMapping/>
  </p:clrMapOvr>
  <p:transition spd="med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95288" y="836613"/>
            <a:ext cx="2592387" cy="4530725"/>
          </a:xfrm>
        </p:spPr>
        <p:txBody>
          <a:bodyPr/>
          <a:lstStyle/>
          <a:p>
            <a:pPr eaLnBrk="1" hangingPunct="1">
              <a:defRPr/>
            </a:pPr>
            <a:r>
              <a:rPr lang="hr-HR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Rukopis iz 826.g. s ilustracijom za </a:t>
            </a:r>
            <a:r>
              <a:rPr lang="hr-HR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Djevojku s otoka Andra</a:t>
            </a:r>
            <a:endParaRPr lang="hr-HR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alatino Linotype" pitchFamily="18" charset="0"/>
            </a:endParaRPr>
          </a:p>
        </p:txBody>
      </p:sp>
      <p:pic>
        <p:nvPicPr>
          <p:cNvPr id="4099" name="Picture 4" descr="Terence_manuscript"/>
          <p:cNvPicPr>
            <a:picLocks noGrp="1"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16238" y="260350"/>
            <a:ext cx="6227762" cy="59563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2656"/>
            <a:ext cx="8229600" cy="6264696"/>
          </a:xfrm>
        </p:spPr>
        <p:txBody>
          <a:bodyPr/>
          <a:lstStyle/>
          <a:p>
            <a:pPr eaLnBrk="1" hangingPunct="1"/>
            <a:r>
              <a:rPr lang="hr-HR" altLang="sr-Latn-RS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Rođen u Kartagi ili c. 195. ili 185/4. </a:t>
            </a:r>
            <a:r>
              <a:rPr lang="hr-HR" altLang="sr-Latn-RS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g.pr.Kr</a:t>
            </a:r>
            <a:r>
              <a:rPr lang="hr-HR" altLang="sr-Latn-RS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.</a:t>
            </a:r>
          </a:p>
          <a:p>
            <a:pPr eaLnBrk="1" hangingPunct="1"/>
            <a:r>
              <a:rPr lang="hr-HR" altLang="sr-Latn-RS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Oslobođenik </a:t>
            </a:r>
            <a:r>
              <a:rPr lang="hr-HR" altLang="sr-Latn-RS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Terencija</a:t>
            </a:r>
            <a:r>
              <a:rPr lang="hr-HR" altLang="sr-Latn-RS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 </a:t>
            </a:r>
            <a:r>
              <a:rPr lang="hr-HR" altLang="sr-Latn-RS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Lukana</a:t>
            </a:r>
            <a:r>
              <a:rPr lang="hr-HR" altLang="sr-Latn-RS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 </a:t>
            </a:r>
            <a:endParaRPr lang="hr-HR" altLang="sr-Latn-RS" dirty="0">
              <a:effectLst>
                <a:outerShdw blurRad="38100" dist="38100" dir="2700000" algn="tl">
                  <a:srgbClr val="000000"/>
                </a:outerShdw>
              </a:effectLst>
              <a:latin typeface="Palatino Linotype" panose="02040502050505030304" pitchFamily="18" charset="0"/>
            </a:endParaRPr>
          </a:p>
          <a:p>
            <a:pPr eaLnBrk="1" hangingPunct="1"/>
            <a:r>
              <a:rPr lang="hr-HR" altLang="sr-Latn-RS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Klijent (?) Scipiona Emilijana i Lelija</a:t>
            </a:r>
          </a:p>
          <a:p>
            <a:pPr lvl="1" eaLnBrk="1" hangingPunct="1"/>
            <a:r>
              <a:rPr lang="hr-HR" altLang="sr-Latn-RS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Scipionov književni krug</a:t>
            </a:r>
          </a:p>
          <a:p>
            <a:pPr eaLnBrk="1" hangingPunct="1"/>
            <a:r>
              <a:rPr lang="hr-HR" altLang="sr-Latn-RS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Umro 159.g.pr.Kr., navodno u Grčkoj, navodno utapanjem</a:t>
            </a:r>
          </a:p>
          <a:p>
            <a:pPr lvl="1" eaLnBrk="1" hangingPunct="1"/>
            <a:r>
              <a:rPr lang="hr-HR" altLang="sr-Latn-RS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Dimidiatus Menander </a:t>
            </a:r>
            <a:r>
              <a:rPr lang="hr-HR" altLang="sr-Latn-RS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(„prepolovljeni Menandar”)</a:t>
            </a:r>
          </a:p>
          <a:p>
            <a:pPr eaLnBrk="1" hangingPunct="1"/>
            <a:endParaRPr lang="hr-HR" altLang="sr-Latn-RS" dirty="0">
              <a:effectLst>
                <a:outerShdw blurRad="38100" dist="38100" dir="2700000" algn="tl">
                  <a:srgbClr val="000000"/>
                </a:outerShdw>
              </a:effectLst>
              <a:latin typeface="Palatino Linotype" panose="02040502050505030304" pitchFamily="18" charset="0"/>
            </a:endParaRPr>
          </a:p>
          <a:p>
            <a:pPr eaLnBrk="1" hangingPunct="1"/>
            <a:r>
              <a:rPr lang="hr-HR" altLang="sr-Latn-RS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Izvođen još u doba kasne republike</a:t>
            </a:r>
            <a:endParaRPr lang="en-GB" altLang="sr-Latn-RS" dirty="0">
              <a:effectLst>
                <a:outerShdw blurRad="38100" dist="38100" dir="2700000" algn="tl">
                  <a:srgbClr val="000000"/>
                </a:outerShdw>
              </a:effectLst>
              <a:latin typeface="Palatino Linotype" panose="02040502050505030304" pitchFamily="18" charset="0"/>
            </a:endParaRPr>
          </a:p>
          <a:p>
            <a:pPr eaLnBrk="1" hangingPunct="1"/>
            <a:r>
              <a:rPr lang="hr-HR" altLang="sr-Latn-RS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Jedan od najpopularnijih i u školama najzastupljenijih pisaca zapadne civilizacije</a:t>
            </a:r>
          </a:p>
        </p:txBody>
      </p:sp>
    </p:spTree>
  </p:cSld>
  <p:clrMapOvr>
    <a:masterClrMapping/>
  </p:clrMapOvr>
  <p:transition spd="med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pPr eaLnBrk="1" hangingPunct="1">
              <a:defRPr/>
            </a:pPr>
            <a:r>
              <a:rPr lang="hr-HR" sz="36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6 sačuvanih (i napisanih) djela</a:t>
            </a:r>
            <a:endParaRPr lang="en-GB" sz="3600">
              <a:effectLst>
                <a:outerShdw blurRad="38100" dist="38100" dir="2700000" algn="tl">
                  <a:srgbClr val="000000"/>
                </a:outerShdw>
              </a:effectLst>
              <a:latin typeface="Palatino Linotype" pitchFamily="18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715000"/>
          </a:xfrm>
        </p:spPr>
        <p:txBody>
          <a:bodyPr/>
          <a:lstStyle/>
          <a:p>
            <a:pPr eaLnBrk="1" hangingPunct="1"/>
            <a:r>
              <a:rPr lang="hr-HR" altLang="sr-Latn-R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Djevojka s otoka Andra</a:t>
            </a:r>
            <a:r>
              <a:rPr lang="hr-HR" altLang="sr-Latn-RS" sz="24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 (</a:t>
            </a:r>
            <a:r>
              <a:rPr lang="hr-HR" altLang="sr-Latn-R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Andria</a:t>
            </a:r>
            <a:r>
              <a:rPr lang="hr-HR" altLang="sr-Latn-RS" sz="24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) </a:t>
            </a:r>
            <a:endParaRPr lang="hr-HR" altLang="sr-Latn-RS" sz="2400">
              <a:effectLst>
                <a:outerShdw blurRad="38100" dist="38100" dir="2700000" algn="tl">
                  <a:srgbClr val="000000"/>
                </a:outerShdw>
              </a:effectLst>
              <a:latin typeface="Palatino Linotype" panose="02040502050505030304" pitchFamily="18" charset="0"/>
            </a:endParaRPr>
          </a:p>
          <a:p>
            <a:pPr lvl="1" eaLnBrk="1" hangingPunct="1"/>
            <a:r>
              <a:rPr lang="hr-HR" altLang="sr-Latn-RS" sz="20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skromni uspjeh 166. g. </a:t>
            </a:r>
            <a:endParaRPr lang="hr-HR" altLang="sr-Latn-RS" sz="2000">
              <a:effectLst>
                <a:outerShdw blurRad="38100" dist="38100" dir="2700000" algn="tl">
                  <a:srgbClr val="000000"/>
                </a:outerShdw>
              </a:effectLst>
              <a:latin typeface="Palatino Linotype" panose="02040502050505030304" pitchFamily="18" charset="0"/>
            </a:endParaRPr>
          </a:p>
          <a:p>
            <a:pPr lvl="1" eaLnBrk="1" hangingPunct="1"/>
            <a:r>
              <a:rPr lang="hr-HR" altLang="sr-Latn-RS" sz="20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Mladić je zaljubljen u prostitutku za koju se na kraju otkriva da je sestra djevojke kojom se trebao oženiti</a:t>
            </a:r>
          </a:p>
          <a:p>
            <a:pPr eaLnBrk="1" hangingPunct="1"/>
            <a:r>
              <a:rPr lang="hr-HR" altLang="sr-Latn-R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Svekrva</a:t>
            </a:r>
            <a:r>
              <a:rPr lang="hr-HR" altLang="sr-Latn-RS" sz="24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 (</a:t>
            </a:r>
            <a:r>
              <a:rPr lang="hr-HR" altLang="sr-Latn-R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Hecyra</a:t>
            </a:r>
            <a:r>
              <a:rPr lang="hr-HR" altLang="sr-Latn-RS" sz="24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) </a:t>
            </a:r>
            <a:endParaRPr lang="hr-HR" altLang="sr-Latn-RS" sz="2400">
              <a:effectLst>
                <a:outerShdw blurRad="38100" dist="38100" dir="2700000" algn="tl">
                  <a:srgbClr val="000000"/>
                </a:outerShdw>
              </a:effectLst>
              <a:latin typeface="Palatino Linotype" panose="02040502050505030304" pitchFamily="18" charset="0"/>
            </a:endParaRPr>
          </a:p>
          <a:p>
            <a:pPr lvl="1" eaLnBrk="1" hangingPunct="1"/>
            <a:r>
              <a:rPr lang="hr-HR" altLang="sr-Latn-RS" sz="20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prvi put izvedena 165. g.</a:t>
            </a:r>
            <a:r>
              <a:rPr lang="hr-HR" altLang="sr-Latn-RS" sz="20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 kao</a:t>
            </a:r>
            <a:r>
              <a:rPr lang="hr-HR" altLang="sr-Latn-RS" sz="20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 potpuni neuspjeh</a:t>
            </a:r>
            <a:r>
              <a:rPr lang="hr-HR" altLang="sr-Latn-RS" sz="20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, 2. put također </a:t>
            </a:r>
            <a:r>
              <a:rPr lang="hr-HR" altLang="sr-Latn-RS" sz="20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bez uspjeha zajedno s </a:t>
            </a:r>
            <a:r>
              <a:rPr lang="hr-HR" altLang="sr-Latn-RS" sz="2000" i="1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Bra</a:t>
            </a:r>
            <a:r>
              <a:rPr lang="hr-HR" altLang="sr-Latn-RS" sz="2000" i="1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ć</a:t>
            </a:r>
            <a:r>
              <a:rPr lang="hr-HR" altLang="sr-Latn-RS" sz="2000" i="1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om</a:t>
            </a:r>
            <a:r>
              <a:rPr lang="hr-HR" altLang="sr-Latn-RS" sz="20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; </a:t>
            </a:r>
            <a:r>
              <a:rPr lang="hr-HR" altLang="sr-Latn-RS" sz="20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napokon uspješno </a:t>
            </a:r>
            <a:r>
              <a:rPr lang="hr-HR" altLang="sr-Latn-RS" sz="20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izvedena</a:t>
            </a:r>
            <a:r>
              <a:rPr lang="hr-HR" altLang="sr-Latn-RS" sz="20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 u trećem pokušaju, 160. g. </a:t>
            </a:r>
            <a:endParaRPr lang="hr-HR" altLang="sr-Latn-RS" sz="2000">
              <a:effectLst>
                <a:outerShdw blurRad="38100" dist="38100" dir="2700000" algn="tl">
                  <a:srgbClr val="000000"/>
                </a:outerShdw>
              </a:effectLst>
              <a:latin typeface="Palatino Linotype" panose="02040502050505030304" pitchFamily="18" charset="0"/>
            </a:endParaRPr>
          </a:p>
          <a:p>
            <a:pPr lvl="1" eaLnBrk="1" hangingPunct="1"/>
            <a:r>
              <a:rPr lang="hr-HR" altLang="sr-Latn-RS" sz="20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Najkraća, </a:t>
            </a:r>
            <a:r>
              <a:rPr lang="hr-HR" altLang="sr-Latn-RS" sz="20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880 stihova</a:t>
            </a:r>
            <a:endParaRPr lang="hr-HR" altLang="sr-Latn-RS" sz="2000">
              <a:effectLst>
                <a:outerShdw blurRad="38100" dist="38100" dir="2700000" algn="tl">
                  <a:srgbClr val="000000"/>
                </a:outerShdw>
              </a:effectLst>
              <a:latin typeface="Palatino Linotype" panose="02040502050505030304" pitchFamily="18" charset="0"/>
            </a:endParaRPr>
          </a:p>
          <a:p>
            <a:pPr lvl="1" eaLnBrk="1" hangingPunct="1"/>
            <a:r>
              <a:rPr lang="hr-HR" altLang="sr-Latn-RS" sz="20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Svekrva se trudi da njen sin ostane sa ženom za koju on misli da ga je prevarila</a:t>
            </a:r>
          </a:p>
          <a:p>
            <a:pPr eaLnBrk="1" hangingPunct="1"/>
            <a:r>
              <a:rPr lang="hr-HR" altLang="sr-Latn-R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Samokažnjavatelj </a:t>
            </a:r>
            <a:r>
              <a:rPr lang="hr-HR" altLang="sr-Latn-RS" sz="24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(</a:t>
            </a:r>
            <a:r>
              <a:rPr lang="hr-HR" altLang="sr-Latn-R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Heautontim</a:t>
            </a:r>
            <a:r>
              <a:rPr lang="en-US" altLang="sr-Latn-R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ō</a:t>
            </a:r>
            <a:r>
              <a:rPr lang="hr-HR" altLang="sr-Latn-R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roumenos</a:t>
            </a:r>
            <a:r>
              <a:rPr lang="hr-HR" altLang="sr-Latn-RS" sz="24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)</a:t>
            </a:r>
            <a:r>
              <a:rPr lang="hr-HR" altLang="sr-Latn-RS" sz="26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endParaRPr lang="hr-HR" altLang="sr-Latn-RS" sz="2600">
              <a:effectLst>
                <a:outerShdw blurRad="38100" dist="38100" dir="2700000" algn="tl">
                  <a:srgbClr val="000000"/>
                </a:outerShdw>
              </a:effectLst>
              <a:latin typeface="Palatino Linotype" panose="02040502050505030304" pitchFamily="18" charset="0"/>
            </a:endParaRPr>
          </a:p>
          <a:p>
            <a:pPr lvl="1" eaLnBrk="1" hangingPunct="1"/>
            <a:r>
              <a:rPr lang="hr-HR" altLang="sr-Latn-RS" sz="20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163. g.</a:t>
            </a:r>
            <a:r>
              <a:rPr lang="hr-HR" altLang="sr-Latn-RS" sz="20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,</a:t>
            </a:r>
            <a:r>
              <a:rPr lang="hr-HR" altLang="sr-Latn-RS" sz="20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 izvrsn</a:t>
            </a:r>
            <a:r>
              <a:rPr lang="hr-HR" altLang="sr-Latn-RS" sz="20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i</a:t>
            </a:r>
            <a:r>
              <a:rPr lang="hr-HR" altLang="sr-Latn-RS" sz="20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 rezultat</a:t>
            </a:r>
            <a:r>
              <a:rPr lang="hr-HR" altLang="sr-Latn-RS" sz="20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i; Menandrov</a:t>
            </a:r>
            <a:r>
              <a:rPr lang="hr-HR" altLang="sr-Latn-RS" sz="20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endParaRPr lang="hr-HR" altLang="sr-Latn-RS" sz="2000">
              <a:effectLst>
                <a:outerShdw blurRad="38100" dist="38100" dir="2700000" algn="tl">
                  <a:srgbClr val="000000"/>
                </a:outerShdw>
              </a:effectLst>
              <a:latin typeface="Palatino Linotype" panose="02040502050505030304" pitchFamily="18" charset="0"/>
            </a:endParaRPr>
          </a:p>
          <a:p>
            <a:pPr lvl="1" eaLnBrk="1" hangingPunct="1"/>
            <a:r>
              <a:rPr lang="hr-HR" altLang="sr-Latn-RS" sz="20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Starac se muči poljoprivredom jer je otjerao sina u vojsku da se ne oženi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hr-HR" altLang="sr-Latn-RS" sz="20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	siromašnom djevojkom</a:t>
            </a:r>
          </a:p>
        </p:txBody>
      </p:sp>
    </p:spTree>
  </p:cSld>
  <p:clrMapOvr>
    <a:masterClrMapping/>
  </p:clrMapOvr>
  <p:transition spd="med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8913"/>
            <a:ext cx="9144000" cy="64801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r-HR" altLang="sr-Latn-RS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Eunuh </a:t>
            </a:r>
            <a:r>
              <a:rPr lang="hr-HR" altLang="sr-Latn-R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(</a:t>
            </a:r>
            <a:r>
              <a:rPr lang="hr-HR" altLang="sr-Latn-RS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Eunuchus</a:t>
            </a:r>
            <a:r>
              <a:rPr lang="hr-HR" altLang="sr-Latn-R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)</a:t>
            </a:r>
            <a:r>
              <a:rPr lang="hr-HR" altLang="sr-Latn-RS" sz="26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endParaRPr lang="hr-HR" altLang="sr-Latn-RS" sz="2600" dirty="0">
              <a:effectLst>
                <a:outerShdw blurRad="38100" dist="38100" dir="2700000" algn="tl">
                  <a:srgbClr val="000000"/>
                </a:outerShdw>
              </a:effectLst>
              <a:latin typeface="Palatino Linotype" panose="02040502050505030304" pitchFamily="18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hr-HR" altLang="sr-Latn-R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postavljen 161. g., Terencijev najveći pogodak za publiku i najveći poslovni uspjeh</a:t>
            </a:r>
            <a:r>
              <a:rPr lang="hr-HR" altLang="sr-Latn-R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 </a:t>
            </a:r>
          </a:p>
          <a:p>
            <a:pPr lvl="2" eaLnBrk="1" hangingPunct="1">
              <a:lnSpc>
                <a:spcPct val="90000"/>
              </a:lnSpc>
            </a:pPr>
            <a:r>
              <a:rPr lang="hr-HR" altLang="sr-Latn-R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prodan za 8 000 sestercija, izveden i 2. put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sr-Latn-R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Najduža, </a:t>
            </a:r>
            <a:r>
              <a:rPr lang="hr-HR" altLang="sr-Latn-R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1 094 </a:t>
            </a:r>
            <a:r>
              <a:rPr lang="hr-HR" altLang="sr-Latn-R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stiha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sr-Latn-R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Priča o dobroj heteri i mladiću koji se preruši u eunuha kako bi pazio na djevojku koju voli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Formion</a:t>
            </a:r>
            <a:r>
              <a:rPr lang="hr-HR" altLang="sr-Latn-R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 (</a:t>
            </a:r>
            <a:r>
              <a:rPr lang="hr-HR" altLang="sr-Latn-RS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Phormio</a:t>
            </a:r>
            <a:r>
              <a:rPr lang="hr-HR" altLang="sr-Latn-R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)</a:t>
            </a:r>
            <a:r>
              <a:rPr lang="hr-HR" altLang="sr-Latn-RS" sz="26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endParaRPr lang="hr-HR" altLang="sr-Latn-RS" sz="2600" i="1" dirty="0">
              <a:effectLst>
                <a:outerShdw blurRad="38100" dist="38100" dir="2700000" algn="tl">
                  <a:srgbClr val="000000"/>
                </a:outerShdw>
              </a:effectLst>
              <a:latin typeface="Palatino Linotype" panose="02040502050505030304" pitchFamily="18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hr-HR" altLang="sr-Latn-R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uspješno izvedena 161. g. </a:t>
            </a:r>
            <a:endParaRPr lang="hr-HR" altLang="sr-Latn-RS" sz="2400" dirty="0">
              <a:effectLst>
                <a:outerShdw blurRad="38100" dist="38100" dir="2700000" algn="tl">
                  <a:srgbClr val="000000"/>
                </a:outerShdw>
              </a:effectLst>
              <a:latin typeface="Palatino Linotype" panose="02040502050505030304" pitchFamily="18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hr-HR" altLang="sr-Latn-R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i</a:t>
            </a:r>
            <a:r>
              <a:rPr lang="hr-HR" altLang="sr-Latn-R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zvornik je </a:t>
            </a:r>
            <a:r>
              <a:rPr lang="hr-HR" altLang="sr-Latn-R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Parničar</a:t>
            </a:r>
            <a:r>
              <a:rPr lang="hr-HR" altLang="sr-Latn-R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 (</a:t>
            </a:r>
            <a:r>
              <a:rPr lang="hr-HR" altLang="sr-Latn-R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Epidikazómenos</a:t>
            </a:r>
            <a:r>
              <a:rPr lang="hr-HR" altLang="sr-Latn-R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) Apolodora iz Karista</a:t>
            </a:r>
            <a:r>
              <a:rPr lang="en-GB" altLang="sr-Latn-R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 </a:t>
            </a:r>
            <a:endParaRPr lang="hr-HR" altLang="sr-Latn-RS" sz="2400" dirty="0">
              <a:effectLst>
                <a:outerShdw blurRad="38100" dist="38100" dir="2700000" algn="tl">
                  <a:srgbClr val="000000"/>
                </a:outerShdw>
              </a:effectLst>
              <a:latin typeface="Palatino Linotype" panose="02040502050505030304" pitchFamily="18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hr-HR" altLang="sr-Latn-R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Nazvana po parazitu koji pomaže mladićima da dođu do voljenih djevojaka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Braća </a:t>
            </a:r>
            <a:r>
              <a:rPr lang="hr-HR" altLang="sr-Latn-R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(</a:t>
            </a:r>
            <a:r>
              <a:rPr lang="hr-HR" altLang="sr-Latn-RS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Adelphoe</a:t>
            </a:r>
            <a:r>
              <a:rPr lang="hr-HR" altLang="sr-Latn-R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)</a:t>
            </a:r>
            <a:r>
              <a:rPr lang="hr-HR" altLang="sr-Latn-RS" sz="26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endParaRPr lang="hr-HR" altLang="sr-Latn-RS" sz="2600" dirty="0">
              <a:effectLst>
                <a:outerShdw blurRad="38100" dist="38100" dir="2700000" algn="tl">
                  <a:srgbClr val="000000"/>
                </a:outerShdw>
              </a:effectLst>
              <a:latin typeface="Palatino Linotype" panose="02040502050505030304" pitchFamily="18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hr-HR" altLang="sr-Latn-R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izvedena 160. g. na pogrebnim igrama za L. Emilija Paula</a:t>
            </a:r>
            <a:endParaRPr lang="hr-HR" altLang="sr-Latn-RS" sz="2400" dirty="0">
              <a:effectLst>
                <a:outerShdw blurRad="38100" dist="38100" dir="2700000" algn="tl">
                  <a:srgbClr val="000000"/>
                </a:outerShdw>
              </a:effectLst>
              <a:latin typeface="Palatino Linotype" panose="02040502050505030304" pitchFamily="18" charset="0"/>
            </a:endParaRPr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</a:pPr>
            <a:r>
              <a:rPr lang="hr-HR" altLang="sr-Latn-R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Komedija o načinima odgajanja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r-HR" altLang="sr-Latn-R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	*  producent je svima L. Ambivije Turpion</a:t>
            </a:r>
            <a:endParaRPr lang="en-GB" altLang="sr-Latn-RS" sz="2200" dirty="0">
              <a:effectLst>
                <a:outerShdw blurRad="38100" dist="38100" dir="2700000" algn="tl">
                  <a:srgbClr val="000000"/>
                </a:outerShdw>
              </a:effectLst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  <p:transition spd="med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sz="38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Lucije Ambivije Turpion </a:t>
            </a:r>
            <a:br>
              <a:rPr lang="hr-HR" sz="38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</a:br>
            <a:r>
              <a:rPr lang="hr-HR" sz="38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			(</a:t>
            </a:r>
            <a:r>
              <a:rPr lang="hr-HR" sz="3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Lucius Ambivius Turpio</a:t>
            </a:r>
            <a:r>
              <a:rPr lang="hr-HR" sz="38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)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700213"/>
            <a:ext cx="8137525" cy="48974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r-HR" altLang="sr-Latn-RS" sz="26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Ravnatelj koji je vodio glumačku družinu, postavljao djelo na scenu i često surađivao s piscima koje bi odabrao 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sz="26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Dobro poznat glumac i redatelj</a:t>
            </a:r>
            <a:r>
              <a:rPr lang="hr-HR" altLang="sr-Latn-RS" sz="26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, radio i s Cecilijem Stacijem</a:t>
            </a:r>
            <a:r>
              <a:rPr lang="en-GB" altLang="sr-Latn-RS" sz="26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 </a:t>
            </a:r>
            <a:endParaRPr lang="hr-HR" altLang="sr-Latn-RS" sz="2600">
              <a:effectLst>
                <a:outerShdw blurRad="38100" dist="38100" dir="2700000" algn="tl">
                  <a:srgbClr val="000000"/>
                </a:outerShdw>
              </a:effectLst>
              <a:latin typeface="Palatino Linotype" panose="0204050205050503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hr-HR" altLang="sr-Latn-RS" sz="26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Otkupio je i producirao sve Terencijeve komedije, a glumio barem u većini 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sz="26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Terencije ga je koristio kao svog glasnogovornika u prolozima (</a:t>
            </a:r>
            <a:r>
              <a:rPr lang="hr-HR" altLang="sr-Latn-RS" sz="2600" i="1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Heauton timoroumenos</a:t>
            </a:r>
            <a:r>
              <a:rPr lang="hr-HR" altLang="sr-Latn-RS" sz="26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 i</a:t>
            </a:r>
            <a:r>
              <a:rPr lang="hr-HR" altLang="sr-Latn-RS" sz="2600" i="1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 Hecyra)</a:t>
            </a:r>
          </a:p>
          <a:p>
            <a:pPr eaLnBrk="1" hangingPunct="1">
              <a:lnSpc>
                <a:spcPct val="90000"/>
              </a:lnSpc>
            </a:pPr>
            <a:endParaRPr lang="hr-HR" altLang="sr-Latn-RS" sz="2600">
              <a:effectLst>
                <a:outerShdw blurRad="38100" dist="38100" dir="2700000" algn="tl">
                  <a:srgbClr val="000000"/>
                </a:outerShdw>
              </a:effectLst>
              <a:latin typeface="Palatino Linotype" panose="0204050205050503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hr-HR" altLang="sr-Latn-RS" sz="2600" i="1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Flaccus Claudii </a:t>
            </a:r>
            <a:r>
              <a:rPr lang="hr-HR" altLang="sr-Latn-RS" sz="260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– rob skladatelj za Terencijeva djela</a:t>
            </a:r>
            <a:endParaRPr lang="en-GB" altLang="sr-Latn-RS" sz="2600">
              <a:effectLst>
                <a:outerShdw blurRad="38100" dist="38100" dir="2700000" algn="tl">
                  <a:srgbClr val="000000"/>
                </a:outerShdw>
              </a:effectLst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  <p:transition spd="med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Contaminatio </a:t>
            </a: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(kontaminacija)</a:t>
            </a:r>
            <a:endParaRPr lang="hr-HR" i="1" dirty="0">
              <a:effectLst>
                <a:outerShdw blurRad="38100" dist="38100" dir="2700000" algn="tl">
                  <a:srgbClr val="000000"/>
                </a:outerShdw>
              </a:effectLst>
              <a:latin typeface="Palatino Linotype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799"/>
            <a:ext cx="8610600" cy="51323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Spajanje elemenata i/li scena iz raznih grčkih predložaka u jednoj komediji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Puno ju je koristio i Plaut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Uzori/izvori su Terenciju Menandar (najviše), Difil i Apolodor iz Karista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hr-HR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Andria</a:t>
            </a: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 = Menandrova </a:t>
            </a:r>
            <a:r>
              <a:rPr lang="hr-HR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Andr</a:t>
            </a:r>
            <a:r>
              <a:rPr lang="hr-HR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  <a:cs typeface="Times New Roman" pitchFamily="18" charset="0"/>
              </a:rPr>
              <a:t>í</a:t>
            </a:r>
            <a:r>
              <a:rPr lang="hr-HR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a </a:t>
            </a: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i </a:t>
            </a:r>
            <a:r>
              <a:rPr lang="hr-HR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Perinth</a:t>
            </a:r>
            <a:r>
              <a:rPr lang="hr-HR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  <a:cs typeface="Times New Roman" pitchFamily="18" charset="0"/>
              </a:rPr>
              <a:t>í</a:t>
            </a:r>
            <a:r>
              <a:rPr lang="hr-HR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a</a:t>
            </a:r>
            <a:endParaRPr lang="hr-HR" dirty="0">
              <a:effectLst>
                <a:outerShdw blurRad="38100" dist="38100" dir="2700000" algn="tl">
                  <a:srgbClr val="000000"/>
                </a:outerShdw>
              </a:effectLst>
              <a:latin typeface="Palatino Linotype" pitchFamily="18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hr-HR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Hecyra </a:t>
            </a: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= Apolodorova </a:t>
            </a:r>
            <a:r>
              <a:rPr lang="hr-HR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Hekyr</a:t>
            </a:r>
            <a:r>
              <a:rPr lang="en-US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á</a:t>
            </a:r>
            <a:r>
              <a:rPr lang="hr-HR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 </a:t>
            </a: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i Menandrovi </a:t>
            </a:r>
            <a:r>
              <a:rPr lang="hr-HR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  <a:cs typeface="Times New Roman" pitchFamily="18" charset="0"/>
              </a:rPr>
              <a:t>Epitrépontes</a:t>
            </a: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  <a:cs typeface="Times New Roman" pitchFamily="18" charset="0"/>
              </a:rPr>
              <a:t> (</a:t>
            </a:r>
            <a:r>
              <a:rPr lang="hr-HR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  <a:cs typeface="Times New Roman" pitchFamily="18" charset="0"/>
              </a:rPr>
              <a:t>Parničari</a:t>
            </a: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  <a:cs typeface="Times New Roman" pitchFamily="18" charset="0"/>
              </a:rPr>
              <a:t>)</a:t>
            </a: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 </a:t>
            </a:r>
            <a:endParaRPr lang="hr-HR" dirty="0">
              <a:effectLst>
                <a:outerShdw blurRad="38100" dist="38100" dir="2700000" algn="tl">
                  <a:srgbClr val="000000"/>
                </a:outerShdw>
              </a:effectLst>
              <a:latin typeface="Palatino Linotype" pitchFamily="18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hr-HR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Eunuchus</a:t>
            </a: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 = Menandrovi </a:t>
            </a:r>
            <a:r>
              <a:rPr lang="hr-HR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Euno</a:t>
            </a:r>
            <a:r>
              <a:rPr lang="en-US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û</a:t>
            </a:r>
            <a:r>
              <a:rPr lang="hr-HR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khos </a:t>
            </a: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i </a:t>
            </a:r>
            <a:r>
              <a:rPr lang="hr-HR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  <a:cs typeface="Times New Roman" pitchFamily="18" charset="0"/>
              </a:rPr>
              <a:t>Kólaks</a:t>
            </a: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 (</a:t>
            </a:r>
            <a:r>
              <a:rPr lang="hr-HR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  <a:cs typeface="Times New Roman" pitchFamily="18" charset="0"/>
              </a:rPr>
              <a:t>Laskav</a:t>
            </a:r>
            <a:r>
              <a:rPr lang="hr-HR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a</a:t>
            </a:r>
            <a:r>
              <a:rPr lang="hr-HR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  <a:cs typeface="Times New Roman" pitchFamily="18" charset="0"/>
              </a:rPr>
              <a:t>c</a:t>
            </a: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  <a:cs typeface="Times New Roman" pitchFamily="18" charset="0"/>
              </a:rPr>
              <a:t>)</a:t>
            </a: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 </a:t>
            </a:r>
            <a:endParaRPr lang="hr-HR" dirty="0">
              <a:effectLst>
                <a:outerShdw blurRad="38100" dist="38100" dir="2700000" algn="tl">
                  <a:srgbClr val="000000"/>
                </a:outerShdw>
              </a:effectLst>
              <a:latin typeface="Palatino Linotype" pitchFamily="18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hr-HR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Adelphoe = </a:t>
            </a: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  <a:cs typeface="Times New Roman" pitchFamily="18" charset="0"/>
              </a:rPr>
              <a:t>Menandrov</a:t>
            </a: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i</a:t>
            </a: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  <a:cs typeface="Times New Roman" pitchFamily="18" charset="0"/>
              </a:rPr>
              <a:t> </a:t>
            </a:r>
            <a:r>
              <a:rPr lang="hr-HR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  <a:cs typeface="Times New Roman" pitchFamily="18" charset="0"/>
              </a:rPr>
              <a:t>Adelphoí</a:t>
            </a: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  <a:cs typeface="Times New Roman" pitchFamily="18" charset="0"/>
              </a:rPr>
              <a:t> i prizor iz Difilov</a:t>
            </a: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ih </a:t>
            </a:r>
            <a:r>
              <a:rPr lang="hr-HR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  <a:cs typeface="Times New Roman" pitchFamily="18" charset="0"/>
              </a:rPr>
              <a:t>Synapothnēi’skontes </a:t>
            </a: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  <a:cs typeface="Times New Roman" pitchFamily="18" charset="0"/>
              </a:rPr>
              <a:t>(</a:t>
            </a:r>
            <a:r>
              <a:rPr lang="hr-HR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  <a:cs typeface="Times New Roman" pitchFamily="18" charset="0"/>
              </a:rPr>
              <a:t>Zajedno u smrti</a:t>
            </a: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  <a:cs typeface="Times New Roman" pitchFamily="18" charset="0"/>
              </a:rPr>
              <a:t>, latinski </a:t>
            </a:r>
            <a:r>
              <a:rPr lang="hr-HR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  <a:cs typeface="Times New Roman" pitchFamily="18" charset="0"/>
              </a:rPr>
              <a:t>Commorientes</a:t>
            </a: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  <a:cs typeface="Times New Roman" pitchFamily="18" charset="0"/>
              </a:rPr>
              <a:t>)</a:t>
            </a: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 </a:t>
            </a:r>
            <a:endParaRPr lang="hr-HR" dirty="0">
              <a:effectLst>
                <a:outerShdw blurRad="38100" dist="38100" dir="2700000" algn="tl">
                  <a:srgbClr val="000000"/>
                </a:outerShdw>
              </a:effectLst>
              <a:latin typeface="Palatino Linotype" pitchFamily="18" charset="0"/>
            </a:endParaRPr>
          </a:p>
        </p:txBody>
      </p:sp>
    </p:spTree>
  </p:cSld>
  <p:clrMapOvr>
    <a:masterClrMapping/>
  </p:clrMapOvr>
  <p:transition spd="med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Radnja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Fabula stataria</a:t>
            </a:r>
          </a:p>
          <a:p>
            <a:pPr eaLnBrk="1" hangingPunct="1">
              <a:defRPr/>
            </a:pPr>
            <a:r>
              <a:rPr lang="hr-HR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Vjerodostojnost (uvjerljivost)</a:t>
            </a:r>
            <a:endParaRPr lang="hr-HR" dirty="0">
              <a:effectLst>
                <a:outerShdw blurRad="38100" dist="38100" dir="2700000" algn="tl">
                  <a:srgbClr val="000000"/>
                </a:outerShdw>
              </a:effectLst>
              <a:latin typeface="Palatino Linotype" pitchFamily="18" charset="0"/>
            </a:endParaRPr>
          </a:p>
          <a:p>
            <a:pPr lvl="1" eaLnBrk="1" hangingPunct="1">
              <a:defRPr/>
            </a:pP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Nema metateatra kao kod Plauta</a:t>
            </a:r>
          </a:p>
          <a:p>
            <a:pPr lvl="1" eaLnBrk="1" hangingPunct="1">
              <a:defRPr/>
            </a:pPr>
            <a:endParaRPr lang="hr-HR" dirty="0">
              <a:effectLst>
                <a:outerShdw blurRad="38100" dist="38100" dir="2700000" algn="tl">
                  <a:srgbClr val="000000"/>
                </a:outerShdw>
              </a:effectLst>
              <a:latin typeface="Palatino Linotype" pitchFamily="18" charset="0"/>
            </a:endParaRPr>
          </a:p>
          <a:p>
            <a:pPr eaLnBrk="1" hangingPunct="1">
              <a:defRPr/>
            </a:pP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Prolog – ne obavještava o radnji, već iznosi piščeve književne stavove</a:t>
            </a:r>
          </a:p>
          <a:p>
            <a:pPr lvl="1" eaLnBrk="1" hangingPunct="1">
              <a:defRPr/>
            </a:pP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Napetije</a:t>
            </a:r>
          </a:p>
          <a:p>
            <a:pPr eaLnBrk="1" hangingPunct="1">
              <a:defRPr/>
            </a:pPr>
            <a:r>
              <a:rPr lang="hr-HR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Češće završava brakom</a:t>
            </a:r>
          </a:p>
        </p:txBody>
      </p:sp>
    </p:spTree>
  </p:cSld>
  <p:clrMapOvr>
    <a:masterClrMapping/>
  </p:clrMapOvr>
  <p:transition spd="med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Jezik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124745"/>
            <a:ext cx="8893175" cy="5733256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r-HR" altLang="sr-Latn-RS" sz="3200" i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Puri sermonis amator</a:t>
            </a:r>
            <a:r>
              <a:rPr lang="hr-HR" altLang="sr-Latn-RS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sr-Latn-RS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„ljubitelj čistoga govora” (J. Cezar)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Ciceronu primjer jezične dotjeranosti i profinjenosti</a:t>
            </a:r>
            <a:r>
              <a:rPr lang="hr-HR" altLang="sr-Latn-RS" dirty="0"/>
              <a:t> </a:t>
            </a:r>
            <a:endParaRPr lang="hr-HR" altLang="sr-Latn-RS" dirty="0">
              <a:effectLst>
                <a:outerShdw blurRad="38100" dist="38100" dir="2700000" algn="tl">
                  <a:srgbClr val="000000"/>
                </a:outerShdw>
              </a:effectLst>
              <a:latin typeface="Palatino Linotype" panose="0204050205050503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hr-HR" altLang="sr-Latn-RS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Likovi ne govore toliko o ljubavi, hrani, tjelesnim procesima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Nema grubih uvreda, vulgarnog govora robova i hetera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Nema ni književnih parodija (tragičkog jezika)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Manje lirskih dijelova (a među njima manje </a:t>
            </a:r>
            <a:r>
              <a:rPr lang="hr-HR" altLang="sr-Latn-RS" i="1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cantica</a:t>
            </a:r>
            <a:r>
              <a:rPr lang="hr-HR" altLang="sr-Latn-RS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Puno više poslovica od Plauta</a:t>
            </a:r>
          </a:p>
        </p:txBody>
      </p:sp>
    </p:spTree>
  </p:cSld>
  <p:clrMapOvr>
    <a:masterClrMapping/>
  </p:clrMapOvr>
  <p:transition spd="med">
    <p:push dir="u"/>
  </p:transition>
</p:sld>
</file>

<file path=ppt/theme/theme1.xml><?xml version="1.0" encoding="utf-8"?>
<a:theme xmlns:a="http://schemas.openxmlformats.org/drawingml/2006/main" name="Edge">
  <a:themeElements>
    <a:clrScheme name="Edge 3">
      <a:dk1>
        <a:srgbClr val="333333"/>
      </a:dk1>
      <a:lt1>
        <a:srgbClr val="FFFFFF"/>
      </a:lt1>
      <a:dk2>
        <a:srgbClr val="221013"/>
      </a:dk2>
      <a:lt2>
        <a:srgbClr val="FFFFFF"/>
      </a:lt2>
      <a:accent1>
        <a:srgbClr val="CC3300"/>
      </a:accent1>
      <a:accent2>
        <a:srgbClr val="CC9900"/>
      </a:accent2>
      <a:accent3>
        <a:srgbClr val="ABAAAA"/>
      </a:accent3>
      <a:accent4>
        <a:srgbClr val="DADADA"/>
      </a:accent4>
      <a:accent5>
        <a:srgbClr val="E2ADAA"/>
      </a:accent5>
      <a:accent6>
        <a:srgbClr val="B98A00"/>
      </a:accent6>
      <a:hlink>
        <a:srgbClr val="808080"/>
      </a:hlink>
      <a:folHlink>
        <a:srgbClr val="666633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819</TotalTime>
  <Words>699</Words>
  <Application>Microsoft Office PowerPoint</Application>
  <PresentationFormat>Prikaz na zaslonu (4:3)</PresentationFormat>
  <Paragraphs>90</Paragraphs>
  <Slides>10</Slides>
  <Notes>10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7" baseType="lpstr">
      <vt:lpstr>Arial</vt:lpstr>
      <vt:lpstr>Bookman Old Style</vt:lpstr>
      <vt:lpstr>Garamond</vt:lpstr>
      <vt:lpstr>Palatino Linotype</vt:lpstr>
      <vt:lpstr>Times New Roman</vt:lpstr>
      <vt:lpstr>Wingdings</vt:lpstr>
      <vt:lpstr>Edge</vt:lpstr>
      <vt:lpstr>Publius Terentius Afer</vt:lpstr>
      <vt:lpstr>PowerPoint prezentacija</vt:lpstr>
      <vt:lpstr>PowerPoint prezentacija</vt:lpstr>
      <vt:lpstr>6 sačuvanih (i napisanih) djela</vt:lpstr>
      <vt:lpstr>PowerPoint prezentacija</vt:lpstr>
      <vt:lpstr>Lucije Ambivije Turpion     (Lucius Ambivius Turpio)</vt:lpstr>
      <vt:lpstr>Contaminatio (kontaminacija)</vt:lpstr>
      <vt:lpstr>Radnja</vt:lpstr>
      <vt:lpstr>Jezik</vt:lpstr>
      <vt:lpstr>Likovi 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Terencije</dc:title>
  <dc:creator>Maja</dc:creator>
  <cp:lastModifiedBy>Maja Matasović</cp:lastModifiedBy>
  <cp:revision>69</cp:revision>
  <dcterms:created xsi:type="dcterms:W3CDTF">2010-03-02T22:02:41Z</dcterms:created>
  <dcterms:modified xsi:type="dcterms:W3CDTF">2026-05-07T09:07:26Z</dcterms:modified>
</cp:coreProperties>
</file>