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67" r:id="rId2"/>
    <p:sldId id="26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0" autoAdjust="0"/>
    <p:restoredTop sz="86392" autoAdjust="0"/>
  </p:normalViewPr>
  <p:slideViewPr>
    <p:cSldViewPr snapToGrid="0">
      <p:cViewPr varScale="1">
        <p:scale>
          <a:sx n="54" d="100"/>
          <a:sy n="54" d="100"/>
        </p:scale>
        <p:origin x="114" y="4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CCBFD-53BE-4C28-8462-8C77BFAE11EA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FE54F-03F7-40B9-8F0B-BA8A70481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3510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Poštivanje bogova daje etički temelj vođenju države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FE54F-03F7-40B9-8F0B-BA8A704812C6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9458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F6C7020-6B75-41B0-9F6D-ADE937494A8C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3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65276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6E5034D-1058-4A7B-AD95-32AEA5CCD109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4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11032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D87F613-B026-4E5E-B9F8-52893D9F9291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5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93310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9D61188-BDF3-410B-9448-BD41FD575490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6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78748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CF17996-8896-45C1-B29B-6C745BDC4BCC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7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68140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A59C2D2-166F-4BE9-945E-0D4F3EF67A51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8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75919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295B192-ADB2-456C-9526-5B64116397F7}" type="slidenum">
              <a:rPr lang="hr-HR" altLang="sr-Latn-RS">
                <a:latin typeface="Times New Roman" panose="02020603050405020304" pitchFamily="18" charset="0"/>
              </a:rPr>
              <a:pPr eaLnBrk="1" hangingPunct="1"/>
              <a:t>9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6622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73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755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83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540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94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806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692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014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204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311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53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5DCC32-1A43-484B-98D6-8D60AFA9CB07}" type="datetimeFigureOut">
              <a:rPr lang="hr-HR" smtClean="0"/>
              <a:t>20.4.2020.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3A07F0B-7386-4177-81CD-7F8A1A3D9231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76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960137"/>
            <a:ext cx="8610600" cy="1463040"/>
          </a:xfrm>
        </p:spPr>
        <p:txBody>
          <a:bodyPr>
            <a:normAutofit/>
          </a:bodyPr>
          <a:lstStyle/>
          <a:p>
            <a:pPr algn="l"/>
            <a:r>
              <a:rPr lang="hr-HR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Scipionov</a:t>
            </a:r>
            <a:r>
              <a:rPr lang="hr-HR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književni krug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2134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128" y="286871"/>
            <a:ext cx="11777472" cy="6571129"/>
          </a:xfrm>
        </p:spPr>
        <p:txBody>
          <a:bodyPr>
            <a:normAutofit lnSpcReduction="10000"/>
          </a:bodyPr>
          <a:lstStyle/>
          <a:p>
            <a:pPr lvl="4">
              <a:buFont typeface="Courier New" panose="02070309020205020404" pitchFamily="49" charset="0"/>
              <a:buChar char="o"/>
            </a:pPr>
            <a:r>
              <a:rPr lang="hr-HR" sz="2800" dirty="0">
                <a:latin typeface="Palatino Linotype" panose="02040502050505030304" pitchFamily="18" charset="0"/>
              </a:rPr>
              <a:t> 2.st.pr.Kr. - doba političkog i kulturnog uspona Rima</a:t>
            </a:r>
          </a:p>
          <a:p>
            <a:pPr lvl="5">
              <a:buFont typeface="Courier New" panose="02070309020205020404" pitchFamily="49" charset="0"/>
              <a:buChar char="o"/>
            </a:pPr>
            <a:r>
              <a:rPr lang="hr-HR" sz="2800" dirty="0">
                <a:latin typeface="Palatino Linotype" panose="02040502050505030304" pitchFamily="18" charset="0"/>
              </a:rPr>
              <a:t> </a:t>
            </a:r>
            <a:r>
              <a:rPr lang="hr-HR" sz="2400" dirty="0" err="1">
                <a:latin typeface="Palatino Linotype" panose="02040502050505030304" pitchFamily="18" charset="0"/>
              </a:rPr>
              <a:t>helenizacija</a:t>
            </a:r>
            <a:endParaRPr lang="hr-HR" sz="2400" dirty="0">
              <a:latin typeface="Palatino Linotype" panose="02040502050505030304" pitchFamily="18" charset="0"/>
            </a:endParaRPr>
          </a:p>
          <a:p>
            <a:pPr lvl="5">
              <a:buFont typeface="Courier New" panose="02070309020205020404" pitchFamily="49" charset="0"/>
              <a:buChar char="o"/>
            </a:pPr>
            <a:r>
              <a:rPr lang="hr-HR" sz="2400" dirty="0">
                <a:latin typeface="Palatino Linotype" panose="02040502050505030304" pitchFamily="18" charset="0"/>
              </a:rPr>
              <a:t> porast broja </a:t>
            </a:r>
            <a:r>
              <a:rPr lang="hr-HR" sz="2400" i="1" dirty="0">
                <a:latin typeface="Palatino Linotype" panose="02040502050505030304" pitchFamily="18" charset="0"/>
              </a:rPr>
              <a:t>proletarija</a:t>
            </a:r>
            <a:r>
              <a:rPr lang="hr-HR" sz="2400" dirty="0">
                <a:latin typeface="Palatino Linotype" panose="02040502050505030304" pitchFamily="18" charset="0"/>
              </a:rPr>
              <a:t> (stalež oporezivan samo po broju osoba u obitelji, često osiromašeni poljoprivrednici 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800" dirty="0"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latin typeface="Palatino Linotype" panose="02040502050505030304" pitchFamily="18" charset="0"/>
              </a:rPr>
              <a:t>Publius</a:t>
            </a:r>
            <a:r>
              <a:rPr lang="hr-HR" sz="2800" i="1" dirty="0"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latin typeface="Palatino Linotype" panose="02040502050505030304" pitchFamily="18" charset="0"/>
              </a:rPr>
              <a:t>Cornelius</a:t>
            </a:r>
            <a:r>
              <a:rPr lang="hr-HR" sz="2800" i="1" dirty="0"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latin typeface="Palatino Linotype" panose="02040502050505030304" pitchFamily="18" charset="0"/>
              </a:rPr>
              <a:t>Scipio</a:t>
            </a:r>
            <a:r>
              <a:rPr lang="hr-HR" sz="2800" i="1" dirty="0"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latin typeface="Palatino Linotype" panose="02040502050505030304" pitchFamily="18" charset="0"/>
              </a:rPr>
              <a:t>Aemilianus</a:t>
            </a:r>
            <a:r>
              <a:rPr lang="hr-HR" sz="2800" i="1" dirty="0"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latin typeface="Palatino Linotype" panose="02040502050505030304" pitchFamily="18" charset="0"/>
              </a:rPr>
              <a:t>Africanus</a:t>
            </a:r>
            <a:r>
              <a:rPr lang="hr-HR" sz="2800" i="1" dirty="0"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latin typeface="Palatino Linotype" panose="02040502050505030304" pitchFamily="18" charset="0"/>
              </a:rPr>
              <a:t>Minor</a:t>
            </a:r>
            <a:r>
              <a:rPr lang="hr-HR" sz="2800" i="1" dirty="0">
                <a:latin typeface="Palatino Linotype" panose="02040502050505030304" pitchFamily="18" charset="0"/>
              </a:rPr>
              <a:t> </a:t>
            </a:r>
            <a:r>
              <a:rPr lang="hr-HR" sz="2800" i="1" dirty="0" err="1">
                <a:latin typeface="Palatino Linotype" panose="02040502050505030304" pitchFamily="18" charset="0"/>
              </a:rPr>
              <a:t>Numantinus</a:t>
            </a:r>
            <a:r>
              <a:rPr lang="hr-HR" sz="2800" i="1" dirty="0">
                <a:latin typeface="Palatino Linotype" panose="02040502050505030304" pitchFamily="18" charset="0"/>
              </a:rPr>
              <a:t> </a:t>
            </a:r>
            <a:r>
              <a:rPr lang="hr-HR" sz="2800" dirty="0">
                <a:latin typeface="Palatino Linotype" panose="02040502050505030304" pitchFamily="18" charset="0"/>
              </a:rPr>
              <a:t>(</a:t>
            </a:r>
            <a:r>
              <a:rPr lang="hr-HR" sz="2800" dirty="0" err="1">
                <a:latin typeface="Palatino Linotype" panose="02040502050505030304" pitchFamily="18" charset="0"/>
              </a:rPr>
              <a:t>Publije</a:t>
            </a:r>
            <a:r>
              <a:rPr lang="hr-HR" sz="2800" dirty="0">
                <a:latin typeface="Palatino Linotype" panose="02040502050505030304" pitchFamily="18" charset="0"/>
              </a:rPr>
              <a:t> Kornelije </a:t>
            </a:r>
            <a:r>
              <a:rPr lang="hr-HR" sz="2800" dirty="0" err="1">
                <a:latin typeface="Palatino Linotype" panose="02040502050505030304" pitchFamily="18" charset="0"/>
              </a:rPr>
              <a:t>Scipion</a:t>
            </a:r>
            <a:r>
              <a:rPr lang="hr-HR" sz="2800" dirty="0">
                <a:latin typeface="Palatino Linotype" panose="02040502050505030304" pitchFamily="18" charset="0"/>
              </a:rPr>
              <a:t> Emilijan Afrički Mlađi </a:t>
            </a:r>
            <a:r>
              <a:rPr lang="hr-HR" sz="2800" dirty="0" err="1">
                <a:latin typeface="Palatino Linotype" panose="02040502050505030304" pitchFamily="18" charset="0"/>
              </a:rPr>
              <a:t>Numantinski</a:t>
            </a:r>
            <a:r>
              <a:rPr lang="hr-HR" sz="2800" dirty="0">
                <a:latin typeface="Palatino Linotype" panose="02040502050505030304" pitchFamily="18" charset="0"/>
              </a:rPr>
              <a:t>; 185.-129.pr.Kr.)</a:t>
            </a:r>
          </a:p>
          <a:p>
            <a:pPr marL="0" indent="0">
              <a:buNone/>
            </a:pPr>
            <a:r>
              <a:rPr lang="hr-HR" sz="2800" dirty="0">
                <a:latin typeface="Palatino Linotype" panose="02040502050505030304" pitchFamily="18" charset="0"/>
              </a:rPr>
              <a:t>+ </a:t>
            </a:r>
            <a:r>
              <a:rPr lang="hr-HR" sz="2800" dirty="0" err="1">
                <a:latin typeface="Palatino Linotype" panose="02040502050505030304" pitchFamily="18" charset="0"/>
              </a:rPr>
              <a:t>helenofilni</a:t>
            </a:r>
            <a:r>
              <a:rPr lang="hr-HR" sz="2800" dirty="0">
                <a:latin typeface="Palatino Linotype" panose="02040502050505030304" pitchFamily="18" charset="0"/>
              </a:rPr>
              <a:t> Rimljani i Grci: </a:t>
            </a:r>
            <a:r>
              <a:rPr lang="hr-HR" sz="2800" dirty="0" err="1">
                <a:latin typeface="Palatino Linotype" panose="02040502050505030304" pitchFamily="18" charset="0"/>
              </a:rPr>
              <a:t>Polibije</a:t>
            </a:r>
            <a:r>
              <a:rPr lang="hr-HR" sz="2800" dirty="0">
                <a:latin typeface="Palatino Linotype" panose="02040502050505030304" pitchFamily="18" charset="0"/>
              </a:rPr>
              <a:t>, </a:t>
            </a:r>
            <a:r>
              <a:rPr lang="hr-HR" sz="2800" dirty="0" err="1">
                <a:latin typeface="Palatino Linotype" panose="02040502050505030304" pitchFamily="18" charset="0"/>
              </a:rPr>
              <a:t>Panetije</a:t>
            </a:r>
            <a:r>
              <a:rPr lang="hr-HR" sz="2800" dirty="0">
                <a:latin typeface="Palatino Linotype" panose="02040502050505030304" pitchFamily="18" charset="0"/>
              </a:rPr>
              <a:t> (stoik), </a:t>
            </a:r>
            <a:r>
              <a:rPr lang="hr-HR" sz="2800" dirty="0" err="1">
                <a:latin typeface="Palatino Linotype" panose="02040502050505030304" pitchFamily="18" charset="0"/>
              </a:rPr>
              <a:t>Lelije</a:t>
            </a:r>
            <a:r>
              <a:rPr lang="hr-HR" sz="2800" dirty="0">
                <a:latin typeface="Palatino Linotype" panose="02040502050505030304" pitchFamily="18" charset="0"/>
              </a:rPr>
              <a:t>, </a:t>
            </a:r>
            <a:r>
              <a:rPr lang="hr-HR" sz="2800" dirty="0" err="1">
                <a:latin typeface="Palatino Linotype" panose="02040502050505030304" pitchFamily="18" charset="0"/>
              </a:rPr>
              <a:t>Kvint</a:t>
            </a:r>
            <a:r>
              <a:rPr lang="hr-HR" sz="2800" dirty="0">
                <a:latin typeface="Palatino Linotype" panose="02040502050505030304" pitchFamily="18" charset="0"/>
              </a:rPr>
              <a:t> </a:t>
            </a:r>
            <a:r>
              <a:rPr lang="hr-HR" sz="2800" dirty="0" err="1">
                <a:latin typeface="Palatino Linotype" panose="02040502050505030304" pitchFamily="18" charset="0"/>
              </a:rPr>
              <a:t>Mucije</a:t>
            </a:r>
            <a:r>
              <a:rPr lang="hr-HR" sz="2800" dirty="0">
                <a:latin typeface="Palatino Linotype" panose="02040502050505030304" pitchFamily="18" charset="0"/>
              </a:rPr>
              <a:t> </a:t>
            </a:r>
            <a:r>
              <a:rPr lang="hr-HR" sz="2800" dirty="0" err="1">
                <a:latin typeface="Palatino Linotype" panose="02040502050505030304" pitchFamily="18" charset="0"/>
              </a:rPr>
              <a:t>Scevola</a:t>
            </a:r>
            <a:r>
              <a:rPr lang="hr-HR" sz="2800" dirty="0">
                <a:latin typeface="Palatino Linotype" panose="02040502050505030304" pitchFamily="18" charset="0"/>
              </a:rPr>
              <a:t>, </a:t>
            </a:r>
            <a:r>
              <a:rPr lang="hr-HR" sz="2800" dirty="0" err="1">
                <a:latin typeface="Palatino Linotype" panose="02040502050505030304" pitchFamily="18" charset="0"/>
              </a:rPr>
              <a:t>Kvint</a:t>
            </a:r>
            <a:r>
              <a:rPr lang="hr-HR" sz="2800" dirty="0">
                <a:latin typeface="Palatino Linotype" panose="02040502050505030304" pitchFamily="18" charset="0"/>
              </a:rPr>
              <a:t> </a:t>
            </a:r>
            <a:r>
              <a:rPr lang="hr-HR" sz="2800" dirty="0" err="1">
                <a:latin typeface="Palatino Linotype" panose="02040502050505030304" pitchFamily="18" charset="0"/>
              </a:rPr>
              <a:t>Elije</a:t>
            </a:r>
            <a:r>
              <a:rPr lang="hr-HR" sz="2800" dirty="0">
                <a:latin typeface="Palatino Linotype" panose="02040502050505030304" pitchFamily="18" charset="0"/>
              </a:rPr>
              <a:t> </a:t>
            </a:r>
            <a:r>
              <a:rPr lang="hr-HR" sz="2800" dirty="0" err="1">
                <a:latin typeface="Palatino Linotype" panose="02040502050505030304" pitchFamily="18" charset="0"/>
              </a:rPr>
              <a:t>Tuberon</a:t>
            </a:r>
            <a:r>
              <a:rPr lang="hr-HR" sz="2800" dirty="0">
                <a:latin typeface="Palatino Linotype" panose="02040502050505030304" pitchFamily="18" charset="0"/>
              </a:rPr>
              <a:t>, </a:t>
            </a:r>
            <a:r>
              <a:rPr lang="hr-HR" sz="2800" dirty="0" err="1">
                <a:latin typeface="Palatino Linotype" panose="02040502050505030304" pitchFamily="18" charset="0"/>
              </a:rPr>
              <a:t>Terencije</a:t>
            </a:r>
            <a:r>
              <a:rPr lang="hr-HR" sz="2800" dirty="0">
                <a:latin typeface="Palatino Linotype" panose="02040502050505030304" pitchFamily="18" charset="0"/>
              </a:rPr>
              <a:t>, </a:t>
            </a:r>
            <a:r>
              <a:rPr lang="hr-HR" sz="2800" dirty="0" err="1">
                <a:latin typeface="Palatino Linotype" panose="02040502050505030304" pitchFamily="18" charset="0"/>
              </a:rPr>
              <a:t>Lucilije</a:t>
            </a:r>
            <a:r>
              <a:rPr lang="hr-HR" sz="2800" dirty="0">
                <a:latin typeface="Palatino Linotype" panose="02040502050505030304" pitchFamily="18" charset="0"/>
              </a:rPr>
              <a:t> (?)</a:t>
            </a:r>
          </a:p>
          <a:p>
            <a:pPr marL="0" indent="0">
              <a:buNone/>
            </a:pPr>
            <a:r>
              <a:rPr lang="hr-HR" sz="2800" dirty="0">
                <a:latin typeface="Palatino Linotype" panose="02040502050505030304" pitchFamily="18" charset="0"/>
              </a:rPr>
              <a:t>= </a:t>
            </a:r>
            <a:r>
              <a:rPr lang="hr-H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Scipionov</a:t>
            </a:r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krug</a:t>
            </a:r>
            <a:r>
              <a:rPr lang="hr-HR" sz="2800" dirty="0">
                <a:latin typeface="Palatino Linotype" panose="02040502050505030304" pitchFamily="18" charset="0"/>
              </a:rPr>
              <a:t>; grupa filozofa, pjesnika, govornika i političara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800" dirty="0">
                <a:latin typeface="Palatino Linotype" panose="02040502050505030304" pitchFamily="18" charset="0"/>
              </a:rPr>
              <a:t> </a:t>
            </a:r>
            <a:r>
              <a:rPr lang="hr-HR" sz="2600" dirty="0">
                <a:latin typeface="Palatino Linotype" panose="02040502050505030304" pitchFamily="18" charset="0"/>
              </a:rPr>
              <a:t>ideje poznamo iz Ciceronovih djela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sz="2200" dirty="0">
                <a:latin typeface="Palatino Linotype" panose="02040502050505030304" pitchFamily="18" charset="0"/>
              </a:rPr>
              <a:t> </a:t>
            </a:r>
            <a:r>
              <a:rPr lang="hr-HR" sz="2400" dirty="0">
                <a:latin typeface="Palatino Linotype" panose="02040502050505030304" pitchFamily="18" charset="0"/>
              </a:rPr>
              <a:t>rimska tradicija (</a:t>
            </a:r>
            <a:r>
              <a:rPr lang="hr-HR" sz="2400" i="1" dirty="0">
                <a:latin typeface="Palatino Linotype" panose="02040502050505030304" pitchFamily="18" charset="0"/>
              </a:rPr>
              <a:t>mos maiorum </a:t>
            </a:r>
            <a:r>
              <a:rPr lang="hr-HR" sz="2400" dirty="0">
                <a:latin typeface="Palatino Linotype" panose="02040502050505030304" pitchFamily="18" charset="0"/>
              </a:rPr>
              <a:t>= običaji predaka), za aristokrate koji imaju dužnost brinuti se za dobrobit cijelog naroda</a:t>
            </a:r>
            <a:endParaRPr lang="hr-HR" sz="2200" dirty="0">
              <a:latin typeface="Palatino Linotype" panose="0204050205050503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hr-HR" sz="2600" dirty="0">
                <a:latin typeface="Palatino Linotype" panose="02040502050505030304" pitchFamily="18" charset="0"/>
              </a:rPr>
              <a:t> proučavanje grčke kulture: čitanje i oponašanje grčkih umjetničkih djela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600" dirty="0">
                <a:latin typeface="Palatino Linotype" panose="02040502050505030304" pitchFamily="18" charset="0"/>
              </a:rPr>
              <a:t> teorija obrazovanja, idealne države, uloge pojedinca u svijetu ljudi i bogova, upoznavanja drugih kultura…</a:t>
            </a:r>
          </a:p>
        </p:txBody>
      </p:sp>
    </p:spTree>
    <p:extLst>
      <p:ext uri="{BB962C8B-B14F-4D97-AF65-F5344CB8AC3E}">
        <p14:creationId xmlns:p14="http://schemas.microsoft.com/office/powerpoint/2010/main" val="58280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terence mozaik iz Mitile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5580062" cy="51117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32218" y="1495424"/>
            <a:ext cx="7259782" cy="31718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r-HR" sz="6600" b="1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Publius</a:t>
            </a:r>
            <a:r>
              <a:rPr lang="hr-HR" sz="6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</a:t>
            </a:r>
            <a:r>
              <a:rPr lang="hr-HR" sz="6600" b="1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Terentius</a:t>
            </a:r>
            <a:r>
              <a:rPr lang="hr-HR" sz="6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</a:t>
            </a:r>
            <a:r>
              <a:rPr lang="hr-HR" sz="6600" b="1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Afer</a:t>
            </a:r>
            <a:endParaRPr lang="en-GB" sz="6600" b="1" i="1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00750" y="4667250"/>
            <a:ext cx="5257800" cy="21526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4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Publije</a:t>
            </a:r>
            <a:r>
              <a:rPr lang="hr-HR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</a:t>
            </a:r>
            <a:r>
              <a:rPr lang="hr-HR" sz="4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Terencije</a:t>
            </a:r>
            <a:r>
              <a:rPr lang="hr-HR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</a:t>
            </a:r>
            <a:r>
              <a:rPr lang="hr-HR" sz="4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Afer</a:t>
            </a:r>
            <a:endParaRPr lang="hr-HR" sz="36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25412" y="6453188"/>
            <a:ext cx="5329237" cy="366712"/>
          </a:xfrm>
          <a:prstGeom prst="rect">
            <a:avLst/>
          </a:prstGeom>
          <a:solidFill>
            <a:schemeClr val="accent1">
              <a:alpha val="76862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dirty="0">
                <a:latin typeface="Bookman Old Style" panose="02050604050505020204" pitchFamily="18" charset="0"/>
              </a:rPr>
              <a:t>Mozaik iz 1. st., </a:t>
            </a:r>
            <a:r>
              <a:rPr lang="hr-HR" altLang="sr-Latn-RS" dirty="0" err="1">
                <a:latin typeface="Bookman Old Style" panose="02050604050505020204" pitchFamily="18" charset="0"/>
              </a:rPr>
              <a:t>Mitilena</a:t>
            </a:r>
            <a:r>
              <a:rPr lang="hr-HR" altLang="sr-Latn-RS" dirty="0">
                <a:latin typeface="Bookman Old Style" panose="02050604050505020204" pitchFamily="18" charset="0"/>
              </a:rPr>
              <a:t> na Lezbu</a:t>
            </a:r>
          </a:p>
        </p:txBody>
      </p:sp>
    </p:spTree>
    <p:extLst>
      <p:ext uri="{BB962C8B-B14F-4D97-AF65-F5344CB8AC3E}">
        <p14:creationId xmlns:p14="http://schemas.microsoft.com/office/powerpoint/2010/main" val="372731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908050"/>
            <a:ext cx="10134600" cy="54737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Rođen u Kartagi ili c. 195. ili 185/4. </a:t>
            </a:r>
            <a:r>
              <a:rPr lang="hr-HR" altLang="sr-Latn-RS" sz="28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g.pr.Kr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.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Oslobođenik </a:t>
            </a:r>
            <a:r>
              <a:rPr lang="hr-HR" altLang="sr-Latn-RS" sz="28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Terencija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altLang="sr-Latn-RS" sz="28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Lukana</a:t>
            </a:r>
            <a:endParaRPr lang="hr-HR" altLang="sr-Latn-RS" sz="28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Klijent (?) </a:t>
            </a:r>
            <a:r>
              <a:rPr lang="hr-HR" altLang="sr-Latn-RS" sz="24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Scipiona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Emilijana i Gaja </a:t>
            </a:r>
            <a:r>
              <a:rPr lang="hr-HR" altLang="sr-Latn-RS" sz="24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Lelija</a:t>
            </a:r>
            <a:endParaRPr lang="hr-HR" altLang="sr-Latn-RS" sz="24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Umro 159.g.pr.Kr.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navodno u Grčkoj, navodno utapanjem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endParaRPr lang="hr-HR" altLang="sr-Latn-RS" sz="28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eaLnBrk="1" hangingPunct="1">
              <a:buFont typeface="Courier New" panose="02070309020205020404" pitchFamily="49" charset="0"/>
              <a:buChar char="o"/>
            </a:pPr>
            <a:endParaRPr lang="hr-HR" altLang="sr-Latn-RS" sz="28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Sva su mu djela sačuvana (</a:t>
            </a:r>
            <a:r>
              <a:rPr lang="hr-HR" altLang="sr-Latn-RS" sz="28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palijate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Izvođen još u doba kasne republike, ušao u škole kao lektira</a:t>
            </a:r>
            <a:endParaRPr lang="en-GB" altLang="sr-Latn-RS" sz="28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Jedan od najpopularnijih i u školama najzastupljenijih pisaca zapadne civilizacije</a:t>
            </a:r>
          </a:p>
        </p:txBody>
      </p:sp>
    </p:spTree>
    <p:extLst>
      <p:ext uri="{BB962C8B-B14F-4D97-AF65-F5344CB8AC3E}">
        <p14:creationId xmlns:p14="http://schemas.microsoft.com/office/powerpoint/2010/main" val="417761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7127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6 sačuvanih djela</a:t>
            </a:r>
            <a:endParaRPr lang="en-GB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11182350" cy="5486400"/>
          </a:xfrm>
        </p:spPr>
        <p:txBody>
          <a:bodyPr>
            <a:noAutofit/>
          </a:bodyPr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hr-HR" altLang="sr-Latn-R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Djevojka s otoka Andra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(</a:t>
            </a:r>
            <a:r>
              <a:rPr lang="hr-HR" altLang="sr-Latn-RS" sz="2800" i="1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Andria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) </a:t>
            </a:r>
            <a:endParaRPr lang="hr-HR" altLang="sr-Latn-RS" sz="28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skromni uspjeh 166. g. </a:t>
            </a:r>
            <a:endParaRPr lang="hr-HR" altLang="sr-Latn-RS" sz="24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Mladić je zaljubljen u prostitutku za koju se na kraju otkriva da je sestra djevojke kojom se trebao oženiti</a:t>
            </a:r>
            <a:endParaRPr lang="hr-HR" altLang="sr-Latn-RS" sz="2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hr-HR" altLang="sr-Latn-RS" sz="2800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Svekrva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(</a:t>
            </a:r>
            <a:r>
              <a:rPr lang="hr-HR" altLang="sr-Latn-RS" sz="2800" i="1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Hecyra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) </a:t>
            </a:r>
            <a:endParaRPr lang="hr-HR" altLang="sr-Latn-RS" sz="28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prvi put izvedena 165. g.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kao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potpuni neuspjeh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, 2. put također 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bez uspjeha zajedno s </a:t>
            </a:r>
            <a:r>
              <a:rPr lang="hr-HR" altLang="sr-Latn-RS" sz="24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Bra</a:t>
            </a:r>
            <a:r>
              <a:rPr lang="hr-HR" altLang="sr-Latn-RS" sz="24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ć</a:t>
            </a:r>
            <a:r>
              <a:rPr lang="hr-HR" altLang="sr-Latn-RS" sz="24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om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; 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napokon uspješno 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izvedena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u trećem pokušaju, 160. g. </a:t>
            </a:r>
            <a:endParaRPr lang="hr-HR" altLang="sr-Latn-RS" sz="24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Najkraća, 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880 stihova</a:t>
            </a:r>
            <a:endParaRPr lang="hr-HR" altLang="sr-Latn-RS" sz="24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Svekrva se trudi da njen sin ostane sa ženom za koju on misli da ga je prevarila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hr-HR" altLang="sr-Latn-RS" sz="28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i="1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Samomučitelj</a:t>
            </a:r>
            <a:r>
              <a:rPr lang="hr-HR" altLang="sr-Latn-RS" sz="28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(</a:t>
            </a:r>
            <a:r>
              <a:rPr lang="hr-HR" altLang="sr-Latn-RS" sz="2800" i="1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Heautontim</a:t>
            </a:r>
            <a:r>
              <a:rPr lang="en-US" altLang="sr-Latn-RS" sz="28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ō</a:t>
            </a:r>
            <a:r>
              <a:rPr lang="hr-HR" altLang="sr-Latn-RS" sz="2800" i="1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roumenos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) </a:t>
            </a:r>
            <a:endParaRPr lang="hr-HR" altLang="sr-Latn-RS" sz="28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163. g.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,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izvrsn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i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rezultat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i; </a:t>
            </a:r>
            <a:r>
              <a:rPr lang="hr-HR" altLang="sr-Latn-RS" sz="24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Menandrov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endParaRPr lang="hr-HR" altLang="sr-Latn-RS" sz="24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/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Starac se muči poljoprivredom jer je otjerao sina u vojsku da se ne oženi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	siromašnom djevojkom</a:t>
            </a:r>
          </a:p>
        </p:txBody>
      </p:sp>
    </p:spTree>
    <p:extLst>
      <p:ext uri="{BB962C8B-B14F-4D97-AF65-F5344CB8AC3E}">
        <p14:creationId xmlns:p14="http://schemas.microsoft.com/office/powerpoint/2010/main" val="120663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8914"/>
            <a:ext cx="11144250" cy="64801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hr-HR" altLang="sr-Latn-RS" sz="28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Eunuh 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(</a:t>
            </a:r>
            <a:r>
              <a:rPr lang="hr-HR" altLang="sr-Latn-RS" sz="2800" i="1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Eunuchus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)</a:t>
            </a:r>
            <a:r>
              <a:rPr lang="hr-HR" altLang="sr-Latn-RS" sz="26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endParaRPr lang="hr-HR" altLang="sr-Latn-RS" sz="26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postavljen 161. g., </a:t>
            </a:r>
            <a:r>
              <a:rPr lang="hr-HR" altLang="sr-Latn-RS" sz="24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Terencijev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najveći pogodak za publiku i najveći poslovni uspjeh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(prodan za 8 000 </a:t>
            </a:r>
            <a:r>
              <a:rPr lang="hr-HR" altLang="sr-Latn-RS" sz="24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sestercija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, izveden i 2. put)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Najduža, 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1 094 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stiha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Priča o dobroj heteri i mladiću koji se preruši u eunuha kako bi pazio na djevojku koju voli</a:t>
            </a:r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hr-HR" altLang="sr-Latn-RS" sz="28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Formion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(</a:t>
            </a:r>
            <a:r>
              <a:rPr lang="hr-HR" altLang="sr-Latn-RS" sz="2800" i="1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Phormio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)</a:t>
            </a:r>
            <a:r>
              <a:rPr lang="hr-HR" altLang="sr-Latn-RS" sz="26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endParaRPr lang="hr-HR" altLang="sr-Latn-RS" sz="2600" i="1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uspješno izvedena 161. g. </a:t>
            </a:r>
            <a:endParaRPr lang="hr-HR" altLang="sr-Latn-RS" sz="24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i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zvornik je </a:t>
            </a:r>
            <a:r>
              <a:rPr lang="hr-HR" altLang="sr-Latn-RS" sz="24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Parničar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(</a:t>
            </a:r>
            <a:r>
              <a:rPr lang="hr-HR" altLang="sr-Latn-RS" sz="2400" i="1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Epidikazómenos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) </a:t>
            </a:r>
            <a:r>
              <a:rPr lang="hr-HR" altLang="sr-Latn-RS" sz="24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Apolodora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iz </a:t>
            </a:r>
            <a:r>
              <a:rPr lang="hr-HR" altLang="sr-Latn-RS" sz="24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Karista</a:t>
            </a:r>
            <a:r>
              <a:rPr lang="en-GB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</a:t>
            </a:r>
            <a:endParaRPr lang="hr-HR" altLang="sr-Latn-RS" sz="24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Nazvana po parazitu koji pomaže mladićima da dođu do voljenih djevojaka</a:t>
            </a:r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hr-HR" altLang="sr-Latn-RS" sz="28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Braća 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(</a:t>
            </a:r>
            <a:r>
              <a:rPr lang="hr-HR" altLang="sr-Latn-RS" sz="2800" i="1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Adelphoe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)</a:t>
            </a:r>
            <a:r>
              <a:rPr lang="hr-HR" altLang="sr-Latn-RS" sz="26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endParaRPr lang="hr-HR" altLang="sr-Latn-RS" sz="26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izvedena 160. g. na pogrebnim igrama za L. Emilija Paula</a:t>
            </a:r>
            <a:endParaRPr lang="hr-HR" altLang="sr-Latn-RS" sz="24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lvl="1">
              <a:spcAft>
                <a:spcPts val="1200"/>
              </a:spcAft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Komedija o načinima odgajanja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	*  producent je svima L. </a:t>
            </a:r>
            <a:r>
              <a:rPr lang="hr-HR" altLang="sr-Latn-RS" sz="24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Ambivije</a:t>
            </a: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hr-HR" altLang="sr-Latn-RS" sz="24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Turpion</a:t>
            </a:r>
            <a:endParaRPr lang="en-GB" altLang="sr-Latn-RS" sz="22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79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Likovi</a:t>
            </a:r>
            <a:r>
              <a:rPr lang="hr-HR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024128" y="2362199"/>
            <a:ext cx="10520172" cy="4114801"/>
          </a:xfrm>
        </p:spPr>
        <p:txBody>
          <a:bodyPr>
            <a:normAutofit/>
          </a:bodyPr>
          <a:lstStyle/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hr-HR" sz="2800" dirty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 </a:t>
            </a:r>
            <a:r>
              <a:rPr lang="hr-HR" sz="3200" dirty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Tipizirani, ali s izuzecima i osjećajem za karakterizaciju</a:t>
            </a:r>
            <a:endParaRPr lang="hr-HR" sz="2800" dirty="0">
              <a:solidFill>
                <a:schemeClr val="bg2">
                  <a:lumMod val="10000"/>
                </a:schemeClr>
              </a:solidFill>
              <a:latin typeface="Palatino Linotype" pitchFamily="18" charset="0"/>
            </a:endParaRPr>
          </a:p>
          <a:p>
            <a:pPr lvl="1" eaLnBrk="1" hangingPunct="1">
              <a:defRPr/>
            </a:pPr>
            <a:r>
              <a:rPr lang="hr-HR" sz="2800" dirty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Micion nije strogi otac, Sostrata nije goropadna svekrva, Taida je moralna i dobronamjerna prostitutka...</a:t>
            </a: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hr-HR" sz="2800" dirty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 </a:t>
            </a:r>
            <a:r>
              <a:rPr lang="hr-HR" sz="3200" dirty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Problemi ljudskih odnosa: </a:t>
            </a:r>
          </a:p>
          <a:p>
            <a:pPr lvl="1" eaLnBrk="1" hangingPunct="1">
              <a:defRPr/>
            </a:pPr>
            <a:r>
              <a:rPr lang="hr-HR" sz="2800" i="1" dirty="0" err="1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Humanitas</a:t>
            </a:r>
            <a:r>
              <a:rPr lang="hr-HR" sz="2800" i="1" dirty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 </a:t>
            </a:r>
            <a:r>
              <a:rPr lang="hr-HR" sz="2800" dirty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(</a:t>
            </a:r>
            <a:r>
              <a:rPr lang="hr-HR" sz="2800" dirty="0" err="1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Scipionov</a:t>
            </a:r>
            <a:r>
              <a:rPr lang="hr-HR" sz="2800" dirty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 krug!)</a:t>
            </a:r>
            <a:endParaRPr lang="hr-HR" sz="2400" i="1" dirty="0">
              <a:solidFill>
                <a:schemeClr val="bg2">
                  <a:lumMod val="10000"/>
                </a:schemeClr>
              </a:solidFill>
              <a:latin typeface="Palatino Linotype" pitchFamily="18" charset="0"/>
            </a:endParaRPr>
          </a:p>
          <a:p>
            <a:pPr lvl="1" eaLnBrk="1" hangingPunct="1">
              <a:defRPr/>
            </a:pPr>
            <a:endParaRPr lang="hr-HR" sz="2400" i="1" dirty="0">
              <a:solidFill>
                <a:schemeClr val="bg2">
                  <a:lumMod val="10000"/>
                </a:schemeClr>
              </a:solidFill>
              <a:latin typeface="Palatino Linotype" pitchFamily="18" charset="0"/>
            </a:endParaRPr>
          </a:p>
          <a:p>
            <a:pPr marL="128016" lvl="1" indent="0" eaLnBrk="1" hangingPunct="1">
              <a:buNone/>
              <a:defRPr/>
            </a:pPr>
            <a:endParaRPr lang="hr-HR" sz="2400" i="1" dirty="0">
              <a:solidFill>
                <a:schemeClr val="bg2">
                  <a:lumMod val="10000"/>
                </a:schemeClr>
              </a:solidFill>
              <a:latin typeface="Palatino Linotype" pitchFamily="18" charset="0"/>
            </a:endParaRPr>
          </a:p>
          <a:p>
            <a:pPr marL="128016" lvl="1" indent="0" eaLnBrk="1" hangingPunct="1">
              <a:buNone/>
              <a:defRPr/>
            </a:pPr>
            <a:r>
              <a:rPr lang="hr-HR" sz="2800" i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Homo</a:t>
            </a:r>
            <a:r>
              <a:rPr lang="hr-HR" sz="2800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sum: humani nihil a me alienum puto</a:t>
            </a:r>
            <a:r>
              <a:rPr lang="hr-H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(</a:t>
            </a:r>
            <a:r>
              <a:rPr lang="hr-HR" sz="2800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HT</a:t>
            </a:r>
            <a:r>
              <a:rPr lang="hr-HR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77)</a:t>
            </a:r>
            <a:endParaRPr lang="hr-HR" sz="24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63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Jezik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822326" y="2084832"/>
            <a:ext cx="10969624" cy="477316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hr-HR" altLang="sr-Latn-RS" sz="2800" i="1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Puri sermonis amator 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(„ljubitelj čistoga govora” - J. Cezar)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Ciceronu primjer jezične dotjeranosti i profinjenosti </a:t>
            </a:r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Likovi ne govore toliko o ljubavi, hrani, tjelesnim procesima</a:t>
            </a:r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Nema grubih uvreda, vulgarnog govora robova i hetera</a:t>
            </a:r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Nema ni književnih parodija (</a:t>
            </a:r>
            <a:r>
              <a:rPr lang="hr-HR" altLang="sr-Latn-RS" sz="2800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tragičkog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jezika)</a:t>
            </a:r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Manje lirskih dijelova (a među njima manje </a:t>
            </a:r>
            <a:r>
              <a:rPr lang="hr-HR" altLang="sr-Latn-RS" sz="2800" i="1" dirty="0" err="1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cantica</a:t>
            </a: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l-PL" altLang="sr-Latn-RS" sz="24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tradicija je živjela dalje u togati (&gt; popularnost pantomime)</a:t>
            </a:r>
            <a:endParaRPr lang="hr-HR" altLang="sr-Latn-RS" sz="2400" dirty="0">
              <a:solidFill>
                <a:schemeClr val="bg2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hr-HR" altLang="sr-Latn-RS" sz="2800" dirty="0">
                <a:solidFill>
                  <a:schemeClr val="bg2">
                    <a:lumMod val="10000"/>
                  </a:schemeClr>
                </a:solidFill>
                <a:latin typeface="Palatino Linotype" panose="02040502050505030304" pitchFamily="18" charset="0"/>
              </a:rPr>
              <a:t> Puno više poslovica/mudrih izreka od Plauta</a:t>
            </a:r>
          </a:p>
        </p:txBody>
      </p:sp>
    </p:spTree>
    <p:extLst>
      <p:ext uri="{BB962C8B-B14F-4D97-AF65-F5344CB8AC3E}">
        <p14:creationId xmlns:p14="http://schemas.microsoft.com/office/powerpoint/2010/main" val="99638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24128" y="585216"/>
            <a:ext cx="9720072" cy="1281684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itchFamily="18" charset="0"/>
              </a:rPr>
              <a:t>Radnja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86871" y="1866900"/>
            <a:ext cx="11638429" cy="48006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hr-HR" sz="5100" i="1" dirty="0">
                <a:latin typeface="Palatino Linotype" pitchFamily="18" charset="0"/>
              </a:rPr>
              <a:t>Fabula stataria (~ </a:t>
            </a:r>
            <a:r>
              <a:rPr lang="hr-HR" sz="5100" dirty="0">
                <a:latin typeface="Palatino Linotype" pitchFamily="18" charset="0"/>
              </a:rPr>
              <a:t>statična radnja)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hr-HR" sz="4700" dirty="0">
                <a:latin typeface="Palatino Linotype" pitchFamily="18" charset="0"/>
              </a:rPr>
              <a:t> Lukavi rob koji juri okolo nije glavni lik kao kod Plauta</a:t>
            </a: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hr-HR" sz="4600" dirty="0">
                <a:latin typeface="Palatino Linotype" pitchFamily="18" charset="0"/>
              </a:rPr>
              <a:t> </a:t>
            </a:r>
            <a:r>
              <a:rPr lang="hr-HR" sz="5100" dirty="0">
                <a:latin typeface="Palatino Linotype" pitchFamily="18" charset="0"/>
              </a:rPr>
              <a:t>Vjerodostojnost</a:t>
            </a:r>
          </a:p>
          <a:p>
            <a:pPr lvl="1" eaLnBrk="1" hangingPunct="1">
              <a:defRPr/>
            </a:pPr>
            <a:r>
              <a:rPr lang="hr-HR" sz="4000" dirty="0">
                <a:latin typeface="Palatino Linotype" pitchFamily="18" charset="0"/>
              </a:rPr>
              <a:t> </a:t>
            </a:r>
            <a:r>
              <a:rPr lang="hr-HR" sz="4500" dirty="0">
                <a:latin typeface="Palatino Linotype" pitchFamily="18" charset="0"/>
              </a:rPr>
              <a:t>Nema </a:t>
            </a:r>
            <a:r>
              <a:rPr lang="hr-HR" sz="4500" dirty="0" err="1">
                <a:latin typeface="Palatino Linotype" pitchFamily="18" charset="0"/>
              </a:rPr>
              <a:t>metateatra</a:t>
            </a:r>
            <a:r>
              <a:rPr lang="hr-HR" sz="4500" dirty="0">
                <a:latin typeface="Palatino Linotype" pitchFamily="18" charset="0"/>
              </a:rPr>
              <a:t> kao kod </a:t>
            </a:r>
            <a:r>
              <a:rPr lang="hr-HR" sz="4500" dirty="0" err="1">
                <a:latin typeface="Palatino Linotype" pitchFamily="18" charset="0"/>
              </a:rPr>
              <a:t>Plauta</a:t>
            </a:r>
            <a:endParaRPr lang="hr-HR" sz="4000" dirty="0">
              <a:latin typeface="Palatino Linotype" pitchFamily="18" charset="0"/>
            </a:endParaRPr>
          </a:p>
          <a:p>
            <a:pPr lvl="1" eaLnBrk="1" hangingPunct="1">
              <a:defRPr/>
            </a:pPr>
            <a:endParaRPr lang="hr-HR" sz="3400" dirty="0">
              <a:latin typeface="Palatino Linotype" pitchFamily="18" charset="0"/>
            </a:endParaRP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hr-HR" sz="4000" dirty="0">
                <a:latin typeface="Palatino Linotype" pitchFamily="18" charset="0"/>
              </a:rPr>
              <a:t> </a:t>
            </a:r>
            <a:r>
              <a:rPr lang="hr-HR" sz="5100" i="1" dirty="0" err="1">
                <a:latin typeface="Palatino Linotype" pitchFamily="18" charset="0"/>
              </a:rPr>
              <a:t>Contaminatio</a:t>
            </a:r>
            <a:r>
              <a:rPr lang="hr-HR" sz="5100" i="1" dirty="0">
                <a:latin typeface="Palatino Linotype" pitchFamily="18" charset="0"/>
              </a:rPr>
              <a:t> </a:t>
            </a:r>
            <a:r>
              <a:rPr lang="hr-HR" sz="5100" dirty="0">
                <a:latin typeface="Palatino Linotype" pitchFamily="18" charset="0"/>
              </a:rPr>
              <a:t>= spajanje elemenata i/li scena iz raznih grčkih predložaka u jednoj komediji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hr-HR" sz="3400" dirty="0">
                <a:latin typeface="Palatino Linotype" pitchFamily="18" charset="0"/>
              </a:rPr>
              <a:t> </a:t>
            </a:r>
            <a:r>
              <a:rPr lang="hr-HR" sz="4000" dirty="0">
                <a:latin typeface="Palatino Linotype" pitchFamily="18" charset="0"/>
              </a:rPr>
              <a:t>Uzori/izvori su </a:t>
            </a:r>
            <a:r>
              <a:rPr lang="hr-HR" sz="4000" dirty="0" err="1">
                <a:latin typeface="Palatino Linotype" pitchFamily="18" charset="0"/>
              </a:rPr>
              <a:t>Terenciju</a:t>
            </a:r>
            <a:r>
              <a:rPr lang="hr-HR" sz="4000" dirty="0">
                <a:latin typeface="Palatino Linotype" pitchFamily="18" charset="0"/>
              </a:rPr>
              <a:t> </a:t>
            </a:r>
            <a:r>
              <a:rPr lang="hr-HR" sz="4000" dirty="0" err="1">
                <a:latin typeface="Palatino Linotype" pitchFamily="18" charset="0"/>
              </a:rPr>
              <a:t>Menandar</a:t>
            </a:r>
            <a:r>
              <a:rPr lang="hr-HR" sz="4000" dirty="0">
                <a:latin typeface="Palatino Linotype" pitchFamily="18" charset="0"/>
              </a:rPr>
              <a:t> (najviše), </a:t>
            </a:r>
            <a:r>
              <a:rPr lang="hr-HR" sz="4000" dirty="0" err="1">
                <a:latin typeface="Palatino Linotype" pitchFamily="18" charset="0"/>
              </a:rPr>
              <a:t>Difil</a:t>
            </a:r>
            <a:r>
              <a:rPr lang="hr-HR" sz="4000" dirty="0">
                <a:latin typeface="Palatino Linotype" pitchFamily="18" charset="0"/>
              </a:rPr>
              <a:t> i </a:t>
            </a:r>
            <a:r>
              <a:rPr lang="hr-HR" sz="4000" dirty="0" err="1">
                <a:latin typeface="Palatino Linotype" pitchFamily="18" charset="0"/>
              </a:rPr>
              <a:t>Apolodor</a:t>
            </a:r>
            <a:r>
              <a:rPr lang="hr-HR" sz="4000" dirty="0">
                <a:latin typeface="Palatino Linotype" pitchFamily="18" charset="0"/>
              </a:rPr>
              <a:t> iz </a:t>
            </a:r>
            <a:r>
              <a:rPr lang="hr-HR" sz="4000" dirty="0" err="1">
                <a:latin typeface="Palatino Linotype" pitchFamily="18" charset="0"/>
              </a:rPr>
              <a:t>Karista</a:t>
            </a:r>
            <a:endParaRPr lang="hr-HR" sz="4000" dirty="0">
              <a:latin typeface="Palatino Linotype" pitchFamily="18" charset="0"/>
            </a:endParaRP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r>
              <a:rPr lang="hr-HR" sz="4000" dirty="0">
                <a:latin typeface="Palatino Linotype" pitchFamily="18" charset="0"/>
              </a:rPr>
              <a:t> </a:t>
            </a:r>
            <a:r>
              <a:rPr lang="hr-HR" sz="5100" dirty="0">
                <a:latin typeface="Palatino Linotype" pitchFamily="18" charset="0"/>
              </a:rPr>
              <a:t>Prolog – ne obavještava o radnji, već iznosi piščeve književne stavove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hr-HR" sz="3800" dirty="0">
                <a:latin typeface="Palatino Linotype" pitchFamily="18" charset="0"/>
              </a:rPr>
              <a:t> napetije</a:t>
            </a:r>
            <a:endParaRPr lang="hr-HR" sz="30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47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doors dir="vert"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Words>708</Words>
  <Application>Microsoft Office PowerPoint</Application>
  <PresentationFormat>Widescreen</PresentationFormat>
  <Paragraphs>84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Bookman Old Style</vt:lpstr>
      <vt:lpstr>Calibri</vt:lpstr>
      <vt:lpstr>Courier New</vt:lpstr>
      <vt:lpstr>Palatino Linotype</vt:lpstr>
      <vt:lpstr>Times New Roman</vt:lpstr>
      <vt:lpstr>Tw Cen MT</vt:lpstr>
      <vt:lpstr>Tw Cen MT Condensed</vt:lpstr>
      <vt:lpstr>Wingdings</vt:lpstr>
      <vt:lpstr>Wingdings 3</vt:lpstr>
      <vt:lpstr>Integral</vt:lpstr>
      <vt:lpstr>Scipionov književni krug</vt:lpstr>
      <vt:lpstr>PowerPoint Presentation</vt:lpstr>
      <vt:lpstr>Publius Terentius Afer</vt:lpstr>
      <vt:lpstr>PowerPoint Presentation</vt:lpstr>
      <vt:lpstr>6 sačuvanih djela</vt:lpstr>
      <vt:lpstr>PowerPoint Presentation</vt:lpstr>
      <vt:lpstr>Likovi </vt:lpstr>
      <vt:lpstr>Jezik</vt:lpstr>
      <vt:lpstr>Radnja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Terencije</dc:title>
  <dc:creator>Maja</dc:creator>
  <cp:lastModifiedBy>mrmat</cp:lastModifiedBy>
  <cp:revision>31</cp:revision>
  <dcterms:created xsi:type="dcterms:W3CDTF">2018-03-28T15:15:54Z</dcterms:created>
  <dcterms:modified xsi:type="dcterms:W3CDTF">2020-04-20T17:12:39Z</dcterms:modified>
</cp:coreProperties>
</file>