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86398" autoAdjust="0"/>
  </p:normalViewPr>
  <p:slideViewPr>
    <p:cSldViewPr snapToGrid="0">
      <p:cViewPr varScale="1">
        <p:scale>
          <a:sx n="61" d="100"/>
          <a:sy n="61" d="100"/>
        </p:scale>
        <p:origin x="102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50A29-142F-4350-9951-1E80DE6578E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DDE94-49D7-4D9A-B6C6-8380292A2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80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Usporedba procesa</a:t>
            </a:r>
            <a:r>
              <a:rPr lang="hr-HR" baseline="0" dirty="0"/>
              <a:t> sanjanja s prisjećanjem na igre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DDE94-49D7-4D9A-B6C6-8380292A21E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77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3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89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1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8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4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17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02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3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8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48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0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1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48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1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4C40C3-6AA7-48A9-BEF8-1C4C87998A0D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1924-9BBE-448C-A087-787D58DC94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921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Titus</a:t>
            </a:r>
            <a:r>
              <a:rPr lang="hr-H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hr-HR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Lucretius</a:t>
            </a:r>
            <a:r>
              <a:rPr lang="hr-H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hr-HR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Carus</a:t>
            </a:r>
            <a:endParaRPr lang="hr-H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00" y="0"/>
            <a:ext cx="2810500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2882"/>
          </a:xfrm>
        </p:spPr>
        <p:txBody>
          <a:bodyPr/>
          <a:lstStyle/>
          <a:p>
            <a:r>
              <a:rPr lang="hr-HR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Tit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Lukrecije </a:t>
            </a:r>
            <a:r>
              <a:rPr lang="hr-HR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Kar</a:t>
            </a:r>
            <a:endParaRPr lang="hr-H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55835"/>
            <a:ext cx="11156421" cy="5502166"/>
          </a:xfrm>
        </p:spPr>
        <p:txBody>
          <a:bodyPr>
            <a:normAutofit lnSpcReduction="10000"/>
          </a:bodyPr>
          <a:lstStyle/>
          <a:p>
            <a:r>
              <a:rPr lang="hr-HR" altLang="sr-Latn-RS" sz="3200" dirty="0">
                <a:latin typeface="Baskerville Old Face" panose="02020602080505020303" pitchFamily="18" charset="0"/>
              </a:rPr>
              <a:t>c. 98–55. ili 94-54. </a:t>
            </a:r>
            <a:r>
              <a:rPr lang="hr-HR" altLang="sr-Latn-RS" sz="3200" dirty="0" err="1">
                <a:latin typeface="Baskerville Old Face" panose="02020602080505020303" pitchFamily="18" charset="0"/>
              </a:rPr>
              <a:t>g.pr.Kr</a:t>
            </a:r>
            <a:r>
              <a:rPr lang="hr-HR" altLang="sr-Latn-RS" sz="3200" dirty="0">
                <a:latin typeface="Baskerville Old Face" panose="02020602080505020303" pitchFamily="18" charset="0"/>
              </a:rPr>
              <a:t>.</a:t>
            </a:r>
          </a:p>
          <a:p>
            <a:r>
              <a:rPr lang="hr-HR" altLang="sr-Latn-RS" sz="3200" dirty="0">
                <a:latin typeface="Baskerville Old Face" panose="02020602080505020303" pitchFamily="18" charset="0"/>
              </a:rPr>
              <a:t>Didakti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č</a:t>
            </a:r>
            <a:r>
              <a:rPr lang="hr-HR" altLang="sr-Latn-RS" sz="3200" dirty="0">
                <a:latin typeface="Baskerville Old Face" panose="02020602080505020303" pitchFamily="18" charset="0"/>
              </a:rPr>
              <a:t>ki ep </a:t>
            </a:r>
            <a:r>
              <a:rPr lang="hr-HR" altLang="sr-Latn-RS" sz="3200" i="1" dirty="0">
                <a:latin typeface="Baskerville Old Face" panose="02020602080505020303" pitchFamily="18" charset="0"/>
              </a:rPr>
              <a:t>De </a:t>
            </a:r>
            <a:r>
              <a:rPr lang="hr-HR" altLang="sr-Latn-RS" sz="3200" i="1" dirty="0" err="1">
                <a:latin typeface="Baskerville Old Face" panose="02020602080505020303" pitchFamily="18" charset="0"/>
              </a:rPr>
              <a:t>rerum</a:t>
            </a:r>
            <a:r>
              <a:rPr lang="hr-HR" altLang="sr-Latn-RS" sz="3200" i="1" dirty="0">
                <a:latin typeface="Baskerville Old Face" panose="02020602080505020303" pitchFamily="18" charset="0"/>
              </a:rPr>
              <a:t> natura </a:t>
            </a:r>
            <a:r>
              <a:rPr lang="hr-HR" altLang="sr-Latn-RS" sz="3200" dirty="0">
                <a:latin typeface="Baskerville Old Face" panose="02020602080505020303" pitchFamily="18" charset="0"/>
              </a:rPr>
              <a:t>(„O prirodi”)</a:t>
            </a:r>
          </a:p>
          <a:p>
            <a:pPr lvl="1"/>
            <a:r>
              <a:rPr lang="hr-HR" altLang="sr-Latn-RS" sz="2800" dirty="0">
                <a:latin typeface="Baskerville Old Face" panose="02020602080505020303" pitchFamily="18" charset="0"/>
              </a:rPr>
              <a:t>Cilj</a:t>
            </a:r>
            <a:r>
              <a:rPr lang="hr-HR" altLang="sr-Latn-RS" sz="2800" baseline="0" dirty="0">
                <a:latin typeface="Baskerville Old Face" panose="02020602080505020303" pitchFamily="18" charset="0"/>
              </a:rPr>
              <a:t> je </a:t>
            </a:r>
            <a:r>
              <a:rPr lang="hr-HR" altLang="sr-Latn-RS" sz="2800" baseline="0" dirty="0" err="1">
                <a:latin typeface="Baskerville Old Face" panose="02020602080505020303" pitchFamily="18" charset="0"/>
              </a:rPr>
              <a:t>predobiti</a:t>
            </a:r>
            <a:r>
              <a:rPr lang="hr-HR" altLang="sr-Latn-RS" sz="2800" baseline="0" dirty="0">
                <a:latin typeface="Baskerville Old Face" panose="02020602080505020303" pitchFamily="18" charset="0"/>
              </a:rPr>
              <a:t> čitatelje za n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auku gr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č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kog filozofa Epikura (341-270)</a:t>
            </a:r>
          </a:p>
          <a:p>
            <a:pPr lvl="2"/>
            <a:r>
              <a:rPr lang="hr-HR" altLang="sr-Latn-RS" sz="2400" dirty="0">
                <a:latin typeface="Baskerville Old Face" panose="02020602080505020303" pitchFamily="18" charset="0"/>
              </a:rPr>
              <a:t>u Rimu i ju</a:t>
            </a:r>
            <a:r>
              <a:rPr lang="hr-HR" altLang="sr-Latn-RS" sz="2000" dirty="0">
                <a:latin typeface="Baskerville Old Face" panose="02020602080505020303" pitchFamily="18" charset="0"/>
              </a:rPr>
              <a:t>ž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noj Italiji bilo je rašireno Epikurovo učenje: </a:t>
            </a:r>
            <a:r>
              <a:rPr lang="hr-HR" altLang="sr-Latn-RS" sz="2400" dirty="0" err="1">
                <a:latin typeface="Baskerville Old Face" panose="02020602080505020303" pitchFamily="18" charset="0"/>
              </a:rPr>
              <a:t>Siron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, </a:t>
            </a:r>
            <a:r>
              <a:rPr lang="hr-HR" altLang="sr-Latn-RS" sz="2400" dirty="0" err="1">
                <a:latin typeface="Baskerville Old Face" panose="02020602080505020303" pitchFamily="18" charset="0"/>
              </a:rPr>
              <a:t>Filodem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; </a:t>
            </a:r>
            <a:r>
              <a:rPr lang="hr-HR" altLang="sr-Latn-RS" sz="2400" dirty="0" err="1">
                <a:latin typeface="Baskerville Old Face" panose="02020602080505020303" pitchFamily="18" charset="0"/>
              </a:rPr>
              <a:t>Rabirije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, </a:t>
            </a:r>
            <a:r>
              <a:rPr lang="hr-HR" altLang="sr-Latn-RS" sz="2400" dirty="0" err="1">
                <a:latin typeface="Baskerville Old Face" panose="02020602080505020303" pitchFamily="18" charset="0"/>
              </a:rPr>
              <a:t>Kacije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, </a:t>
            </a:r>
            <a:r>
              <a:rPr lang="hr-HR" altLang="sr-Latn-RS" sz="2400" dirty="0" err="1">
                <a:latin typeface="Baskerville Old Face" panose="02020602080505020303" pitchFamily="18" charset="0"/>
              </a:rPr>
              <a:t>Amafinije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, </a:t>
            </a:r>
            <a:r>
              <a:rPr lang="hr-HR" altLang="sr-Latn-RS" sz="2400" dirty="0" err="1">
                <a:latin typeface="Baskerville Old Face" panose="02020602080505020303" pitchFamily="18" charset="0"/>
              </a:rPr>
              <a:t>Fedar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 iz Atene </a:t>
            </a:r>
          </a:p>
          <a:p>
            <a:pPr lvl="2"/>
            <a:r>
              <a:rPr lang="hr-HR" altLang="sr-Latn-RS" sz="2400" dirty="0">
                <a:latin typeface="Baskerville Old Face" panose="02020602080505020303" pitchFamily="18" charset="0"/>
              </a:rPr>
              <a:t>Uzor: didaktički ep </a:t>
            </a:r>
            <a:r>
              <a:rPr lang="el-GR" altLang="sr-Latn-RS" sz="2400" dirty="0">
                <a:latin typeface="Times New Roman" panose="02020603050405020304" pitchFamily="18" charset="0"/>
              </a:rPr>
              <a:t>Πε</a:t>
            </a:r>
            <a:r>
              <a:rPr lang="el-G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ὶ</a:t>
            </a:r>
            <a:r>
              <a:rPr lang="el-GR" altLang="sr-Latn-RS" sz="2400" dirty="0">
                <a:latin typeface="Times New Roman" panose="02020603050405020304" pitchFamily="18" charset="0"/>
              </a:rPr>
              <a:t> φύσεως 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Empedokla iz Akraganta (482-423) i </a:t>
            </a:r>
            <a:r>
              <a:rPr lang="el-G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Φαινόμενα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 Arata iz Sola (c. 310-240)</a:t>
            </a:r>
          </a:p>
          <a:p>
            <a:pPr lvl="1"/>
            <a:r>
              <a:rPr lang="hr-HR" altLang="sr-Latn-RS" sz="2800" dirty="0">
                <a:latin typeface="Baskerville Old Face" panose="02020602080505020303" pitchFamily="18" charset="0"/>
              </a:rPr>
              <a:t>Posve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ć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en </a:t>
            </a:r>
            <a:r>
              <a:rPr lang="hr-HR" altLang="sr-Latn-RS" sz="2800" dirty="0" err="1">
                <a:latin typeface="Baskerville Old Face" panose="02020602080505020303" pitchFamily="18" charset="0"/>
              </a:rPr>
              <a:t>Sulinom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 zetu Gaju </a:t>
            </a:r>
            <a:r>
              <a:rPr lang="hr-HR" altLang="sr-Latn-RS" sz="2800" dirty="0" err="1">
                <a:latin typeface="Baskerville Old Face" panose="02020602080505020303" pitchFamily="18" charset="0"/>
              </a:rPr>
              <a:t>Memiju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 </a:t>
            </a:r>
          </a:p>
          <a:p>
            <a:pPr lvl="1"/>
            <a:r>
              <a:rPr lang="hr-HR" altLang="sr-Latn-RS" sz="2800" dirty="0">
                <a:latin typeface="Baskerville Old Face" panose="02020602080505020303" pitchFamily="18" charset="0"/>
              </a:rPr>
              <a:t>c. 7400 heksametara u 6 knjiga</a:t>
            </a:r>
          </a:p>
          <a:p>
            <a:pPr lvl="1"/>
            <a:r>
              <a:rPr lang="hr-HR" altLang="sr-Latn-RS" sz="2800" dirty="0">
                <a:latin typeface="Baskerville Old Face" panose="02020602080505020303" pitchFamily="18" charset="0"/>
              </a:rPr>
              <a:t>Za izdavanje se pobrinuo i Ciceron</a:t>
            </a:r>
          </a:p>
          <a:p>
            <a:pPr lvl="2"/>
            <a:r>
              <a:rPr lang="hr-HR" altLang="sr-Latn-RS" sz="2600" dirty="0">
                <a:latin typeface="Baskerville Old Face" panose="02020602080505020303" pitchFamily="18" charset="0"/>
              </a:rPr>
              <a:t>„prirodni talent s dosta tehničke vještine”</a:t>
            </a:r>
          </a:p>
        </p:txBody>
      </p:sp>
    </p:spTree>
    <p:extLst>
      <p:ext uri="{BB962C8B-B14F-4D97-AF65-F5344CB8AC3E}">
        <p14:creationId xmlns:p14="http://schemas.microsoft.com/office/powerpoint/2010/main" val="21980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9635"/>
          </a:xfrm>
        </p:spPr>
        <p:txBody>
          <a:bodyPr/>
          <a:lstStyle/>
          <a:p>
            <a:r>
              <a:rPr lang="hr-HR" dirty="0" err="1">
                <a:latin typeface="Baskerville Old Face" panose="02020602080505020303" pitchFamily="18" charset="0"/>
              </a:rPr>
              <a:t>Epikureizam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52353"/>
            <a:ext cx="10815787" cy="5070119"/>
          </a:xfrm>
        </p:spPr>
        <p:txBody>
          <a:bodyPr>
            <a:noAutofit/>
          </a:bodyPr>
          <a:lstStyle/>
          <a:p>
            <a:r>
              <a:rPr lang="hr-HR" sz="3200" dirty="0">
                <a:latin typeface="Baskerville Old Face" panose="02020602080505020303" pitchFamily="18" charset="0"/>
              </a:rPr>
              <a:t>U fizici – atomizam</a:t>
            </a:r>
          </a:p>
          <a:p>
            <a:pPr lvl="1"/>
            <a:r>
              <a:rPr lang="hr-HR" sz="2800" dirty="0">
                <a:latin typeface="Baskerville Old Face" panose="02020602080505020303" pitchFamily="18" charset="0"/>
              </a:rPr>
              <a:t>Sve se stvari i pojave na svijetu objašnjavaju djelovanjem atoma i njihovog kretanja (i otklona) u prostoru</a:t>
            </a:r>
          </a:p>
          <a:p>
            <a:r>
              <a:rPr lang="hr-HR" sz="3200" dirty="0">
                <a:latin typeface="Baskerville Old Face" panose="02020602080505020303" pitchFamily="18" charset="0"/>
              </a:rPr>
              <a:t>U etici – hedonizam (ali ne u smislu u kojem se obično koristi)</a:t>
            </a:r>
          </a:p>
          <a:p>
            <a:pPr lvl="1"/>
            <a:r>
              <a:rPr lang="hr-HR" sz="2800" dirty="0">
                <a:latin typeface="Baskerville Old Face" panose="02020602080505020303" pitchFamily="18" charset="0"/>
              </a:rPr>
              <a:t>Čovjek treba doći do sreće, živeći povučeno</a:t>
            </a:r>
          </a:p>
          <a:p>
            <a:pPr lvl="2"/>
            <a:r>
              <a:rPr lang="hr-HR" sz="2600" i="1" dirty="0" err="1">
                <a:latin typeface="Baskerville Old Face" panose="02020602080505020303" pitchFamily="18" charset="0"/>
              </a:rPr>
              <a:t>Ataraxia</a:t>
            </a:r>
            <a:r>
              <a:rPr lang="hr-HR" sz="2600" dirty="0">
                <a:latin typeface="Baskerville Old Face" panose="02020602080505020303" pitchFamily="18" charset="0"/>
              </a:rPr>
              <a:t> (</a:t>
            </a:r>
            <a:r>
              <a:rPr lang="el-GR" sz="2600" dirty="0">
                <a:latin typeface="Baskerville Old Face" panose="02020602080505020303" pitchFamily="18" charset="0"/>
              </a:rPr>
              <a:t>ἀταραξία</a:t>
            </a:r>
            <a:r>
              <a:rPr lang="hr-HR" sz="2600" dirty="0">
                <a:latin typeface="Baskerville Old Face" panose="02020602080505020303" pitchFamily="18" charset="0"/>
              </a:rPr>
              <a:t>, </a:t>
            </a:r>
            <a:r>
              <a:rPr lang="hr-HR" sz="2600" i="1" dirty="0" err="1">
                <a:latin typeface="Baskerville Old Face" panose="02020602080505020303" pitchFamily="18" charset="0"/>
              </a:rPr>
              <a:t>securitas</a:t>
            </a:r>
            <a:r>
              <a:rPr lang="hr-HR" sz="2600" i="0" dirty="0">
                <a:latin typeface="Baskerville Old Face" panose="02020602080505020303" pitchFamily="18" charset="0"/>
              </a:rPr>
              <a:t>) </a:t>
            </a:r>
            <a:r>
              <a:rPr lang="hr-HR" sz="2600" dirty="0">
                <a:latin typeface="Baskerville Old Face" panose="02020602080505020303" pitchFamily="18" charset="0"/>
              </a:rPr>
              <a:t>– sloboda od briga i straha</a:t>
            </a:r>
          </a:p>
          <a:p>
            <a:pPr lvl="2"/>
            <a:r>
              <a:rPr lang="hr-HR" sz="2600" i="1" dirty="0" err="1">
                <a:latin typeface="Baskerville Old Face" panose="02020602080505020303" pitchFamily="18" charset="0"/>
              </a:rPr>
              <a:t>Aponia</a:t>
            </a:r>
            <a:r>
              <a:rPr lang="hr-HR" sz="2600" dirty="0">
                <a:latin typeface="Baskerville Old Face" panose="02020602080505020303" pitchFamily="18" charset="0"/>
              </a:rPr>
              <a:t> (</a:t>
            </a:r>
            <a:r>
              <a:rPr lang="el-GR" sz="2600" dirty="0">
                <a:latin typeface="Baskerville Old Face" panose="02020602080505020303" pitchFamily="18" charset="0"/>
              </a:rPr>
              <a:t>ἀπονία</a:t>
            </a:r>
            <a:r>
              <a:rPr lang="hr-HR" sz="2600" dirty="0">
                <a:latin typeface="Baskerville Old Face" panose="02020602080505020303" pitchFamily="18" charset="0"/>
              </a:rPr>
              <a:t>) – sloboda od boli</a:t>
            </a:r>
          </a:p>
          <a:p>
            <a:r>
              <a:rPr lang="hr-HR" sz="3200" dirty="0">
                <a:latin typeface="Baskerville Old Face" panose="02020602080505020303" pitchFamily="18" charset="0"/>
              </a:rPr>
              <a:t>U epistemologiji – empirizam</a:t>
            </a:r>
          </a:p>
          <a:p>
            <a:pPr marL="0" indent="0">
              <a:buNone/>
            </a:pPr>
            <a:r>
              <a:rPr lang="hr-HR" sz="3200" dirty="0">
                <a:latin typeface="Baskerville Old Face" panose="02020602080505020303" pitchFamily="18" charset="0"/>
              </a:rPr>
              <a:t>*Bogovi ne postoje, a ako postoje, nije ih briga za ljude</a:t>
            </a:r>
          </a:p>
        </p:txBody>
      </p:sp>
    </p:spTree>
    <p:extLst>
      <p:ext uri="{BB962C8B-B14F-4D97-AF65-F5344CB8AC3E}">
        <p14:creationId xmlns:p14="http://schemas.microsoft.com/office/powerpoint/2010/main" val="11481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222" y="0"/>
            <a:ext cx="9404723" cy="1400530"/>
          </a:xfrm>
        </p:spPr>
        <p:txBody>
          <a:bodyPr/>
          <a:lstStyle/>
          <a:p>
            <a:r>
              <a:rPr lang="hr-HR" altLang="sr-Latn-RS" i="1" dirty="0">
                <a:latin typeface="Baskerville Old Face" panose="02020602080505020303" pitchFamily="18" charset="0"/>
              </a:rPr>
              <a:t>De </a:t>
            </a:r>
            <a:r>
              <a:rPr lang="hr-HR" altLang="sr-Latn-RS" i="1" dirty="0" err="1">
                <a:latin typeface="Baskerville Old Face" panose="02020602080505020303" pitchFamily="18" charset="0"/>
              </a:rPr>
              <a:t>rerum</a:t>
            </a:r>
            <a:r>
              <a:rPr lang="hr-HR" altLang="sr-Latn-RS" i="1" dirty="0">
                <a:latin typeface="Baskerville Old Face" panose="02020602080505020303" pitchFamily="18" charset="0"/>
              </a:rPr>
              <a:t> natura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20717" y="748145"/>
            <a:ext cx="11745311" cy="5952200"/>
          </a:xfrm>
        </p:spPr>
        <p:txBody>
          <a:bodyPr>
            <a:noAutofit/>
          </a:bodyPr>
          <a:lstStyle/>
          <a:p>
            <a:r>
              <a:rPr lang="hr-HR" altLang="sr-Latn-RS" sz="2800" i="1" dirty="0" err="1">
                <a:latin typeface="Baskerville Old Face" panose="02020602080505020303" pitchFamily="18" charset="0"/>
              </a:rPr>
              <a:t>Liber</a:t>
            </a:r>
            <a:r>
              <a:rPr lang="hr-HR" altLang="sr-Latn-RS" sz="2800" i="1" dirty="0">
                <a:latin typeface="Baskerville Old Face" panose="02020602080505020303" pitchFamily="18" charset="0"/>
              </a:rPr>
              <a:t> I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 izlaže principe: </a:t>
            </a:r>
          </a:p>
          <a:p>
            <a:pPr lvl="1"/>
            <a:r>
              <a:rPr lang="hr-HR" altLang="sr-Latn-RS" sz="2400" dirty="0">
                <a:latin typeface="Baskerville Old Face" panose="02020602080505020303" pitchFamily="18" charset="0"/>
              </a:rPr>
              <a:t>neuništivosti vječne i promjenljive materije</a:t>
            </a:r>
          </a:p>
          <a:p>
            <a:pPr lvl="1"/>
            <a:r>
              <a:rPr lang="hr-HR" altLang="sr-Latn-RS" sz="2400" dirty="0">
                <a:latin typeface="Baskerville Old Face" panose="02020602080505020303" pitchFamily="18" charset="0"/>
              </a:rPr>
              <a:t>narav bezbrojnih atoma koji se kreću beskrajnim praznim prostorom: vječni, nedjeljivi, čvrsti, nepromijenjivi</a:t>
            </a:r>
          </a:p>
          <a:p>
            <a:pPr marL="457200" lvl="1" indent="0">
              <a:buNone/>
            </a:pPr>
            <a:r>
              <a:rPr lang="hr-HR" altLang="sr-Latn-RS" sz="2400" dirty="0">
                <a:latin typeface="Baskerville Old Face" panose="02020602080505020303" pitchFamily="18" charset="0"/>
              </a:rPr>
              <a:t>+ pobija suprotna filozofska učenja o prirodi</a:t>
            </a:r>
          </a:p>
          <a:p>
            <a:r>
              <a:rPr lang="hr-HR" altLang="sr-Latn-RS" sz="2800" i="1" dirty="0" err="1">
                <a:latin typeface="Baskerville Old Face" panose="02020602080505020303" pitchFamily="18" charset="0"/>
              </a:rPr>
              <a:t>Liber</a:t>
            </a:r>
            <a:r>
              <a:rPr lang="hr-HR" altLang="sr-Latn-RS" sz="2800" i="1" dirty="0">
                <a:latin typeface="Baskerville Old Face" panose="02020602080505020303" pitchFamily="18" charset="0"/>
              </a:rPr>
              <a:t> II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 pjeva o blagodatima koje filozofija donosi ljudima</a:t>
            </a:r>
          </a:p>
          <a:p>
            <a:pPr lvl="1"/>
            <a:r>
              <a:rPr lang="hr-HR" altLang="sr-Latn-RS" sz="2400" dirty="0">
                <a:latin typeface="Baskerville Old Face" panose="02020602080505020303" pitchFamily="18" charset="0"/>
              </a:rPr>
              <a:t>opisuje kretanje atoma (otklon objašnjava slobodnu volju) i navodi razlike među njima: atomi nemaju ni boje, ni okusa ni mirisa, ni topline </a:t>
            </a:r>
          </a:p>
          <a:p>
            <a:pPr lvl="1"/>
            <a:r>
              <a:rPr lang="hr-HR" altLang="sr-Latn-RS" sz="2400" dirty="0">
                <a:latin typeface="Baskerville Old Face" panose="02020602080505020303" pitchFamily="18" charset="0"/>
              </a:rPr>
              <a:t>Smrt je nužna da oslobodi atome za novi život</a:t>
            </a:r>
          </a:p>
          <a:p>
            <a:r>
              <a:rPr lang="hr-HR" altLang="sr-Latn-RS" sz="2800" i="1" dirty="0" err="1">
                <a:latin typeface="Baskerville Old Face" panose="02020602080505020303" pitchFamily="18" charset="0"/>
              </a:rPr>
              <a:t>Liber</a:t>
            </a:r>
            <a:r>
              <a:rPr lang="hr-HR" altLang="sr-Latn-RS" sz="2800" i="1" dirty="0">
                <a:latin typeface="Baskerville Old Face" panose="02020602080505020303" pitchFamily="18" charset="0"/>
              </a:rPr>
              <a:t> III 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nakon pohvale Epikura govori o duši i njezinim odnosima prema tijelu</a:t>
            </a:r>
          </a:p>
          <a:p>
            <a:pPr lvl="1"/>
            <a:r>
              <a:rPr lang="hr-HR" altLang="sr-Latn-RS" sz="2400" dirty="0">
                <a:latin typeface="Baskerville Old Face" panose="02020602080505020303" pitchFamily="18" charset="0"/>
              </a:rPr>
              <a:t>mnogobrojni dokazi da je besmislen strah od smrti – duša ne preživi, nema osjećaja, pa ni kazni ni nagrada poslije smrti </a:t>
            </a:r>
          </a:p>
        </p:txBody>
      </p:sp>
    </p:spTree>
    <p:extLst>
      <p:ext uri="{BB962C8B-B14F-4D97-AF65-F5344CB8AC3E}">
        <p14:creationId xmlns:p14="http://schemas.microsoft.com/office/powerpoint/2010/main" val="12740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182" y="452718"/>
            <a:ext cx="10972799" cy="6169755"/>
          </a:xfrm>
        </p:spPr>
        <p:txBody>
          <a:bodyPr>
            <a:normAutofit/>
          </a:bodyPr>
          <a:lstStyle/>
          <a:p>
            <a:r>
              <a:rPr lang="hr-HR" altLang="sr-Latn-RS" sz="2800" i="1" dirty="0" err="1">
                <a:latin typeface="Baskerville Old Face" panose="02020602080505020303" pitchFamily="18" charset="0"/>
              </a:rPr>
              <a:t>Liber</a:t>
            </a:r>
            <a:r>
              <a:rPr lang="hr-HR" altLang="sr-Latn-RS" sz="2800" i="1" dirty="0">
                <a:latin typeface="Baskerville Old Face" panose="02020602080505020303" pitchFamily="18" charset="0"/>
              </a:rPr>
              <a:t> IV 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govori o osjetima i psihologiji</a:t>
            </a:r>
          </a:p>
          <a:p>
            <a:pPr lvl="1"/>
            <a:r>
              <a:rPr lang="hr-HR" altLang="sr-Latn-RS" sz="2600" dirty="0">
                <a:latin typeface="Baskerville Old Face" panose="02020602080505020303" pitchFamily="18" charset="0"/>
              </a:rPr>
              <a:t>objašnjava osjet gledanja i odnosa osjetilnih spoznaja prema mišljenju i spoznaji </a:t>
            </a:r>
          </a:p>
          <a:p>
            <a:pPr lvl="1"/>
            <a:r>
              <a:rPr lang="hr-HR" altLang="sr-Latn-RS" sz="2600" dirty="0">
                <a:latin typeface="Baskerville Old Face" panose="02020602080505020303" pitchFamily="18" charset="0"/>
              </a:rPr>
              <a:t>govori o ljudskom tijelu i njegovim funkcijama – tu osuđuje svaku ljubavnu strast i političku i vojnu ambiciju</a:t>
            </a:r>
          </a:p>
          <a:p>
            <a:r>
              <a:rPr lang="hr-HR" altLang="sr-Latn-RS" sz="2800" i="1" dirty="0" err="1">
                <a:latin typeface="Baskerville Old Face" panose="02020602080505020303" pitchFamily="18" charset="0"/>
              </a:rPr>
              <a:t>Liber</a:t>
            </a:r>
            <a:r>
              <a:rPr lang="hr-HR" altLang="sr-Latn-RS" sz="2800" i="1" dirty="0">
                <a:latin typeface="Baskerville Old Face" panose="02020602080505020303" pitchFamily="18" charset="0"/>
              </a:rPr>
              <a:t> V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 raspravlja o svijetu, njegovoj prirodi i prolaznosti</a:t>
            </a:r>
          </a:p>
          <a:p>
            <a:pPr lvl="1"/>
            <a:r>
              <a:rPr lang="hr-HR" altLang="sr-Latn-RS" sz="2600" dirty="0">
                <a:latin typeface="Baskerville Old Face" panose="02020602080505020303" pitchFamily="18" charset="0"/>
              </a:rPr>
              <a:t>O astronomiji, o postanku živih bića i čovjeka, razvoju civilizacije te o postanku i razvoju jezika</a:t>
            </a:r>
          </a:p>
          <a:p>
            <a:r>
              <a:rPr lang="hr-HR" altLang="sr-Latn-RS" sz="2800" i="1" dirty="0" err="1">
                <a:latin typeface="Baskerville Old Face" panose="02020602080505020303" pitchFamily="18" charset="0"/>
              </a:rPr>
              <a:t>Liber</a:t>
            </a:r>
            <a:r>
              <a:rPr lang="hr-HR" altLang="sr-Latn-RS" sz="2800" i="1" dirty="0">
                <a:latin typeface="Baskerville Old Face" panose="02020602080505020303" pitchFamily="18" charset="0"/>
              </a:rPr>
              <a:t> VI 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je nova pohvala Epikura i njegove filozofije </a:t>
            </a:r>
          </a:p>
          <a:p>
            <a:pPr lvl="1"/>
            <a:r>
              <a:rPr lang="hr-HR" altLang="sr-Latn-RS" sz="2600" dirty="0">
                <a:latin typeface="Baskerville Old Face" panose="02020602080505020303" pitchFamily="18" charset="0"/>
              </a:rPr>
              <a:t>opisuje razne prirodne pojave (grom, oblake, kišu, potres itd.), a završava veličanstvenim opisom općeg pomora za vrijeme kuge u Ateni</a:t>
            </a:r>
          </a:p>
          <a:p>
            <a:pPr lvl="2"/>
            <a:r>
              <a:rPr lang="hr-HR" altLang="sr-Latn-RS" sz="2400" dirty="0">
                <a:latin typeface="Baskerville Old Face" panose="02020602080505020303" pitchFamily="18" charset="0"/>
              </a:rPr>
              <a:t>Suprotnost životnoj </a:t>
            </a:r>
            <a:r>
              <a:rPr lang="hr-HR" altLang="sr-Latn-RS" sz="2400" dirty="0" err="1">
                <a:latin typeface="Baskerville Old Face" panose="02020602080505020303" pitchFamily="18" charset="0"/>
              </a:rPr>
              <a:t>invokaciji</a:t>
            </a:r>
            <a:r>
              <a:rPr lang="hr-HR" altLang="sr-Latn-RS" sz="2400" dirty="0">
                <a:latin typeface="Baskerville Old Face" panose="02020602080505020303" pitchFamily="18" charset="0"/>
              </a:rPr>
              <a:t> Venere na početku</a:t>
            </a:r>
          </a:p>
        </p:txBody>
      </p:sp>
    </p:spTree>
    <p:extLst>
      <p:ext uri="{BB962C8B-B14F-4D97-AF65-F5344CB8AC3E}">
        <p14:creationId xmlns:p14="http://schemas.microsoft.com/office/powerpoint/2010/main" val="31662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9173"/>
          </a:xfrm>
        </p:spPr>
        <p:txBody>
          <a:bodyPr/>
          <a:lstStyle/>
          <a:p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803564"/>
            <a:ext cx="11028218" cy="56803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Baskerville Old Face" panose="02020602080505020303" pitchFamily="18" charset="0"/>
              </a:rPr>
              <a:t>Ozra</a:t>
            </a:r>
            <a:r>
              <a:rPr lang="hr-HR" sz="3200" dirty="0">
                <a:latin typeface="Baskerville Old Face" panose="02020602080505020303" pitchFamily="18" charset="0"/>
              </a:rPr>
              <a:t>č</a:t>
            </a:r>
            <a:r>
              <a:rPr lang="hr-HR" sz="3600" dirty="0">
                <a:latin typeface="Baskerville Old Face" panose="02020602080505020303" pitchFamily="18" charset="0"/>
              </a:rPr>
              <a:t>je gra</a:t>
            </a:r>
            <a:r>
              <a:rPr lang="hr-HR" sz="3200" dirty="0">
                <a:latin typeface="Baskerville Old Face" panose="02020602080505020303" pitchFamily="18" charset="0"/>
              </a:rPr>
              <a:t>đ</a:t>
            </a:r>
            <a:r>
              <a:rPr lang="hr-HR" sz="3600" dirty="0">
                <a:latin typeface="Baskerville Old Face" panose="02020602080505020303" pitchFamily="18" charset="0"/>
              </a:rPr>
              <a:t>anskih ratova</a:t>
            </a:r>
          </a:p>
          <a:p>
            <a:r>
              <a:rPr lang="hr-HR" sz="3600" dirty="0">
                <a:latin typeface="Baskerville Old Face" panose="02020602080505020303" pitchFamily="18" charset="0"/>
              </a:rPr>
              <a:t>Utjecaj helenisti</a:t>
            </a:r>
            <a:r>
              <a:rPr lang="hr-HR" sz="3200" dirty="0">
                <a:latin typeface="Baskerville Old Face" panose="02020602080505020303" pitchFamily="18" charset="0"/>
              </a:rPr>
              <a:t>č</a:t>
            </a:r>
            <a:r>
              <a:rPr lang="hr-HR" sz="3600" dirty="0">
                <a:latin typeface="Baskerville Old Face" panose="02020602080505020303" pitchFamily="18" charset="0"/>
              </a:rPr>
              <a:t>ke didakti</a:t>
            </a:r>
            <a:r>
              <a:rPr lang="hr-HR" sz="3200" dirty="0">
                <a:latin typeface="Baskerville Old Face" panose="02020602080505020303" pitchFamily="18" charset="0"/>
              </a:rPr>
              <a:t>č</a:t>
            </a:r>
            <a:r>
              <a:rPr lang="hr-HR" sz="3600" dirty="0">
                <a:latin typeface="Baskerville Old Face" panose="02020602080505020303" pitchFamily="18" charset="0"/>
              </a:rPr>
              <a:t>ke poezije i </a:t>
            </a:r>
            <a:r>
              <a:rPr lang="hr-HR" sz="3600" dirty="0" err="1">
                <a:latin typeface="Baskerville Old Face" panose="02020602080505020303" pitchFamily="18" charset="0"/>
              </a:rPr>
              <a:t>neoterika</a:t>
            </a:r>
            <a:endParaRPr lang="hr-HR" sz="3600" dirty="0">
              <a:latin typeface="Baskerville Old Face" panose="02020602080505020303" pitchFamily="18" charset="0"/>
            </a:endParaRPr>
          </a:p>
          <a:p>
            <a:r>
              <a:rPr lang="hr-HR" sz="3600" dirty="0">
                <a:latin typeface="Baskerville Old Face" panose="02020602080505020303" pitchFamily="18" charset="0"/>
              </a:rPr>
              <a:t>Stvaranje nove filozofske terminologije na latinskom</a:t>
            </a:r>
          </a:p>
          <a:p>
            <a:pPr lvl="1"/>
            <a:r>
              <a:rPr lang="hr-HR" sz="3200" dirty="0">
                <a:latin typeface="Baskerville Old Face" panose="02020602080505020303" pitchFamily="18" charset="0"/>
              </a:rPr>
              <a:t> </a:t>
            </a:r>
            <a:r>
              <a:rPr lang="it-IT" sz="3200" i="1" dirty="0">
                <a:latin typeface="Baskerville Old Face" panose="02020602080505020303" pitchFamily="18" charset="0"/>
              </a:rPr>
              <a:t>semina</a:t>
            </a:r>
            <a:r>
              <a:rPr lang="hr-HR" sz="3200" i="1" dirty="0">
                <a:latin typeface="Baskerville Old Face" panose="02020602080505020303" pitchFamily="18" charset="0"/>
              </a:rPr>
              <a:t> (</a:t>
            </a:r>
            <a:r>
              <a:rPr lang="hr-HR" sz="3200" i="1" dirty="0" err="1">
                <a:latin typeface="Baskerville Old Face" panose="02020602080505020303" pitchFamily="18" charset="0"/>
              </a:rPr>
              <a:t>rerum</a:t>
            </a:r>
            <a:r>
              <a:rPr lang="hr-HR" sz="3200" i="1" dirty="0">
                <a:latin typeface="Baskerville Old Face" panose="02020602080505020303" pitchFamily="18" charset="0"/>
              </a:rPr>
              <a:t>)</a:t>
            </a:r>
            <a:r>
              <a:rPr lang="it-IT" sz="3200" i="1" dirty="0">
                <a:latin typeface="Baskerville Old Face" panose="02020602080505020303" pitchFamily="18" charset="0"/>
              </a:rPr>
              <a:t>, primordia, corpora prima, genitalia corpora rebus</a:t>
            </a:r>
            <a:endParaRPr lang="hr-HR" sz="3200" i="1" dirty="0">
              <a:latin typeface="Baskerville Old Face" panose="02020602080505020303" pitchFamily="18" charset="0"/>
            </a:endParaRPr>
          </a:p>
          <a:p>
            <a:pPr lvl="1"/>
            <a:r>
              <a:rPr lang="hr-HR" altLang="sr-Latn-RS" sz="3600" dirty="0">
                <a:latin typeface="Baskerville Old Face" panose="02020602080505020303" pitchFamily="18" charset="0"/>
              </a:rPr>
              <a:t>Jedini sa</a:t>
            </a:r>
            <a:r>
              <a:rPr lang="hr-HR" altLang="sr-Latn-RS" sz="2800" dirty="0">
                <a:latin typeface="Baskerville Old Face" panose="02020602080505020303" pitchFamily="18" charset="0"/>
              </a:rPr>
              <a:t>č</a:t>
            </a:r>
            <a:r>
              <a:rPr lang="hr-HR" altLang="sr-Latn-RS" sz="3600" dirty="0">
                <a:latin typeface="Baskerville Old Face" panose="02020602080505020303" pitchFamily="18" charset="0"/>
              </a:rPr>
              <a:t>uvani filozofski ep antike (uz </a:t>
            </a:r>
            <a:r>
              <a:rPr lang="hr-HR" altLang="sr-Latn-RS" sz="3600" dirty="0" err="1">
                <a:latin typeface="Baskerville Old Face" panose="02020602080505020303" pitchFamily="18" charset="0"/>
              </a:rPr>
              <a:t>Manilijev</a:t>
            </a:r>
            <a:r>
              <a:rPr lang="hr-HR" altLang="sr-Latn-RS" sz="3600" dirty="0">
                <a:latin typeface="Baskerville Old Face" panose="02020602080505020303" pitchFamily="18" charset="0"/>
              </a:rPr>
              <a:t> </a:t>
            </a:r>
            <a:r>
              <a:rPr lang="hr-HR" altLang="sr-Latn-RS" sz="3600" i="1" dirty="0" err="1">
                <a:latin typeface="Baskerville Old Face" panose="02020602080505020303" pitchFamily="18" charset="0"/>
              </a:rPr>
              <a:t>Astronomica</a:t>
            </a:r>
            <a:r>
              <a:rPr lang="hr-HR" altLang="sr-Latn-RS" sz="3600" dirty="0">
                <a:latin typeface="Baskerville Old Face" panose="02020602080505020303" pitchFamily="18" charset="0"/>
              </a:rPr>
              <a:t>, 1.st.n.e.</a:t>
            </a:r>
            <a:r>
              <a:rPr lang="hr-HR" altLang="sr-Latn-RS" sz="3600" i="1" dirty="0">
                <a:latin typeface="Baskerville Old Face" panose="02020602080505020303" pitchFamily="18" charset="0"/>
              </a:rPr>
              <a:t> </a:t>
            </a:r>
            <a:r>
              <a:rPr lang="hr-HR" altLang="sr-Latn-RS" sz="3600" dirty="0">
                <a:latin typeface="Baskerville Old Face" panose="02020602080505020303" pitchFamily="18" charset="0"/>
              </a:rPr>
              <a:t>)</a:t>
            </a:r>
            <a:endParaRPr lang="hr-HR" sz="3200" i="1" dirty="0">
              <a:latin typeface="Baskerville Old Face" panose="02020602080505020303" pitchFamily="18" charset="0"/>
            </a:endParaRPr>
          </a:p>
          <a:p>
            <a:r>
              <a:rPr lang="hr-HR" sz="3600" dirty="0">
                <a:latin typeface="Baskerville Old Face" panose="02020602080505020303" pitchFamily="18" charset="0"/>
              </a:rPr>
              <a:t>Pri</a:t>
            </a:r>
            <a:r>
              <a:rPr lang="hr-HR" sz="3200" dirty="0">
                <a:latin typeface="Baskerville Old Face" panose="02020602080505020303" pitchFamily="18" charset="0"/>
              </a:rPr>
              <a:t>č</a:t>
            </a:r>
            <a:r>
              <a:rPr lang="hr-HR" sz="3600" dirty="0">
                <a:latin typeface="Baskerville Old Face" panose="02020602080505020303" pitchFamily="18" charset="0"/>
              </a:rPr>
              <a:t>a o cijelom svemiru, kao i o razvoju kulture i </a:t>
            </a:r>
            <a:r>
              <a:rPr lang="hr-HR" sz="3200" dirty="0">
                <a:latin typeface="Baskerville Old Face" panose="02020602080505020303" pitchFamily="18" charset="0"/>
              </a:rPr>
              <a:t>č</a:t>
            </a:r>
            <a:r>
              <a:rPr lang="hr-HR" sz="3600" dirty="0">
                <a:latin typeface="Baskerville Old Face" panose="02020602080505020303" pitchFamily="18" charset="0"/>
              </a:rPr>
              <a:t>ovjekovom napretku</a:t>
            </a:r>
          </a:p>
        </p:txBody>
      </p:sp>
    </p:spTree>
    <p:extLst>
      <p:ext uri="{BB962C8B-B14F-4D97-AF65-F5344CB8AC3E}">
        <p14:creationId xmlns:p14="http://schemas.microsoft.com/office/powerpoint/2010/main" val="21736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78555"/>
          </a:xfrm>
        </p:spPr>
        <p:txBody>
          <a:bodyPr/>
          <a:lstStyle/>
          <a:p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70164"/>
            <a:ext cx="10991706" cy="6569499"/>
          </a:xfrm>
        </p:spPr>
        <p:txBody>
          <a:bodyPr>
            <a:noAutofit/>
          </a:bodyPr>
          <a:lstStyle/>
          <a:p>
            <a:r>
              <a:rPr lang="hr-HR" sz="3600" dirty="0">
                <a:latin typeface="Baskerville Old Face" panose="02020602080505020303" pitchFamily="18" charset="0"/>
              </a:rPr>
              <a:t>Filozofska materija nije prikladna za epsku obradu, ali djelo epskim čine:</a:t>
            </a:r>
          </a:p>
          <a:p>
            <a:pPr lvl="1"/>
            <a:r>
              <a:rPr lang="hr-HR" sz="3200" dirty="0">
                <a:latin typeface="Baskerville Old Face" panose="02020602080505020303" pitchFamily="18" charset="0"/>
              </a:rPr>
              <a:t>tema, jezik i forma </a:t>
            </a:r>
          </a:p>
          <a:p>
            <a:pPr lvl="2"/>
            <a:r>
              <a:rPr lang="hr-HR" sz="3000" dirty="0">
                <a:latin typeface="Baskerville Old Face" panose="02020602080505020303" pitchFamily="18" charset="0"/>
              </a:rPr>
              <a:t>Promocija Grka koji odbacuje rimske vrline (heroj?)</a:t>
            </a:r>
          </a:p>
          <a:p>
            <a:pPr lvl="1"/>
            <a:r>
              <a:rPr lang="hr-HR" sz="3200" dirty="0">
                <a:latin typeface="Baskerville Old Face" panose="02020602080505020303" pitchFamily="18" charset="0"/>
              </a:rPr>
              <a:t>entuzijazam i iskreno uvjerenje, važnost malih stvari</a:t>
            </a:r>
          </a:p>
          <a:p>
            <a:pPr lvl="1"/>
            <a:r>
              <a:rPr lang="hr-HR" sz="3200" dirty="0">
                <a:latin typeface="Baskerville Old Face" panose="02020602080505020303" pitchFamily="18" charset="0"/>
              </a:rPr>
              <a:t>plastični i životni opisi prirode, demistifikacija</a:t>
            </a:r>
          </a:p>
          <a:p>
            <a:pPr lvl="1"/>
            <a:r>
              <a:rPr lang="hr-HR" sz="3200" dirty="0">
                <a:latin typeface="Baskerville Old Face" panose="02020602080505020303" pitchFamily="18" charset="0"/>
              </a:rPr>
              <a:t>vrsni i detaljni opisi čovjeka sa svim njegovim slabostima i strastima, radostima i nevoljama</a:t>
            </a:r>
          </a:p>
          <a:p>
            <a:pPr lvl="2"/>
            <a:r>
              <a:rPr lang="hr-HR" sz="2800" dirty="0">
                <a:latin typeface="Baskerville Old Face" panose="02020602080505020303" pitchFamily="18" charset="0"/>
              </a:rPr>
              <a:t>tko pobijedi brige, jednak je bogovima</a:t>
            </a:r>
            <a:endParaRPr lang="hr-HR" sz="3400" dirty="0">
              <a:latin typeface="Baskerville Old Face" panose="02020602080505020303" pitchFamily="18" charset="0"/>
            </a:endParaRPr>
          </a:p>
          <a:p>
            <a:pPr lvl="1"/>
            <a:r>
              <a:rPr lang="hr-HR" sz="3200" dirty="0">
                <a:latin typeface="Baskerville Old Face" panose="02020602080505020303" pitchFamily="18" charset="0"/>
              </a:rPr>
              <a:t>stroga logika dokazivanja s izvanrednom dikcijom i preciznošću prenošenja Epikurova i </a:t>
            </a:r>
            <a:r>
              <a:rPr lang="hr-HR" sz="3200" dirty="0" err="1">
                <a:latin typeface="Baskerville Old Face" panose="02020602080505020303" pitchFamily="18" charset="0"/>
              </a:rPr>
              <a:t>Demokritova</a:t>
            </a:r>
            <a:r>
              <a:rPr lang="hr-HR" sz="3200" dirty="0">
                <a:latin typeface="Baskerville Old Face" panose="02020602080505020303" pitchFamily="18" charset="0"/>
              </a:rPr>
              <a:t> nauka</a:t>
            </a:r>
          </a:p>
        </p:txBody>
      </p:sp>
    </p:spTree>
    <p:extLst>
      <p:ext uri="{BB962C8B-B14F-4D97-AF65-F5344CB8AC3E}">
        <p14:creationId xmlns:p14="http://schemas.microsoft.com/office/powerpoint/2010/main" val="37682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918" y="3048001"/>
            <a:ext cx="5027082" cy="3770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askerville Old Face" panose="02020602080505020303" pitchFamily="18" charset="0"/>
              </a:rPr>
              <a:t>Karakteristike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21" y="1387366"/>
            <a:ext cx="8646227" cy="5297452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Baskerville Old Face" panose="02020602080505020303" pitchFamily="18" charset="0"/>
              </a:rPr>
              <a:t>Nema bogova i mitologije</a:t>
            </a:r>
          </a:p>
          <a:p>
            <a:r>
              <a:rPr lang="hr-HR" sz="3200" dirty="0">
                <a:latin typeface="Baskerville Old Face" panose="02020602080505020303" pitchFamily="18" charset="0"/>
              </a:rPr>
              <a:t>Mnoštvo uspjelih opisa prirode i čovjekova života</a:t>
            </a:r>
          </a:p>
          <a:p>
            <a:r>
              <a:rPr lang="hr-HR" sz="3200" dirty="0">
                <a:latin typeface="Baskerville Old Face" panose="02020602080505020303" pitchFamily="18" charset="0"/>
              </a:rPr>
              <a:t>Prevladavanje raskoraka između Epikurova učenja i rimskog utilitarizma</a:t>
            </a:r>
          </a:p>
          <a:p>
            <a:r>
              <a:rPr lang="hr-HR" sz="3200" dirty="0">
                <a:latin typeface="Baskerville Old Face" panose="02020602080505020303" pitchFamily="18" charset="0"/>
              </a:rPr>
              <a:t>Obraćanje čitatelju i retorički dokazi</a:t>
            </a:r>
          </a:p>
          <a:p>
            <a:r>
              <a:rPr lang="hr-HR" sz="3200" dirty="0">
                <a:latin typeface="Baskerville Old Face" panose="02020602080505020303" pitchFamily="18" charset="0"/>
              </a:rPr>
              <a:t>Nedovršenost?</a:t>
            </a:r>
          </a:p>
          <a:p>
            <a:r>
              <a:rPr lang="hr-HR" sz="3200" dirty="0">
                <a:latin typeface="Baskerville Old Face" panose="02020602080505020303" pitchFamily="18" charset="0"/>
              </a:rPr>
              <a:t>Arhaizmi kao dio epskog jezika</a:t>
            </a:r>
          </a:p>
          <a:p>
            <a:pPr lvl="1"/>
            <a:r>
              <a:rPr lang="hr-HR" sz="2800" dirty="0">
                <a:latin typeface="Baskerville Old Face" panose="02020602080505020303" pitchFamily="18" charset="0"/>
              </a:rPr>
              <a:t>Ne sasvim gladak heksametar</a:t>
            </a:r>
          </a:p>
          <a:p>
            <a:pPr lvl="1"/>
            <a:r>
              <a:rPr lang="hr-HR" sz="2800" dirty="0">
                <a:latin typeface="Baskerville Old Face" panose="02020602080505020303" pitchFamily="18" charset="0"/>
              </a:rPr>
              <a:t>„Težak”, posebno zbog teme</a:t>
            </a:r>
          </a:p>
        </p:txBody>
      </p:sp>
    </p:spTree>
    <p:extLst>
      <p:ext uri="{BB962C8B-B14F-4D97-AF65-F5344CB8AC3E}">
        <p14:creationId xmlns:p14="http://schemas.microsoft.com/office/powerpoint/2010/main" val="21058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1816</TotalTime>
  <Words>607</Words>
  <Application>Microsoft Office PowerPoint</Application>
  <PresentationFormat>Widescreen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Baskerville Old Face</vt:lpstr>
      <vt:lpstr>Calibri</vt:lpstr>
      <vt:lpstr>Century Gothic</vt:lpstr>
      <vt:lpstr>Times New Roman</vt:lpstr>
      <vt:lpstr>Wingdings 3</vt:lpstr>
      <vt:lpstr>Ion</vt:lpstr>
      <vt:lpstr>Titus Lucretius Carus</vt:lpstr>
      <vt:lpstr>Tit Lukrecije Kar</vt:lpstr>
      <vt:lpstr>Epikureizam</vt:lpstr>
      <vt:lpstr>De rerum natura</vt:lpstr>
      <vt:lpstr>PowerPoint Presentation</vt:lpstr>
      <vt:lpstr>PowerPoint Presentation</vt:lpstr>
      <vt:lpstr>PowerPoint Presentation</vt:lpstr>
      <vt:lpstr>Karakteristike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Titus Lucretius Carus</dc:title>
  <dc:creator>Maja</dc:creator>
  <cp:lastModifiedBy>mrmat</cp:lastModifiedBy>
  <cp:revision>49</cp:revision>
  <dcterms:created xsi:type="dcterms:W3CDTF">2016-10-12T12:27:47Z</dcterms:created>
  <dcterms:modified xsi:type="dcterms:W3CDTF">2019-10-09T20:17:19Z</dcterms:modified>
</cp:coreProperties>
</file>