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73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67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494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47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17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992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707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34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751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458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50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53C3D9-22A8-46A2-9E06-DB056049E312}" type="datetimeFigureOut">
              <a:rPr lang="hr-HR" smtClean="0"/>
              <a:t>28.10.2014.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42BFFD-9261-4753-A37D-E60206092A47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6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Učinkovita komunikacija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</a:p>
          <a:p>
            <a:r>
              <a:rPr lang="hr-HR" dirty="0" smtClean="0"/>
              <a:t>Uvod u znanstveni rad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68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Pokreti tijela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Amblemi – ista funkcija kao i riječ, npr. pokret rukom nekome da dođe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Ilustratori – geste koje prate riječi, npr. klimanje glavom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Pokazatelji emocija – pokazuje kako se osjećamo, često nenamjeravani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Regulatori – daju povratnu informaciju, npr. klimanje glavom dok slušamo sugovornika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Adaptori – zadovoljavaju fizičku ili psihičku potrebu, npr. diranje kose, grizenje noktiju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94202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Fizički stav i kontakt očima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Otvoreni i zatvoreni stav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Zrcaljenje – kopiranje stava i neverbalne komunikacije sugovornika</a:t>
            </a:r>
          </a:p>
          <a:p>
            <a:pPr marL="457200" indent="-457200">
              <a:buFont typeface="+mj-lt"/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Kontakt očima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Davanje povratne informacije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Da sugovornik zna kada je njegov red da govori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Komunikacija o odnosu dviju osoba – interesiranje ili ne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839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Parajezik</a:t>
            </a:r>
            <a:r>
              <a:rPr lang="hr-HR" dirty="0" smtClean="0"/>
              <a:t> i osobni prostor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Parajezik</a:t>
            </a:r>
            <a:r>
              <a:rPr lang="hr-HR" dirty="0" smtClean="0"/>
              <a:t> – svi aspekti glasa koji nisu dio verbalne poruke: ton i visina glasa, brzina i glasnoća govorenja, pauze i okolišanja između riječi</a:t>
            </a:r>
          </a:p>
          <a:p>
            <a:endParaRPr lang="hr-HR" dirty="0"/>
          </a:p>
          <a:p>
            <a:r>
              <a:rPr lang="hr-HR" dirty="0" smtClean="0"/>
              <a:t>Osobni prostor: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Intimni – 15-45 cm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Osobni – rukovanje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Socijalni – prostor između ljudi u poslovnom svijetu, sastanci, za stolom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Javni – nekoliko metara (čekanje na tramvajskoj stanici)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522009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Fiziološke promjene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Crvenilo lica, bljedilo, znojenje, drhtanje, promjer zjenica, puls, disanje…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734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Osobni izgled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Prvi dojam ljudi vrlo često stječu na temelju vanjskog izgleda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Odjeća (ne)čini čovjeka?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Osobni stil i uloge koje igramo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Higijena</a:t>
            </a:r>
          </a:p>
          <a:p>
            <a:pPr marL="0" indent="0">
              <a:buNone/>
            </a:pPr>
            <a:r>
              <a:rPr lang="hr-HR" dirty="0" smtClean="0"/>
              <a:t>Opći naputak: U akademskom kontekstu osobni izgled i odjeća bi trebali biti takvi da ne skreću pažnju s onoga što cilj akademskog djelovanja – učenje, istraživanje, raspravljanje i komunikacija o znanju i znanosti. </a:t>
            </a:r>
          </a:p>
          <a:p>
            <a:pPr marL="0" indent="0">
              <a:buNone/>
            </a:pPr>
            <a:r>
              <a:rPr lang="hr-HR" dirty="0" smtClean="0"/>
              <a:t>Isto tako, određeni odjevni stilovi ukazuju drugom na razinu motiviranosti i posvećenosti prema studiranju i radu općenito.</a:t>
            </a:r>
          </a:p>
        </p:txBody>
      </p:sp>
    </p:spTree>
    <p:extLst>
      <p:ext uri="{BB962C8B-B14F-4D97-AF65-F5344CB8AC3E}">
        <p14:creationId xmlns:p14="http://schemas.microsoft.com/office/powerpoint/2010/main" val="2894523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Vještine slušanja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r-HR" sz="2400" dirty="0" smtClean="0"/>
              <a:t>Neverbalni znakovi aktivnog slušanja: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sz="2400" dirty="0" smtClean="0"/>
              <a:t>Smiješak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sz="2400" dirty="0" smtClean="0"/>
              <a:t>Kontakt očima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sz="2400" dirty="0" smtClean="0"/>
              <a:t>Fizički stav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sz="2400" dirty="0" smtClean="0"/>
              <a:t>Zrcaljenje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sz="2400" dirty="0" smtClean="0"/>
              <a:t>Neometenost</a:t>
            </a:r>
          </a:p>
        </p:txBody>
      </p:sp>
    </p:spTree>
    <p:extLst>
      <p:ext uri="{BB962C8B-B14F-4D97-AF65-F5344CB8AC3E}">
        <p14:creationId xmlns:p14="http://schemas.microsoft.com/office/powerpoint/2010/main" val="1032037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Vještine slušanja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hr-HR" dirty="0"/>
              <a:t>Verbalni znakovi aktivnog slušanja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Pozitivni osnaživanje – izrazi kao: tako je, da, u redu, vrlo dobro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Zapamćivanje – glavni zaključci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Postavljanje pitanja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Refleksija – parafraziranje onog što je sugovornik rekao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Pojašnjenje – pitanja da bi shvatili do kraja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hr-HR" dirty="0"/>
              <a:t>Sažimanje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439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Komunikacija i njezini tipovi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Što je komunikacija? – Komunikacija je sposobnost dijeljenja informacija s drugima i razumijevanja koje nam informacije i osjećaje drugi prenose.</a:t>
            </a:r>
          </a:p>
          <a:p>
            <a:r>
              <a:rPr lang="hr-HR" sz="2400" dirty="0" smtClean="0"/>
              <a:t>Najčešća komunikacija u akademskom kontekstu: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razumijevanje uloga i zadaća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komuniciranje mogućih problema nastavnicima i studentskim službama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rasprava na predavanjima i seminarima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komunikacija s kolegama i ostali oblici komunikacije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stvaranje pozitivnog ozračja i odnosa između studenata i nastavnika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076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komunikacije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4000" dirty="0" smtClean="0"/>
              <a:t> verbalna komunikacija – pisana i usmena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4000" dirty="0"/>
              <a:t> </a:t>
            </a:r>
            <a:r>
              <a:rPr lang="hr-HR" sz="4000" dirty="0" smtClean="0"/>
              <a:t>neverbalna komunikacija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4000" dirty="0"/>
              <a:t> </a:t>
            </a:r>
            <a:r>
              <a:rPr lang="hr-HR" sz="4000" dirty="0" smtClean="0"/>
              <a:t>osobni izgled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4000" dirty="0"/>
              <a:t> </a:t>
            </a:r>
            <a:r>
              <a:rPr lang="hr-HR" sz="4000" dirty="0" smtClean="0"/>
              <a:t>vještine slušanja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08088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Pisana komunikacija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pisanje seminarskih radova, zadaća, molbi, komuniciranje elektroničkom poštom…</a:t>
            </a:r>
          </a:p>
          <a:p>
            <a:pPr marL="0" indent="0">
              <a:buNone/>
            </a:pPr>
            <a:r>
              <a:rPr lang="hr-HR" dirty="0" smtClean="0"/>
              <a:t>Savjeti: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Pisati jednostavno i jezgrovito – izbjegavati nepotrebne detalje, digresije i komplicirane rečenice (koristiti kratke rečenice)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Pisati pravopisno točno (koristiti pravopis ili </a:t>
            </a:r>
            <a:r>
              <a:rPr lang="hr-HR" i="1" dirty="0" err="1" smtClean="0"/>
              <a:t>spelling</a:t>
            </a:r>
            <a:r>
              <a:rPr lang="hr-HR" i="1" dirty="0" smtClean="0"/>
              <a:t> </a:t>
            </a:r>
            <a:r>
              <a:rPr lang="hr-HR" i="1" dirty="0" err="1" smtClean="0"/>
              <a:t>checker</a:t>
            </a:r>
            <a:r>
              <a:rPr lang="hr-HR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Izbjegavati žargon (akademski, ulični, regionalni, pravni i sl.) – npr. </a:t>
            </a:r>
            <a:r>
              <a:rPr lang="hr-HR" dirty="0" err="1" smtClean="0"/>
              <a:t>nemrem</a:t>
            </a:r>
            <a:r>
              <a:rPr lang="hr-HR" dirty="0" smtClean="0"/>
              <a:t> </a:t>
            </a:r>
            <a:r>
              <a:rPr lang="hr-HR" dirty="0" err="1" smtClean="0"/>
              <a:t>doć</a:t>
            </a:r>
            <a:r>
              <a:rPr lang="hr-HR" dirty="0" smtClean="0"/>
              <a:t> na predavanje, malo sam u banani.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Izbjegavati kratice mrežne komunikacije (npr. </a:t>
            </a:r>
            <a:r>
              <a:rPr lang="hr-HR" dirty="0"/>
              <a:t>O</a:t>
            </a:r>
            <a:r>
              <a:rPr lang="hr-HR" dirty="0" smtClean="0"/>
              <a:t>MG, LOL, WTF?, </a:t>
            </a:r>
            <a:r>
              <a:rPr lang="hr-HR" dirty="0" smtClean="0">
                <a:sym typeface="Wingdings" panose="05000000000000000000" pitchFamily="2" charset="2"/>
              </a:rPr>
              <a:t>)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>
                <a:sym typeface="Wingdings" panose="05000000000000000000" pitchFamily="2" charset="2"/>
              </a:rPr>
              <a:t>Izbjegavati neprimjeren jezik (prostote, seksistički govor i sl.)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>
                <a:sym typeface="Wingdings" panose="05000000000000000000" pitchFamily="2" charset="2"/>
              </a:rPr>
              <a:t>Izbjegavati neprijateljski ili pokornički stav (ton pisanja)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>
                <a:sym typeface="Wingdings" panose="05000000000000000000" pitchFamily="2" charset="2"/>
              </a:rPr>
              <a:t>U elektroničkoj komunikaciji koristiti hrstud.hr domenu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308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e-pošte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Loš </a:t>
            </a:r>
            <a:r>
              <a:rPr lang="hr-HR" dirty="0" smtClean="0"/>
              <a:t>primjer:</a:t>
            </a:r>
          </a:p>
          <a:p>
            <a:r>
              <a:rPr lang="hr-HR" dirty="0" smtClean="0"/>
              <a:t>nisam </a:t>
            </a:r>
            <a:r>
              <a:rPr lang="hr-HR" dirty="0"/>
              <a:t>bio u mogućnosti doći na uvid </a:t>
            </a:r>
            <a:r>
              <a:rPr lang="hr-HR" dirty="0" err="1"/>
              <a:t>testa,jeste</a:t>
            </a:r>
            <a:r>
              <a:rPr lang="hr-HR" dirty="0"/>
              <a:t> li još koji dan na </a:t>
            </a:r>
            <a:r>
              <a:rPr lang="hr-HR" dirty="0" err="1"/>
              <a:t>fakultetu?htio</a:t>
            </a:r>
            <a:r>
              <a:rPr lang="hr-HR" dirty="0"/>
              <a:t> bih pogledat u čemu </a:t>
            </a:r>
            <a:r>
              <a:rPr lang="hr-HR" dirty="0" smtClean="0"/>
              <a:t>griješim</a:t>
            </a:r>
          </a:p>
          <a:p>
            <a:endParaRPr lang="hr-HR" dirty="0"/>
          </a:p>
          <a:p>
            <a:r>
              <a:rPr lang="hr-HR" dirty="0" smtClean="0"/>
              <a:t>Kako bi to trebalo biti:</a:t>
            </a:r>
          </a:p>
          <a:p>
            <a:r>
              <a:rPr lang="hr-HR" dirty="0" smtClean="0"/>
              <a:t>Poštovani dr. Pavić,</a:t>
            </a:r>
          </a:p>
          <a:p>
            <a:r>
              <a:rPr lang="hr-HR" dirty="0" smtClean="0"/>
              <a:t>nisam mogao doći na uvid u test 2. rujna. Mogu li dobiti uvid u test neki drugi dan, zbilja bih htio znati u čemu griješim.</a:t>
            </a:r>
          </a:p>
          <a:p>
            <a:r>
              <a:rPr lang="hr-HR" dirty="0" smtClean="0"/>
              <a:t>Hvala i lijep pozdrav,</a:t>
            </a:r>
          </a:p>
          <a:p>
            <a:r>
              <a:rPr lang="hr-HR" dirty="0" smtClean="0"/>
              <a:t>Marko Marković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787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Naputci za pisanje e-pošte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Oslovite osobu njezinom titulom (dr., prof. i </a:t>
            </a:r>
            <a:r>
              <a:rPr lang="hr-HR" dirty="0" err="1" smtClean="0"/>
              <a:t>sl</a:t>
            </a:r>
            <a:r>
              <a:rPr lang="hr-HR" dirty="0" smtClean="0"/>
              <a:t>). Ili ukoliko nema titulu ili vam nije poznata, oslovite osobu s gospodine/gospođo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Oslovite osobu s Poštovani/a, osim ako niste u prijateljskim odnosima s istom.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Obraćajte se osobi s Vi (velikim slovom), osim ako niste dobili dopuštenje za drugačije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Što kraće i jezgrovitije iznesite problem ili poruku. Izrazite želju da se problem riješi. Ne bojte se pitati za savjet.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Neka vaš stav (zabrinutost, veselje) bude vidljiv no ne prenaglašen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Ukoliko nešto tražite od osobe, unaprijed se zahvalite za njezin trud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Pozdravite osobu na kraju poruke i, ukoliko je potrebno, iskažite interes za daljnjom suradnjom/komunikacijom.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Potpišite se ili imajte automatski potpis s osobnim kontaktom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116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Poštovani dr. Pavić,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nisam u mogućnosti dolaziti na "Demografski razvoj Hrvatske" jer u vrijeme predavanja/seminara ne mogu izostajati s posla. </a:t>
            </a:r>
            <a:r>
              <a:rPr lang="hr-HR" dirty="0" smtClean="0"/>
              <a:t>Naravno</a:t>
            </a:r>
            <a:r>
              <a:rPr lang="hr-HR" dirty="0"/>
              <a:t>, mogu Vam donijeti dokaz o zaposlenju ako smatrate potrebnim. </a:t>
            </a:r>
          </a:p>
          <a:p>
            <a:r>
              <a:rPr lang="hr-HR" dirty="0" smtClean="0"/>
              <a:t>Svjesna </a:t>
            </a:r>
            <a:r>
              <a:rPr lang="hr-HR" dirty="0"/>
              <a:t>sam da su dolasci poželjni (a možda i obavezni), međutim, situacija je trenutno takva (ugovor mi je do 6. studenog 2014. s opcijom da me nakon toga uzmu za stalno)  da nisam u mogućnosti dolaziti na nastavu. </a:t>
            </a:r>
          </a:p>
          <a:p>
            <a:r>
              <a:rPr lang="hr-HR" dirty="0"/>
              <a:t>Htjela sam Vas pitati postoji li kakvo rješenje za moj slučaj u smislu da umjesto dolazaka preuzmem neke druge obveze?</a:t>
            </a:r>
          </a:p>
          <a:p>
            <a:r>
              <a:rPr lang="hr-HR" dirty="0"/>
              <a:t>Spremna sam prihvatiti sve što smatrate potrebnim samo da mi se omogući dobivanje potpisa i polaganje </a:t>
            </a:r>
            <a:r>
              <a:rPr lang="hr-HR" dirty="0" smtClean="0"/>
              <a:t>kolokvija/ispita. Ukoliko </a:t>
            </a:r>
            <a:r>
              <a:rPr lang="hr-HR" dirty="0"/>
              <a:t>Vam je zgodnije da se o svemu dogovorimo na konzultacijama, rado ću doći. Bitno mi je samo da su ponedjeljkom, utorkom i srijedom iza 15h, ili četvrtkom i petkom iza 13h. 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Unaprijed hvala na razumijevanju uz isprike što Vam radim komplikacije sa svojim 'slučajem'.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S poštovanjem, </a:t>
            </a:r>
            <a:endParaRPr lang="hr-HR" dirty="0" smtClean="0"/>
          </a:p>
          <a:p>
            <a:r>
              <a:rPr lang="hr-HR" dirty="0" smtClean="0"/>
              <a:t>Marina Marinić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60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Usmena komunikacija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Govorite jasno i razgovjetno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Održavajte kontakt očima sa sugovornikom – neverbalni dio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Smiješite se (osim ako je situacija ozbiljna)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Dok sugovornik govori, pokažite da pratite njegove argument (klimanje glavom i </a:t>
            </a:r>
            <a:r>
              <a:rPr lang="hr-HR" sz="2400" dirty="0" err="1" smtClean="0"/>
              <a:t>sl</a:t>
            </a:r>
            <a:r>
              <a:rPr lang="hr-HR" sz="24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Ne prekidajte sugovornika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Držite se uspravno, ne gestikulirajte previše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Poštujte osobni i profesionalni prostor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Budite asertivni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Poštujte tuđe vrijeme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975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Neverbalna komunikacija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Pokreti tijela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Stav (fizički)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Kontakt očima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 err="1" smtClean="0"/>
              <a:t>Parajezik</a:t>
            </a:r>
            <a:endParaRPr lang="hr-HR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Blizina i osobni prostor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Ekspresija lica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dirty="0" smtClean="0"/>
              <a:t>Fiziološke promjene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3097907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</TotalTime>
  <Words>772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Retrospect</vt:lpstr>
      <vt:lpstr>Učinkovita komunikacija</vt:lpstr>
      <vt:lpstr>Komunikacija i njezini tipovi</vt:lpstr>
      <vt:lpstr>Načini komunikacije</vt:lpstr>
      <vt:lpstr>Pisana komunikacija</vt:lpstr>
      <vt:lpstr>Primjeri e-pošte</vt:lpstr>
      <vt:lpstr>Naputci za pisanje e-pošte</vt:lpstr>
      <vt:lpstr>Primjer</vt:lpstr>
      <vt:lpstr>Usmena komunikacija</vt:lpstr>
      <vt:lpstr>Neverbalna komunikacija</vt:lpstr>
      <vt:lpstr>Pokreti tijela</vt:lpstr>
      <vt:lpstr>Fizički stav i kontakt očima </vt:lpstr>
      <vt:lpstr>Parajezik i osobni prostor</vt:lpstr>
      <vt:lpstr>Fiziološke promjene</vt:lpstr>
      <vt:lpstr>Osobni izgled</vt:lpstr>
      <vt:lpstr>Vještine slušanja</vt:lpstr>
      <vt:lpstr>Vještine slušanja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Učinkovita komunikacija</dc:title>
  <dc:creator>Dario Pavić</dc:creator>
  <cp:lastModifiedBy>Dario Pavić</cp:lastModifiedBy>
  <cp:revision>15</cp:revision>
  <dcterms:created xsi:type="dcterms:W3CDTF">2014-10-28T07:57:01Z</dcterms:created>
  <dcterms:modified xsi:type="dcterms:W3CDTF">2014-10-28T09:33:46Z</dcterms:modified>
</cp:coreProperties>
</file>