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345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B09C4DB-685E-3F49-B93B-6F8B6410C054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B39ADC0-1F3E-9642-B94B-5F75E5153C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605" y="1356932"/>
            <a:ext cx="7606790" cy="2709695"/>
          </a:xfrm>
        </p:spPr>
        <p:txBody>
          <a:bodyPr>
            <a:normAutofit/>
          </a:bodyPr>
          <a:lstStyle/>
          <a:p>
            <a:r>
              <a:rPr lang="en-GB" sz="4000" dirty="0" err="1"/>
              <a:t>Dobrobit</a:t>
            </a:r>
            <a:r>
              <a:rPr lang="en-GB" sz="4000" dirty="0"/>
              <a:t> </a:t>
            </a:r>
            <a:r>
              <a:rPr lang="en-GB" sz="4000" dirty="0" err="1"/>
              <a:t>različitih</a:t>
            </a:r>
            <a:r>
              <a:rPr lang="en-GB" sz="4000" dirty="0"/>
              <a:t> </a:t>
            </a:r>
            <a:r>
              <a:rPr lang="en-GB" sz="4000" dirty="0" err="1"/>
              <a:t>obiteljskih</a:t>
            </a:r>
            <a:r>
              <a:rPr lang="en-GB" sz="4000" dirty="0"/>
              <a:t> </a:t>
            </a:r>
            <a:r>
              <a:rPr lang="en-GB" sz="4000" dirty="0" err="1"/>
              <a:t>generacija</a:t>
            </a:r>
            <a:r>
              <a:rPr lang="en-GB" sz="4000" dirty="0"/>
              <a:t> u </a:t>
            </a:r>
            <a:r>
              <a:rPr lang="en-GB" sz="4000" dirty="0" err="1"/>
              <a:t>suvremenim</a:t>
            </a:r>
            <a:r>
              <a:rPr lang="en-GB" sz="4000" dirty="0"/>
              <a:t> </a:t>
            </a:r>
            <a:r>
              <a:rPr lang="en-GB" sz="4000" dirty="0" err="1"/>
              <a:t>oblicima</a:t>
            </a:r>
            <a:r>
              <a:rPr lang="en-GB" sz="4000" dirty="0"/>
              <a:t> </a:t>
            </a:r>
            <a:r>
              <a:rPr lang="en-GB" sz="4000" dirty="0" err="1"/>
              <a:t>rada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389911"/>
            <a:ext cx="6498159" cy="135051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Znanstveni projekt </a:t>
            </a:r>
            <a:r>
              <a:rPr lang="en-US" sz="2400" dirty="0" err="1" smtClean="0"/>
              <a:t>Hrvatskih</a:t>
            </a:r>
            <a:r>
              <a:rPr lang="en-US" sz="2400" dirty="0" smtClean="0"/>
              <a:t> studija</a:t>
            </a:r>
          </a:p>
          <a:p>
            <a:r>
              <a:rPr lang="en-US" sz="2400" dirty="0"/>
              <a:t>u</a:t>
            </a:r>
            <a:r>
              <a:rPr lang="en-US" sz="2400" dirty="0" smtClean="0"/>
              <a:t>z potporu Sveučilišta u Zagrebu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3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62577"/>
          </a:xfrm>
        </p:spPr>
        <p:txBody>
          <a:bodyPr/>
          <a:lstStyle/>
          <a:p>
            <a:r>
              <a:rPr lang="en-US" sz="4000" dirty="0" smtClean="0"/>
              <a:t>Projekt </a:t>
            </a:r>
            <a:r>
              <a:rPr lang="en-US" sz="4000" dirty="0" err="1" smtClean="0"/>
              <a:t>provode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600" b="0" dirty="0" smtClean="0">
                <a:latin typeface="Times New Roman" charset="0"/>
              </a:rPr>
              <a:t>Voditeljica: prof. dr. sc. Jasminka Despot Lučanin</a:t>
            </a:r>
          </a:p>
          <a:p>
            <a:r>
              <a:rPr lang="en-US" sz="2600" dirty="0" smtClean="0">
                <a:latin typeface="Times New Roman" charset="0"/>
              </a:rPr>
              <a:t>I</a:t>
            </a:r>
            <a:r>
              <a:rPr lang="hr-HR" sz="2600" dirty="0" smtClean="0">
                <a:latin typeface="Times New Roman" charset="0"/>
              </a:rPr>
              <a:t>straživači: </a:t>
            </a:r>
          </a:p>
          <a:p>
            <a:pPr>
              <a:buFont typeface="Wingdings" charset="2"/>
              <a:buChar char="Ø"/>
            </a:pPr>
            <a:r>
              <a:rPr lang="en-US" sz="2600" dirty="0" smtClean="0">
                <a:latin typeface="Times New Roman" charset="0"/>
              </a:rPr>
              <a:t>d</a:t>
            </a:r>
            <a:r>
              <a:rPr lang="x-none" sz="2600" dirty="0">
                <a:latin typeface="Times New Roman" charset="0"/>
              </a:rPr>
              <a:t>r. sc. </a:t>
            </a:r>
            <a:r>
              <a:rPr lang="en-US" sz="2600" dirty="0" err="1" smtClean="0">
                <a:latin typeface="Times New Roman" charset="0"/>
              </a:rPr>
              <a:t>Maša</a:t>
            </a:r>
            <a:r>
              <a:rPr lang="en-US" sz="2600" dirty="0" smtClean="0">
                <a:latin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</a:rPr>
              <a:t>Tonković</a:t>
            </a:r>
            <a:r>
              <a:rPr lang="en-US" sz="2600" dirty="0" smtClean="0">
                <a:latin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</a:rPr>
              <a:t>Grabovac</a:t>
            </a:r>
            <a:r>
              <a:rPr lang="en-US" sz="2600" dirty="0" smtClean="0">
                <a:latin typeface="Times New Roman" charset="0"/>
              </a:rPr>
              <a:t>, doc.</a:t>
            </a:r>
          </a:p>
          <a:p>
            <a:pPr>
              <a:buFont typeface="Wingdings" charset="2"/>
              <a:buChar char="Ø"/>
            </a:pPr>
            <a:r>
              <a:rPr lang="en-US" sz="2600" dirty="0">
                <a:latin typeface="Times New Roman" charset="0"/>
              </a:rPr>
              <a:t>I</a:t>
            </a:r>
            <a:r>
              <a:rPr lang="en-US" sz="2600" dirty="0" smtClean="0">
                <a:latin typeface="Times New Roman" charset="0"/>
              </a:rPr>
              <a:t>va </a:t>
            </a:r>
            <a:r>
              <a:rPr lang="en-US" sz="2600" dirty="0" err="1" smtClean="0">
                <a:latin typeface="Times New Roman" charset="0"/>
              </a:rPr>
              <a:t>Černja</a:t>
            </a:r>
            <a:r>
              <a:rPr lang="x-none" sz="2600" dirty="0" smtClean="0">
                <a:latin typeface="Times New Roman" charset="0"/>
              </a:rPr>
              <a:t>, </a:t>
            </a:r>
            <a:r>
              <a:rPr lang="en-US" sz="2600" dirty="0" smtClean="0">
                <a:latin typeface="Times New Roman" charset="0"/>
              </a:rPr>
              <a:t>mag psych., </a:t>
            </a:r>
            <a:r>
              <a:rPr lang="x-none" sz="2600" dirty="0" smtClean="0">
                <a:latin typeface="Times New Roman" charset="0"/>
              </a:rPr>
              <a:t> </a:t>
            </a:r>
            <a:r>
              <a:rPr lang="en-US" sz="2600" dirty="0">
                <a:latin typeface="Times New Roman" charset="0"/>
              </a:rPr>
              <a:t>a</a:t>
            </a:r>
            <a:r>
              <a:rPr lang="x-none" sz="2600" dirty="0" smtClean="0">
                <a:latin typeface="Times New Roman" charset="0"/>
              </a:rPr>
              <a:t>sist.</a:t>
            </a:r>
            <a:endParaRPr lang="en-US" sz="2600" dirty="0" smtClean="0">
              <a:latin typeface="Times New Roman" charset="0"/>
            </a:endParaRPr>
          </a:p>
          <a:p>
            <a:pPr>
              <a:buFont typeface="Wingdings" charset="2"/>
              <a:buChar char="Ø"/>
            </a:pPr>
            <a:r>
              <a:rPr lang="en-US" sz="2600" dirty="0">
                <a:latin typeface="Times New Roman" charset="0"/>
              </a:rPr>
              <a:t>d</a:t>
            </a:r>
            <a:r>
              <a:rPr lang="x-none" sz="2600" dirty="0">
                <a:latin typeface="Times New Roman" charset="0"/>
              </a:rPr>
              <a:t>r. sc. Adrijana Košćec Đuknić, doc</a:t>
            </a:r>
            <a:r>
              <a:rPr lang="x-none" sz="2600" dirty="0" smtClean="0">
                <a:latin typeface="Times New Roman" charset="0"/>
              </a:rPr>
              <a:t>.</a:t>
            </a:r>
            <a:r>
              <a:rPr lang="en-US" sz="2600" dirty="0" smtClean="0">
                <a:latin typeface="Times New Roman" charset="0"/>
              </a:rPr>
              <a:t> </a:t>
            </a:r>
            <a:r>
              <a:rPr lang="mr-IN" sz="2600" dirty="0" smtClean="0">
                <a:latin typeface="Times New Roman" charset="0"/>
              </a:rPr>
              <a:t>–</a:t>
            </a:r>
            <a:r>
              <a:rPr lang="en-US" sz="2600" dirty="0" smtClean="0">
                <a:latin typeface="Times New Roman" charset="0"/>
              </a:rPr>
              <a:t> v. sur.</a:t>
            </a:r>
            <a:endParaRPr lang="x-none" sz="2600" dirty="0">
              <a:latin typeface="Times New Roman" charset="0"/>
            </a:endParaRPr>
          </a:p>
          <a:p>
            <a:pPr>
              <a:buFont typeface="Wingdings" charset="2"/>
              <a:buChar char="Ø"/>
            </a:pPr>
            <a:r>
              <a:rPr lang="en-US" sz="2600" dirty="0">
                <a:latin typeface="Times New Roman" charset="0"/>
              </a:rPr>
              <a:t>d</a:t>
            </a:r>
            <a:r>
              <a:rPr lang="x-none" sz="2600" dirty="0">
                <a:latin typeface="Times New Roman" charset="0"/>
              </a:rPr>
              <a:t>r. sc. Eva Anđela Delale, </a:t>
            </a:r>
            <a:r>
              <a:rPr lang="x-none" sz="2600" dirty="0" smtClean="0">
                <a:latin typeface="Times New Roman" charset="0"/>
              </a:rPr>
              <a:t>doc</a:t>
            </a:r>
            <a:r>
              <a:rPr lang="en-US" sz="2600" dirty="0" smtClean="0">
                <a:latin typeface="Times New Roman" charset="0"/>
              </a:rPr>
              <a:t>. </a:t>
            </a:r>
            <a:r>
              <a:rPr lang="mr-IN" sz="2600" dirty="0" smtClean="0">
                <a:latin typeface="Times New Roman" charset="0"/>
              </a:rPr>
              <a:t>–</a:t>
            </a:r>
            <a:r>
              <a:rPr lang="en-US" sz="2600" dirty="0" smtClean="0">
                <a:latin typeface="Times New Roman" charset="0"/>
              </a:rPr>
              <a:t> v. sur.</a:t>
            </a:r>
          </a:p>
          <a:p>
            <a:pPr>
              <a:buFont typeface="Wingdings" charset="2"/>
              <a:buChar char="Ø"/>
            </a:pPr>
            <a:r>
              <a:rPr lang="en-US" sz="2600" dirty="0">
                <a:latin typeface="Times New Roman" charset="0"/>
              </a:rPr>
              <a:t>d</a:t>
            </a:r>
            <a:r>
              <a:rPr lang="en-US" sz="2600" dirty="0" smtClean="0">
                <a:latin typeface="Times New Roman" charset="0"/>
              </a:rPr>
              <a:t>r. sc. </a:t>
            </a:r>
            <a:r>
              <a:rPr lang="en-US" sz="2600" dirty="0" err="1" smtClean="0">
                <a:latin typeface="Times New Roman" charset="0"/>
              </a:rPr>
              <a:t>Damir</a:t>
            </a:r>
            <a:r>
              <a:rPr lang="en-US" sz="2600" dirty="0" smtClean="0">
                <a:latin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</a:rPr>
              <a:t>Lučanin</a:t>
            </a:r>
            <a:r>
              <a:rPr lang="en-US" sz="2600" dirty="0" smtClean="0">
                <a:latin typeface="Times New Roman" charset="0"/>
              </a:rPr>
              <a:t>, doc.</a:t>
            </a:r>
            <a:r>
              <a:rPr lang="mr-IN" sz="2600" dirty="0">
                <a:latin typeface="Times New Roman" charset="0"/>
              </a:rPr>
              <a:t> –</a:t>
            </a:r>
            <a:r>
              <a:rPr lang="en-US" sz="2600" dirty="0">
                <a:latin typeface="Times New Roman" charset="0"/>
              </a:rPr>
              <a:t> v. sur.</a:t>
            </a:r>
          </a:p>
          <a:p>
            <a:pPr>
              <a:buFont typeface="Wingdings" charset="2"/>
              <a:buChar char="Ø"/>
            </a:pPr>
            <a:endParaRPr lang="en-US" sz="2800" dirty="0">
              <a:latin typeface="Times New Roman" charset="0"/>
            </a:endParaRPr>
          </a:p>
          <a:p>
            <a:pPr>
              <a:buFont typeface="Wingdings" charset="2"/>
              <a:buChar char="Ø"/>
            </a:pPr>
            <a:endParaRPr lang="x-none" sz="2800" dirty="0" smtClean="0">
              <a:latin typeface="Times New Roman" charset="0"/>
            </a:endParaRPr>
          </a:p>
          <a:p>
            <a:endParaRPr lang="x-none" dirty="0" smtClean="0">
              <a:latin typeface="Times New Roman" charset="0"/>
            </a:endParaRPr>
          </a:p>
          <a:p>
            <a:endParaRPr lang="hr-HR" b="0" dirty="0" smtClean="0">
              <a:latin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15468"/>
            <a:ext cx="8042276" cy="798932"/>
          </a:xfrm>
        </p:spPr>
        <p:txBody>
          <a:bodyPr/>
          <a:lstStyle/>
          <a:p>
            <a:r>
              <a:rPr lang="hr-HR" sz="3600" dirty="0" smtClean="0"/>
              <a:t>Opis istraživanja: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53886"/>
            <a:ext cx="8341126" cy="52463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/>
              <a:t>Suvremeni </a:t>
            </a:r>
            <a:r>
              <a:rPr lang="en-GB" dirty="0" err="1"/>
              <a:t>oblici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</a:t>
            </a:r>
            <a:r>
              <a:rPr lang="en-GB" dirty="0" err="1" smtClean="0"/>
              <a:t>uključuju</a:t>
            </a:r>
            <a:r>
              <a:rPr lang="en-GB" dirty="0" smtClean="0"/>
              <a:t>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en-GB" sz="2000" dirty="0" smtClean="0"/>
              <a:t>klasične </a:t>
            </a:r>
            <a:r>
              <a:rPr lang="en-GB" sz="2000" dirty="0" err="1"/>
              <a:t>oblike</a:t>
            </a:r>
            <a:r>
              <a:rPr lang="en-GB" sz="2000" dirty="0"/>
              <a:t> </a:t>
            </a:r>
            <a:r>
              <a:rPr lang="en-GB" sz="2000" dirty="0" err="1"/>
              <a:t>rada</a:t>
            </a:r>
            <a:r>
              <a:rPr lang="en-GB" sz="2000" dirty="0"/>
              <a:t> s </a:t>
            </a:r>
            <a:r>
              <a:rPr lang="en-GB" sz="2000" dirty="0" err="1"/>
              <a:t>fiksnim</a:t>
            </a:r>
            <a:r>
              <a:rPr lang="en-GB" sz="2000" dirty="0"/>
              <a:t> </a:t>
            </a:r>
            <a:r>
              <a:rPr lang="en-GB" sz="2000" dirty="0" err="1"/>
              <a:t>radnim</a:t>
            </a:r>
            <a:r>
              <a:rPr lang="en-GB" sz="2000" dirty="0"/>
              <a:t> </a:t>
            </a:r>
            <a:r>
              <a:rPr lang="en-GB" sz="2000" dirty="0" err="1"/>
              <a:t>vremenom</a:t>
            </a:r>
            <a:r>
              <a:rPr lang="en-GB" sz="2000" dirty="0"/>
              <a:t> i </a:t>
            </a:r>
            <a:r>
              <a:rPr lang="en-GB" sz="2000" dirty="0" err="1"/>
              <a:t>mjestom</a:t>
            </a:r>
            <a:r>
              <a:rPr lang="en-GB" sz="2000" dirty="0"/>
              <a:t> </a:t>
            </a:r>
            <a:r>
              <a:rPr lang="en-GB" sz="2000" dirty="0" err="1" smtClean="0"/>
              <a:t>rada</a:t>
            </a:r>
            <a:endParaRPr lang="en-GB" sz="20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en-GB" sz="2000" dirty="0" err="1" smtClean="0"/>
              <a:t>nove</a:t>
            </a:r>
            <a:r>
              <a:rPr lang="en-GB" sz="2000" dirty="0" smtClean="0"/>
              <a:t> </a:t>
            </a:r>
            <a:r>
              <a:rPr lang="en-GB" sz="2000" dirty="0" err="1"/>
              <a:t>načine</a:t>
            </a:r>
            <a:r>
              <a:rPr lang="en-GB" sz="2000" dirty="0"/>
              <a:t> </a:t>
            </a:r>
            <a:r>
              <a:rPr lang="en-GB" sz="2000" dirty="0" err="1"/>
              <a:t>rada</a:t>
            </a:r>
            <a:r>
              <a:rPr lang="en-GB" sz="2000" dirty="0"/>
              <a:t> s </a:t>
            </a:r>
            <a:r>
              <a:rPr lang="en-GB" sz="2000" dirty="0" err="1"/>
              <a:t>fleksibilnim</a:t>
            </a:r>
            <a:r>
              <a:rPr lang="en-GB" sz="2000" dirty="0"/>
              <a:t> </a:t>
            </a:r>
            <a:r>
              <a:rPr lang="en-GB" sz="2000" dirty="0" err="1"/>
              <a:t>radnim</a:t>
            </a:r>
            <a:r>
              <a:rPr lang="en-GB" sz="2000" dirty="0"/>
              <a:t> </a:t>
            </a:r>
            <a:r>
              <a:rPr lang="en-GB" sz="2000" dirty="0" err="1"/>
              <a:t>vremenom</a:t>
            </a:r>
            <a:r>
              <a:rPr lang="en-GB" sz="2000" dirty="0"/>
              <a:t> i </a:t>
            </a:r>
            <a:r>
              <a:rPr lang="en-GB" sz="2000" dirty="0" err="1"/>
              <a:t>mjestom</a:t>
            </a:r>
            <a:r>
              <a:rPr lang="en-GB" sz="2000" dirty="0"/>
              <a:t> </a:t>
            </a:r>
            <a:r>
              <a:rPr lang="en-GB" sz="2000" dirty="0" err="1"/>
              <a:t>rada</a:t>
            </a:r>
            <a:r>
              <a:rPr lang="en-GB" sz="2000" dirty="0"/>
              <a:t> </a:t>
            </a:r>
            <a:r>
              <a:rPr lang="en-GB" sz="2000" dirty="0" err="1"/>
              <a:t>koje</a:t>
            </a:r>
            <a:r>
              <a:rPr lang="en-GB" sz="2000" dirty="0"/>
              <a:t> </a:t>
            </a:r>
            <a:r>
              <a:rPr lang="en-GB" sz="2000" dirty="0" err="1"/>
              <a:t>zaposlenicima</a:t>
            </a:r>
            <a:r>
              <a:rPr lang="en-GB" sz="2000" dirty="0"/>
              <a:t> </a:t>
            </a:r>
            <a:r>
              <a:rPr lang="en-GB" sz="2000" dirty="0" err="1"/>
              <a:t>omogućava</a:t>
            </a:r>
            <a:r>
              <a:rPr lang="en-GB" sz="2000" dirty="0"/>
              <a:t> </a:t>
            </a:r>
            <a:r>
              <a:rPr lang="en-GB" sz="2000" dirty="0" err="1"/>
              <a:t>komunikacija</a:t>
            </a:r>
            <a:r>
              <a:rPr lang="en-GB" sz="2000" dirty="0"/>
              <a:t> </a:t>
            </a:r>
            <a:r>
              <a:rPr lang="en-GB" sz="2000" dirty="0" err="1"/>
              <a:t>putem</a:t>
            </a:r>
            <a:r>
              <a:rPr lang="en-GB" sz="2000" dirty="0"/>
              <a:t> </a:t>
            </a:r>
            <a:r>
              <a:rPr lang="en-GB" sz="2000" dirty="0" err="1"/>
              <a:t>umreženih</a:t>
            </a:r>
            <a:r>
              <a:rPr lang="en-GB" sz="2000" dirty="0"/>
              <a:t> </a:t>
            </a:r>
            <a:r>
              <a:rPr lang="en-GB" sz="2000" dirty="0" err="1"/>
              <a:t>elektroničkih</a:t>
            </a:r>
            <a:r>
              <a:rPr lang="en-GB" sz="2000" dirty="0"/>
              <a:t> </a:t>
            </a:r>
            <a:r>
              <a:rPr lang="en-GB" sz="2000" dirty="0" err="1"/>
              <a:t>uređaja</a:t>
            </a:r>
            <a:r>
              <a:rPr lang="en-GB" sz="2000" dirty="0"/>
              <a:t> (</a:t>
            </a:r>
            <a:r>
              <a:rPr lang="en-GB" sz="2000" dirty="0" err="1"/>
              <a:t>Baarne</a:t>
            </a:r>
            <a:r>
              <a:rPr lang="en-GB" sz="2000" dirty="0"/>
              <a:t> i sur., 2010). </a:t>
            </a:r>
            <a:endParaRPr lang="en-GB" sz="20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err="1" smtClean="0"/>
              <a:t>Postoje</a:t>
            </a:r>
            <a:r>
              <a:rPr lang="en-GB" dirty="0" smtClean="0"/>
              <a:t> </a:t>
            </a:r>
            <a:r>
              <a:rPr lang="en-GB" dirty="0" err="1" smtClean="0"/>
              <a:t>pokazatelji</a:t>
            </a:r>
            <a:r>
              <a:rPr lang="en-GB" dirty="0" smtClean="0"/>
              <a:t> </a:t>
            </a:r>
            <a:r>
              <a:rPr lang="en-GB" dirty="0" err="1" smtClean="0"/>
              <a:t>višestrukih</a:t>
            </a:r>
            <a:r>
              <a:rPr lang="en-GB" dirty="0" smtClean="0"/>
              <a:t> </a:t>
            </a:r>
            <a:r>
              <a:rPr lang="en-GB" dirty="0" err="1" smtClean="0"/>
              <a:t>prednosti</a:t>
            </a:r>
            <a:r>
              <a:rPr lang="en-GB" dirty="0" smtClean="0"/>
              <a:t>, </a:t>
            </a:r>
            <a:r>
              <a:rPr lang="en-GB" dirty="0" err="1"/>
              <a:t>ali</a:t>
            </a:r>
            <a:r>
              <a:rPr lang="en-GB" dirty="0"/>
              <a:t> i </a:t>
            </a:r>
            <a:r>
              <a:rPr lang="en-GB" dirty="0" err="1" smtClean="0"/>
              <a:t>nedostataka</a:t>
            </a:r>
            <a:r>
              <a:rPr lang="en-GB" dirty="0" smtClean="0"/>
              <a:t> </a:t>
            </a:r>
            <a:r>
              <a:rPr lang="en-GB" dirty="0" err="1"/>
              <a:t>novih</a:t>
            </a:r>
            <a:r>
              <a:rPr lang="en-GB" dirty="0"/>
              <a:t> </a:t>
            </a:r>
            <a:r>
              <a:rPr lang="en-GB" dirty="0" err="1"/>
              <a:t>načina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(</a:t>
            </a:r>
            <a:r>
              <a:rPr lang="en-GB" dirty="0" err="1"/>
              <a:t>Demerouti</a:t>
            </a:r>
            <a:r>
              <a:rPr lang="en-GB" dirty="0"/>
              <a:t> i sur., 2014</a:t>
            </a:r>
            <a:r>
              <a:rPr lang="en-GB" dirty="0" smtClean="0"/>
              <a:t>)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err="1"/>
              <a:t>T</a:t>
            </a:r>
            <a:r>
              <a:rPr lang="en-GB" dirty="0" err="1" smtClean="0"/>
              <a:t>ek</a:t>
            </a:r>
            <a:r>
              <a:rPr lang="en-GB" dirty="0" smtClean="0"/>
              <a:t> </a:t>
            </a:r>
            <a:r>
              <a:rPr lang="en-GB" dirty="0" err="1"/>
              <a:t>treba</a:t>
            </a:r>
            <a:r>
              <a:rPr lang="en-GB" dirty="0"/>
              <a:t> </a:t>
            </a:r>
            <a:r>
              <a:rPr lang="en-GB" dirty="0" err="1"/>
              <a:t>ispitati</a:t>
            </a:r>
            <a:r>
              <a:rPr lang="en-GB" dirty="0"/>
              <a:t>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različiti</a:t>
            </a:r>
            <a:r>
              <a:rPr lang="en-GB" dirty="0"/>
              <a:t> </a:t>
            </a:r>
            <a:r>
              <a:rPr lang="en-GB" dirty="0" err="1"/>
              <a:t>suvremeni</a:t>
            </a:r>
            <a:r>
              <a:rPr lang="en-GB" dirty="0"/>
              <a:t> </a:t>
            </a:r>
            <a:r>
              <a:rPr lang="en-GB" dirty="0" err="1"/>
              <a:t>načini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</a:t>
            </a:r>
            <a:r>
              <a:rPr lang="en-GB" dirty="0" err="1"/>
              <a:t>djeluju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kvalitetu</a:t>
            </a:r>
            <a:r>
              <a:rPr lang="en-GB" dirty="0"/>
              <a:t> </a:t>
            </a:r>
            <a:r>
              <a:rPr lang="en-GB" dirty="0" err="1"/>
              <a:t>života</a:t>
            </a:r>
            <a:r>
              <a:rPr lang="en-GB" dirty="0"/>
              <a:t> </a:t>
            </a:r>
            <a:r>
              <a:rPr lang="en-GB" dirty="0" err="1"/>
              <a:t>zaposlenika</a:t>
            </a:r>
            <a:r>
              <a:rPr lang="en-GB" dirty="0"/>
              <a:t> i </a:t>
            </a:r>
            <a:r>
              <a:rPr lang="en-GB" dirty="0" err="1"/>
              <a:t>njihovih</a:t>
            </a:r>
            <a:r>
              <a:rPr lang="en-GB" dirty="0"/>
              <a:t> </a:t>
            </a:r>
            <a:r>
              <a:rPr lang="en-GB" dirty="0" err="1"/>
              <a:t>obitelji</a:t>
            </a:r>
            <a:r>
              <a:rPr lang="en-GB" dirty="0"/>
              <a:t> u </a:t>
            </a:r>
            <a:r>
              <a:rPr lang="en-GB" dirty="0" err="1"/>
              <a:t>Hrvatskoj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8854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16171"/>
          </a:xfrm>
        </p:spPr>
        <p:txBody>
          <a:bodyPr/>
          <a:lstStyle/>
          <a:p>
            <a:r>
              <a:rPr lang="hr-HR" sz="3600" dirty="0" smtClean="0"/>
              <a:t>Cilj istraživanja: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658"/>
            <a:ext cx="8258655" cy="4749314"/>
          </a:xfrm>
        </p:spPr>
        <p:txBody>
          <a:bodyPr>
            <a:normAutofit/>
          </a:bodyPr>
          <a:lstStyle/>
          <a:p>
            <a:r>
              <a:rPr lang="en-GB" dirty="0" err="1" smtClean="0"/>
              <a:t>Ispitati</a:t>
            </a:r>
            <a:r>
              <a:rPr lang="en-GB" dirty="0" smtClean="0"/>
              <a:t> </a:t>
            </a:r>
            <a:r>
              <a:rPr lang="en-GB" dirty="0" err="1"/>
              <a:t>različite</a:t>
            </a:r>
            <a:r>
              <a:rPr lang="en-GB" dirty="0"/>
              <a:t> </a:t>
            </a:r>
            <a:r>
              <a:rPr lang="en-GB" dirty="0" err="1"/>
              <a:t>pokazatelje</a:t>
            </a:r>
            <a:r>
              <a:rPr lang="en-GB" dirty="0"/>
              <a:t> </a:t>
            </a:r>
            <a:r>
              <a:rPr lang="en-GB" dirty="0" err="1"/>
              <a:t>dobrobiti</a:t>
            </a:r>
            <a:r>
              <a:rPr lang="en-GB" dirty="0"/>
              <a:t> </a:t>
            </a:r>
            <a:r>
              <a:rPr lang="en-GB" dirty="0" err="1"/>
              <a:t>triju</a:t>
            </a:r>
            <a:r>
              <a:rPr lang="en-GB" dirty="0"/>
              <a:t> </a:t>
            </a:r>
            <a:r>
              <a:rPr lang="en-GB" dirty="0" err="1"/>
              <a:t>obiteljskih</a:t>
            </a:r>
            <a:r>
              <a:rPr lang="en-GB" dirty="0"/>
              <a:t> </a:t>
            </a:r>
            <a:r>
              <a:rPr lang="en-GB" dirty="0" err="1"/>
              <a:t>generacija</a:t>
            </a:r>
            <a:r>
              <a:rPr lang="en-GB" dirty="0"/>
              <a:t> u </a:t>
            </a:r>
            <a:r>
              <a:rPr lang="en-GB" dirty="0" err="1"/>
              <a:t>suvremenim</a:t>
            </a:r>
            <a:r>
              <a:rPr lang="en-GB" dirty="0"/>
              <a:t> </a:t>
            </a:r>
            <a:r>
              <a:rPr lang="en-GB" dirty="0" err="1"/>
              <a:t>uvjetima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u </a:t>
            </a:r>
            <a:r>
              <a:rPr lang="en-GB" dirty="0" err="1"/>
              <a:t>Hrvatskoj</a:t>
            </a:r>
            <a:r>
              <a:rPr lang="en-GB" dirty="0"/>
              <a:t>. </a:t>
            </a:r>
          </a:p>
          <a:p>
            <a:pPr>
              <a:buFont typeface="Wingdings" charset="2"/>
              <a:buChar char="Ø"/>
            </a:pPr>
            <a:r>
              <a:rPr lang="en-GB" dirty="0" err="1" smtClean="0"/>
              <a:t>Ispitati</a:t>
            </a:r>
            <a:r>
              <a:rPr lang="en-GB" dirty="0" smtClean="0"/>
              <a:t> </a:t>
            </a:r>
            <a:r>
              <a:rPr lang="en-GB" dirty="0" err="1"/>
              <a:t>povezanost</a:t>
            </a:r>
            <a:r>
              <a:rPr lang="en-GB" dirty="0"/>
              <a:t> </a:t>
            </a:r>
            <a:r>
              <a:rPr lang="en-GB" dirty="0" err="1"/>
              <a:t>suvremenih</a:t>
            </a:r>
            <a:r>
              <a:rPr lang="en-GB" dirty="0"/>
              <a:t> </a:t>
            </a:r>
            <a:r>
              <a:rPr lang="en-GB" dirty="0" err="1"/>
              <a:t>oblika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</a:t>
            </a:r>
            <a:r>
              <a:rPr lang="en-GB" dirty="0" err="1"/>
              <a:t>roditelja</a:t>
            </a:r>
            <a:r>
              <a:rPr lang="en-GB" dirty="0"/>
              <a:t> i </a:t>
            </a:r>
            <a:r>
              <a:rPr lang="en-GB" dirty="0" err="1"/>
              <a:t>nekih</a:t>
            </a:r>
            <a:r>
              <a:rPr lang="en-GB" dirty="0"/>
              <a:t> </a:t>
            </a:r>
            <a:r>
              <a:rPr lang="en-GB" dirty="0" err="1"/>
              <a:t>aspekata</a:t>
            </a:r>
            <a:r>
              <a:rPr lang="en-GB" dirty="0"/>
              <a:t> </a:t>
            </a:r>
            <a:r>
              <a:rPr lang="en-GB" dirty="0" err="1"/>
              <a:t>roditeljskog</a:t>
            </a:r>
            <a:r>
              <a:rPr lang="en-GB" dirty="0"/>
              <a:t> </a:t>
            </a:r>
            <a:r>
              <a:rPr lang="en-GB" dirty="0" err="1"/>
              <a:t>ponašanja</a:t>
            </a:r>
            <a:r>
              <a:rPr lang="en-GB" dirty="0"/>
              <a:t> i </a:t>
            </a:r>
            <a:r>
              <a:rPr lang="en-GB" dirty="0" err="1"/>
              <a:t>doživljavanja</a:t>
            </a:r>
            <a:r>
              <a:rPr lang="en-GB" dirty="0"/>
              <a:t> s </a:t>
            </a:r>
            <a:r>
              <a:rPr lang="en-GB" dirty="0" err="1"/>
              <a:t>njihovom</a:t>
            </a:r>
            <a:r>
              <a:rPr lang="en-GB" dirty="0"/>
              <a:t> </a:t>
            </a:r>
            <a:r>
              <a:rPr lang="en-GB" dirty="0" err="1"/>
              <a:t>dobrobiti</a:t>
            </a:r>
            <a:r>
              <a:rPr lang="en-GB" dirty="0"/>
              <a:t>, </a:t>
            </a:r>
            <a:r>
              <a:rPr lang="en-GB" dirty="0" err="1"/>
              <a:t>dobrobiti</a:t>
            </a:r>
            <a:r>
              <a:rPr lang="en-GB" dirty="0"/>
              <a:t> </a:t>
            </a:r>
            <a:r>
              <a:rPr lang="en-GB" dirty="0" err="1"/>
              <a:t>njihove</a:t>
            </a:r>
            <a:r>
              <a:rPr lang="en-GB" dirty="0"/>
              <a:t> </a:t>
            </a:r>
            <a:r>
              <a:rPr lang="en-GB" dirty="0" err="1"/>
              <a:t>djece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baka</a:t>
            </a:r>
            <a:r>
              <a:rPr lang="en-GB" dirty="0"/>
              <a:t> i </a:t>
            </a:r>
            <a:r>
              <a:rPr lang="en-GB" dirty="0" err="1"/>
              <a:t>djedova</a:t>
            </a:r>
            <a:r>
              <a:rPr lang="en-GB" dirty="0"/>
              <a:t> u </a:t>
            </a:r>
            <a:r>
              <a:rPr lang="en-GB" dirty="0" err="1"/>
              <a:t>obitelji</a:t>
            </a:r>
            <a:r>
              <a:rPr lang="en-GB" dirty="0" smtClean="0"/>
              <a:t>.</a:t>
            </a:r>
          </a:p>
          <a:p>
            <a:pPr>
              <a:buFont typeface="Wingdings" charset="2"/>
              <a:buChar char="Ø"/>
            </a:pPr>
            <a:r>
              <a:rPr lang="en-GB" dirty="0" err="1"/>
              <a:t>Primjena</a:t>
            </a:r>
            <a:r>
              <a:rPr lang="en-GB" dirty="0"/>
              <a:t> </a:t>
            </a:r>
            <a:r>
              <a:rPr lang="en-GB" dirty="0" err="1"/>
              <a:t>dobivenih</a:t>
            </a:r>
            <a:r>
              <a:rPr lang="en-GB" dirty="0"/>
              <a:t> </a:t>
            </a:r>
            <a:r>
              <a:rPr lang="en-GB" dirty="0" err="1"/>
              <a:t>rezultata</a:t>
            </a:r>
            <a:r>
              <a:rPr lang="en-GB" dirty="0"/>
              <a:t> je u </a:t>
            </a:r>
            <a:r>
              <a:rPr lang="en-GB" dirty="0" err="1"/>
              <a:t>području</a:t>
            </a:r>
            <a:r>
              <a:rPr lang="en-GB" dirty="0"/>
              <a:t> </a:t>
            </a:r>
            <a:r>
              <a:rPr lang="en-GB" dirty="0" err="1"/>
              <a:t>poboljšanja</a:t>
            </a:r>
            <a:r>
              <a:rPr lang="en-GB" dirty="0"/>
              <a:t> </a:t>
            </a:r>
            <a:r>
              <a:rPr lang="en-GB" dirty="0" err="1"/>
              <a:t>kvalitete</a:t>
            </a:r>
            <a:r>
              <a:rPr lang="en-GB" dirty="0"/>
              <a:t> </a:t>
            </a:r>
            <a:r>
              <a:rPr lang="en-GB" dirty="0" err="1"/>
              <a:t>života</a:t>
            </a:r>
            <a:r>
              <a:rPr lang="en-GB" dirty="0"/>
              <a:t> </a:t>
            </a:r>
            <a:r>
              <a:rPr lang="en-GB" dirty="0" err="1"/>
              <a:t>hrvatske</a:t>
            </a:r>
            <a:r>
              <a:rPr lang="en-GB" dirty="0"/>
              <a:t> </a:t>
            </a:r>
            <a:r>
              <a:rPr lang="en-GB" dirty="0" err="1"/>
              <a:t>obitelji</a:t>
            </a:r>
            <a:r>
              <a:rPr lang="en-GB" dirty="0"/>
              <a:t> </a:t>
            </a:r>
            <a:r>
              <a:rPr lang="en-GB" dirty="0" err="1"/>
              <a:t>razvojem</a:t>
            </a:r>
            <a:r>
              <a:rPr lang="en-GB" dirty="0"/>
              <a:t> </a:t>
            </a:r>
            <a:r>
              <a:rPr lang="en-GB" dirty="0" err="1"/>
              <a:t>primjerenih</a:t>
            </a:r>
            <a:r>
              <a:rPr lang="en-GB" dirty="0"/>
              <a:t> </a:t>
            </a:r>
            <a:r>
              <a:rPr lang="en-GB" dirty="0" err="1"/>
              <a:t>psihosocijalnih</a:t>
            </a:r>
            <a:r>
              <a:rPr lang="en-GB" dirty="0"/>
              <a:t> </a:t>
            </a:r>
            <a:r>
              <a:rPr lang="en-GB" dirty="0" err="1"/>
              <a:t>intervencija</a:t>
            </a:r>
            <a:r>
              <a:rPr lang="en-GB" dirty="0"/>
              <a:t> </a:t>
            </a:r>
            <a:r>
              <a:rPr lang="en-GB" dirty="0" err="1"/>
              <a:t>temeljenih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nalazima</a:t>
            </a:r>
            <a:r>
              <a:rPr lang="en-GB" dirty="0"/>
              <a:t> </a:t>
            </a:r>
            <a:r>
              <a:rPr lang="en-GB" dirty="0" err="1"/>
              <a:t>istraživanja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62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97967"/>
          </a:xfrm>
        </p:spPr>
        <p:txBody>
          <a:bodyPr/>
          <a:lstStyle/>
          <a:p>
            <a:r>
              <a:rPr lang="hr-HR" sz="3600" dirty="0" smtClean="0"/>
              <a:t>Sudionici: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87675"/>
            <a:ext cx="8344354" cy="5213125"/>
          </a:xfrm>
        </p:spPr>
        <p:txBody>
          <a:bodyPr>
            <a:normAutofit/>
          </a:bodyPr>
          <a:lstStyle/>
          <a:p>
            <a:r>
              <a:rPr lang="en-GB" dirty="0" err="1"/>
              <a:t>Uzorak</a:t>
            </a:r>
            <a:r>
              <a:rPr lang="en-GB" dirty="0"/>
              <a:t> </a:t>
            </a:r>
            <a:r>
              <a:rPr lang="en-GB" dirty="0" err="1"/>
              <a:t>sudionika</a:t>
            </a:r>
            <a:r>
              <a:rPr lang="en-GB" dirty="0"/>
              <a:t> </a:t>
            </a:r>
            <a:r>
              <a:rPr lang="en-GB" dirty="0" err="1"/>
              <a:t>činit</a:t>
            </a:r>
            <a:r>
              <a:rPr lang="en-GB" dirty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: </a:t>
            </a:r>
          </a:p>
          <a:p>
            <a:r>
              <a:rPr lang="en-GB" dirty="0" smtClean="0"/>
              <a:t>300 </a:t>
            </a:r>
            <a:r>
              <a:rPr lang="en-GB" dirty="0" err="1"/>
              <a:t>zaposlenih</a:t>
            </a:r>
            <a:r>
              <a:rPr lang="en-GB" dirty="0"/>
              <a:t> </a:t>
            </a:r>
            <a:r>
              <a:rPr lang="en-GB" dirty="0" err="1"/>
              <a:t>osoba</a:t>
            </a:r>
            <a:r>
              <a:rPr lang="en-GB" dirty="0"/>
              <a:t> </a:t>
            </a:r>
            <a:r>
              <a:rPr lang="en-GB" dirty="0" smtClean="0"/>
              <a:t>- </a:t>
            </a:r>
            <a:r>
              <a:rPr lang="en-GB" dirty="0" err="1" smtClean="0"/>
              <a:t>roditelji</a:t>
            </a:r>
            <a:r>
              <a:rPr lang="en-GB" dirty="0" smtClean="0"/>
              <a:t> </a:t>
            </a:r>
          </a:p>
          <a:p>
            <a:r>
              <a:rPr lang="en-GB" dirty="0" smtClean="0"/>
              <a:t>100 </a:t>
            </a:r>
            <a:r>
              <a:rPr lang="en-GB" dirty="0" err="1"/>
              <a:t>najstarijih</a:t>
            </a:r>
            <a:r>
              <a:rPr lang="en-GB" dirty="0"/>
              <a:t> </a:t>
            </a:r>
            <a:r>
              <a:rPr lang="en-GB" dirty="0" err="1"/>
              <a:t>članova</a:t>
            </a:r>
            <a:r>
              <a:rPr lang="en-GB" dirty="0"/>
              <a:t> </a:t>
            </a:r>
            <a:r>
              <a:rPr lang="en-GB" dirty="0" err="1"/>
              <a:t>obitelji</a:t>
            </a:r>
            <a:r>
              <a:rPr lang="en-GB" dirty="0"/>
              <a:t> </a:t>
            </a:r>
            <a:r>
              <a:rPr lang="en-GB" dirty="0" smtClean="0"/>
              <a:t>- bake i </a:t>
            </a:r>
            <a:r>
              <a:rPr lang="en-GB" dirty="0" err="1" smtClean="0"/>
              <a:t>djedovi</a:t>
            </a:r>
            <a:r>
              <a:rPr lang="en-GB" dirty="0" smtClean="0"/>
              <a:t>. </a:t>
            </a:r>
          </a:p>
          <a:p>
            <a:pPr marL="1196975" lvl="4" indent="0">
              <a:buNone/>
            </a:pPr>
            <a:endParaRPr lang="en-GB" sz="2200" b="1" dirty="0" smtClean="0"/>
          </a:p>
          <a:p>
            <a:pPr marL="1654175" lvl="4" indent="-457200">
              <a:buFont typeface="Wingdings" charset="2"/>
              <a:buChar char="v"/>
            </a:pPr>
            <a:r>
              <a:rPr lang="en-GB" sz="2800" b="1" dirty="0" err="1" smtClean="0"/>
              <a:t>Postupak</a:t>
            </a:r>
            <a:r>
              <a:rPr lang="en-GB" sz="2800" b="1" dirty="0" smtClean="0"/>
              <a:t>:</a:t>
            </a:r>
          </a:p>
          <a:p>
            <a:r>
              <a:rPr lang="en-GB" dirty="0" smtClean="0"/>
              <a:t>I. On-line </a:t>
            </a:r>
            <a:r>
              <a:rPr lang="en-GB" dirty="0" err="1"/>
              <a:t>upitnikom</a:t>
            </a:r>
            <a:r>
              <a:rPr lang="en-GB" dirty="0"/>
              <a:t> </a:t>
            </a:r>
            <a:r>
              <a:rPr lang="en-GB" dirty="0" err="1"/>
              <a:t>ispitat</a:t>
            </a:r>
            <a:r>
              <a:rPr lang="en-GB" dirty="0"/>
              <a:t> </a:t>
            </a:r>
            <a:r>
              <a:rPr lang="en-GB" dirty="0" err="1"/>
              <a:t>će</a:t>
            </a:r>
            <a:r>
              <a:rPr lang="en-GB" dirty="0"/>
              <a:t> se </a:t>
            </a:r>
            <a:r>
              <a:rPr lang="en-GB" dirty="0" err="1"/>
              <a:t>oblici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, </a:t>
            </a:r>
            <a:r>
              <a:rPr lang="en-GB" dirty="0" err="1"/>
              <a:t>standardni</a:t>
            </a:r>
            <a:r>
              <a:rPr lang="en-GB" dirty="0"/>
              <a:t> i </a:t>
            </a:r>
            <a:r>
              <a:rPr lang="en-GB" dirty="0" err="1"/>
              <a:t>novi</a:t>
            </a:r>
            <a:r>
              <a:rPr lang="en-GB" dirty="0"/>
              <a:t> </a:t>
            </a:r>
            <a:r>
              <a:rPr lang="en-GB" dirty="0" err="1"/>
              <a:t>načini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, </a:t>
            </a:r>
            <a:r>
              <a:rPr lang="en-GB" dirty="0" err="1"/>
              <a:t>oporavak</a:t>
            </a:r>
            <a:r>
              <a:rPr lang="en-GB" dirty="0"/>
              <a:t> od </a:t>
            </a:r>
            <a:r>
              <a:rPr lang="en-GB" dirty="0" err="1"/>
              <a:t>posla</a:t>
            </a:r>
            <a:r>
              <a:rPr lang="en-GB" dirty="0"/>
              <a:t>, </a:t>
            </a:r>
            <a:r>
              <a:rPr lang="en-GB" dirty="0" err="1"/>
              <a:t>različite</a:t>
            </a:r>
            <a:r>
              <a:rPr lang="en-GB" dirty="0"/>
              <a:t> </a:t>
            </a:r>
            <a:r>
              <a:rPr lang="en-GB" dirty="0" err="1"/>
              <a:t>mjere</a:t>
            </a:r>
            <a:r>
              <a:rPr lang="en-GB" dirty="0"/>
              <a:t> </a:t>
            </a:r>
            <a:r>
              <a:rPr lang="en-GB" dirty="0" err="1"/>
              <a:t>dobrobiti</a:t>
            </a:r>
            <a:r>
              <a:rPr lang="en-GB" dirty="0"/>
              <a:t> </a:t>
            </a:r>
            <a:r>
              <a:rPr lang="en-GB" dirty="0" err="1"/>
              <a:t>zaposlenika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osobne</a:t>
            </a:r>
            <a:r>
              <a:rPr lang="en-GB" dirty="0"/>
              <a:t> i </a:t>
            </a:r>
            <a:r>
              <a:rPr lang="en-GB" dirty="0" err="1"/>
              <a:t>radne</a:t>
            </a:r>
            <a:r>
              <a:rPr lang="en-GB" dirty="0"/>
              <a:t> </a:t>
            </a:r>
            <a:r>
              <a:rPr lang="en-GB" dirty="0" err="1"/>
              <a:t>karakteristike</a:t>
            </a:r>
            <a:r>
              <a:rPr lang="en-GB" dirty="0"/>
              <a:t>. </a:t>
            </a:r>
            <a:endParaRPr lang="hr-HR" i="1" dirty="0" smtClean="0"/>
          </a:p>
        </p:txBody>
      </p:sp>
    </p:spTree>
    <p:extLst>
      <p:ext uri="{BB962C8B-B14F-4D97-AF65-F5344CB8AC3E}">
        <p14:creationId xmlns:p14="http://schemas.microsoft.com/office/powerpoint/2010/main" val="332348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39481"/>
          </a:xfrm>
        </p:spPr>
        <p:txBody>
          <a:bodyPr/>
          <a:lstStyle/>
          <a:p>
            <a:r>
              <a:rPr lang="en-US" sz="3600" dirty="0" smtClean="0"/>
              <a:t>Postupak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29" y="1055914"/>
            <a:ext cx="8469084" cy="5388429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II. </a:t>
            </a:r>
            <a:r>
              <a:rPr lang="en-GB" dirty="0" err="1" smtClean="0"/>
              <a:t>Individualni</a:t>
            </a:r>
            <a:r>
              <a:rPr lang="en-GB" dirty="0" smtClean="0"/>
              <a:t> </a:t>
            </a:r>
            <a:r>
              <a:rPr lang="en-GB" dirty="0" err="1" smtClean="0"/>
              <a:t>strukturirani</a:t>
            </a:r>
            <a:r>
              <a:rPr lang="en-GB" dirty="0" smtClean="0"/>
              <a:t> </a:t>
            </a:r>
            <a:r>
              <a:rPr lang="en-GB" dirty="0" err="1" smtClean="0"/>
              <a:t>intervju</a:t>
            </a:r>
            <a:r>
              <a:rPr lang="en-GB" dirty="0" smtClean="0"/>
              <a:t> </a:t>
            </a:r>
            <a:r>
              <a:rPr lang="en-GB" dirty="0" err="1" smtClean="0"/>
              <a:t>primjenjuju</a:t>
            </a:r>
            <a:r>
              <a:rPr lang="en-GB" dirty="0" smtClean="0"/>
              <a:t> </a:t>
            </a:r>
            <a:r>
              <a:rPr lang="en-GB" dirty="0" err="1" smtClean="0"/>
              <a:t>uvježbani</a:t>
            </a:r>
            <a:r>
              <a:rPr lang="en-GB" dirty="0" smtClean="0"/>
              <a:t> </a:t>
            </a:r>
            <a:r>
              <a:rPr lang="en-GB" dirty="0" err="1" smtClean="0"/>
              <a:t>studenti</a:t>
            </a:r>
            <a:r>
              <a:rPr lang="en-GB" dirty="0" smtClean="0"/>
              <a:t>: 			</a:t>
            </a:r>
          </a:p>
          <a:p>
            <a:pPr>
              <a:buFont typeface="Wingdings" charset="2"/>
              <a:buChar char="Ø"/>
            </a:pPr>
            <a:r>
              <a:rPr lang="en-GB" b="1" u="sng" dirty="0" smtClean="0"/>
              <a:t>1. </a:t>
            </a:r>
            <a:r>
              <a:rPr lang="en-GB" b="1" u="sng" dirty="0" err="1" smtClean="0"/>
              <a:t>Roditelji</a:t>
            </a:r>
            <a:r>
              <a:rPr lang="en-GB" b="1" u="sng" dirty="0" smtClean="0"/>
              <a:t> </a:t>
            </a:r>
            <a:r>
              <a:rPr lang="en-GB" u="sng" dirty="0" smtClean="0"/>
              <a:t>(</a:t>
            </a:r>
            <a:r>
              <a:rPr lang="en-GB" u="sng" dirty="0" err="1" smtClean="0"/>
              <a:t>majka</a:t>
            </a:r>
            <a:r>
              <a:rPr lang="en-GB" u="sng" dirty="0" smtClean="0"/>
              <a:t> </a:t>
            </a:r>
            <a:r>
              <a:rPr lang="en-GB" u="sng" dirty="0" err="1" smtClean="0"/>
              <a:t>ili</a:t>
            </a:r>
            <a:r>
              <a:rPr lang="en-GB" u="sng" dirty="0" smtClean="0"/>
              <a:t> </a:t>
            </a:r>
            <a:r>
              <a:rPr lang="en-GB" u="sng" dirty="0" err="1" smtClean="0"/>
              <a:t>otac</a:t>
            </a:r>
            <a:r>
              <a:rPr lang="en-GB" u="sng" dirty="0" smtClean="0"/>
              <a:t>) s min </a:t>
            </a:r>
            <a:r>
              <a:rPr lang="en-GB" u="sng" dirty="0" err="1" smtClean="0"/>
              <a:t>jednim</a:t>
            </a:r>
            <a:r>
              <a:rPr lang="en-GB" u="sng" dirty="0" smtClean="0"/>
              <a:t> </a:t>
            </a:r>
            <a:r>
              <a:rPr lang="en-GB" b="1" u="sng" dirty="0" err="1" smtClean="0"/>
              <a:t>djetetom</a:t>
            </a:r>
            <a:r>
              <a:rPr lang="en-GB" b="1" u="sng" dirty="0" smtClean="0"/>
              <a:t> u </a:t>
            </a:r>
            <a:r>
              <a:rPr lang="en-GB" b="1" u="sng" dirty="0" err="1" smtClean="0"/>
              <a:t>dobi</a:t>
            </a:r>
            <a:r>
              <a:rPr lang="en-GB" b="1" u="sng" dirty="0" smtClean="0"/>
              <a:t> 3-10 </a:t>
            </a:r>
            <a:r>
              <a:rPr lang="en-GB" b="1" u="sng" dirty="0" err="1" smtClean="0"/>
              <a:t>godina</a:t>
            </a:r>
            <a:endParaRPr lang="en-GB" b="1" u="sng" dirty="0" smtClean="0"/>
          </a:p>
          <a:p>
            <a:r>
              <a:rPr lang="en-GB" i="1" dirty="0" err="1" smtClean="0"/>
              <a:t>konflikt</a:t>
            </a:r>
            <a:r>
              <a:rPr lang="en-GB" i="1" dirty="0" smtClean="0"/>
              <a:t> </a:t>
            </a:r>
            <a:r>
              <a:rPr lang="en-GB" i="1" dirty="0" err="1" smtClean="0"/>
              <a:t>radne</a:t>
            </a:r>
            <a:r>
              <a:rPr lang="en-GB" i="1" dirty="0" smtClean="0"/>
              <a:t> i </a:t>
            </a:r>
            <a:r>
              <a:rPr lang="en-GB" i="1" dirty="0" err="1" smtClean="0"/>
              <a:t>obiteljske</a:t>
            </a:r>
            <a:r>
              <a:rPr lang="en-GB" i="1" dirty="0" smtClean="0"/>
              <a:t> </a:t>
            </a:r>
            <a:r>
              <a:rPr lang="en-GB" i="1" dirty="0" err="1" smtClean="0"/>
              <a:t>uloge</a:t>
            </a:r>
            <a:r>
              <a:rPr lang="en-GB" i="1" dirty="0" smtClean="0"/>
              <a:t> </a:t>
            </a:r>
            <a:r>
              <a:rPr lang="en-GB" i="1" dirty="0" err="1" smtClean="0"/>
              <a:t>roditelja</a:t>
            </a:r>
            <a:r>
              <a:rPr lang="en-GB" i="1" dirty="0" smtClean="0"/>
              <a:t>, </a:t>
            </a:r>
          </a:p>
          <a:p>
            <a:r>
              <a:rPr lang="en-GB" i="1" dirty="0" err="1" smtClean="0"/>
              <a:t>kvaliteta</a:t>
            </a:r>
            <a:r>
              <a:rPr lang="en-GB" i="1" dirty="0" smtClean="0"/>
              <a:t> </a:t>
            </a:r>
            <a:r>
              <a:rPr lang="en-GB" i="1" dirty="0" err="1" smtClean="0"/>
              <a:t>spavanja</a:t>
            </a:r>
            <a:r>
              <a:rPr lang="en-GB" i="1" dirty="0" smtClean="0"/>
              <a:t>, </a:t>
            </a:r>
            <a:r>
              <a:rPr lang="en-GB" i="1" dirty="0" err="1" smtClean="0"/>
              <a:t>zdravlja</a:t>
            </a:r>
            <a:r>
              <a:rPr lang="en-GB" i="1" dirty="0" smtClean="0"/>
              <a:t> </a:t>
            </a:r>
            <a:r>
              <a:rPr lang="en-GB" i="1" dirty="0"/>
              <a:t>i </a:t>
            </a:r>
            <a:r>
              <a:rPr lang="en-GB" i="1" dirty="0" err="1"/>
              <a:t>zadovoljstvo</a:t>
            </a:r>
            <a:r>
              <a:rPr lang="en-GB" i="1" dirty="0"/>
              <a:t> </a:t>
            </a:r>
            <a:r>
              <a:rPr lang="en-GB" i="1" dirty="0" err="1" smtClean="0"/>
              <a:t>životom</a:t>
            </a:r>
            <a:r>
              <a:rPr lang="en-GB" i="1" dirty="0" smtClean="0"/>
              <a:t>,</a:t>
            </a:r>
          </a:p>
          <a:p>
            <a:r>
              <a:rPr lang="en-GB" i="1" dirty="0" err="1" smtClean="0"/>
              <a:t>doživljaj</a:t>
            </a:r>
            <a:r>
              <a:rPr lang="en-GB" i="1" dirty="0" smtClean="0"/>
              <a:t> </a:t>
            </a:r>
            <a:r>
              <a:rPr lang="en-GB" i="1" dirty="0" err="1" smtClean="0"/>
              <a:t>kompetentnosti</a:t>
            </a:r>
            <a:r>
              <a:rPr lang="en-GB" i="1" dirty="0" smtClean="0"/>
              <a:t> </a:t>
            </a:r>
            <a:r>
              <a:rPr lang="en-GB" i="1" dirty="0" err="1" smtClean="0"/>
              <a:t>roditeljstva</a:t>
            </a:r>
            <a:r>
              <a:rPr lang="en-GB" i="1" dirty="0" smtClean="0"/>
              <a:t>, </a:t>
            </a:r>
          </a:p>
          <a:p>
            <a:r>
              <a:rPr lang="en-GB" i="1" dirty="0" err="1" smtClean="0"/>
              <a:t>određeni</a:t>
            </a:r>
            <a:r>
              <a:rPr lang="en-GB" i="1" dirty="0" smtClean="0"/>
              <a:t> </a:t>
            </a:r>
            <a:r>
              <a:rPr lang="en-GB" i="1" dirty="0" err="1" smtClean="0"/>
              <a:t>pokazatelji</a:t>
            </a:r>
            <a:r>
              <a:rPr lang="en-GB" i="1" dirty="0" smtClean="0"/>
              <a:t> </a:t>
            </a:r>
            <a:r>
              <a:rPr lang="en-GB" i="1" dirty="0" err="1" smtClean="0"/>
              <a:t>dobrobiti</a:t>
            </a:r>
            <a:r>
              <a:rPr lang="en-GB" i="1" dirty="0" smtClean="0"/>
              <a:t> </a:t>
            </a:r>
            <a:r>
              <a:rPr lang="en-GB" i="1" dirty="0" err="1" smtClean="0"/>
              <a:t>njihove</a:t>
            </a:r>
            <a:r>
              <a:rPr lang="en-GB" i="1" dirty="0" smtClean="0"/>
              <a:t> </a:t>
            </a:r>
            <a:r>
              <a:rPr lang="en-GB" i="1" dirty="0" err="1" smtClean="0"/>
              <a:t>djece</a:t>
            </a:r>
            <a:r>
              <a:rPr lang="en-GB" i="1" dirty="0" smtClean="0"/>
              <a:t>, </a:t>
            </a:r>
          </a:p>
          <a:p>
            <a:r>
              <a:rPr lang="en-GB" i="1" dirty="0" err="1"/>
              <a:t>p</a:t>
            </a:r>
            <a:r>
              <a:rPr lang="en-GB" i="1" dirty="0" err="1" smtClean="0"/>
              <a:t>ercipirana</a:t>
            </a:r>
            <a:r>
              <a:rPr lang="en-GB" i="1" dirty="0" smtClean="0"/>
              <a:t> socijalna </a:t>
            </a:r>
            <a:r>
              <a:rPr lang="en-GB" i="1" dirty="0" err="1"/>
              <a:t>podrška</a:t>
            </a:r>
            <a:r>
              <a:rPr lang="en-GB" i="1" dirty="0"/>
              <a:t> i </a:t>
            </a:r>
            <a:r>
              <a:rPr lang="en-GB" i="1" dirty="0" err="1"/>
              <a:t>podrška</a:t>
            </a:r>
            <a:r>
              <a:rPr lang="en-GB" i="1" dirty="0"/>
              <a:t> </a:t>
            </a:r>
            <a:r>
              <a:rPr lang="en-GB" i="1" dirty="0" err="1" smtClean="0"/>
              <a:t>baka</a:t>
            </a:r>
            <a:r>
              <a:rPr lang="en-GB" i="1" dirty="0" smtClean="0"/>
              <a:t>/</a:t>
            </a:r>
            <a:r>
              <a:rPr lang="en-GB" i="1" dirty="0" err="1" smtClean="0"/>
              <a:t>djedova</a:t>
            </a:r>
            <a:r>
              <a:rPr lang="en-GB" i="1" dirty="0" smtClean="0"/>
              <a:t> u </a:t>
            </a:r>
            <a:r>
              <a:rPr lang="en-GB" i="1" dirty="0" err="1"/>
              <a:t>skrbi</a:t>
            </a:r>
            <a:r>
              <a:rPr lang="en-GB" i="1" dirty="0"/>
              <a:t> o </a:t>
            </a:r>
            <a:r>
              <a:rPr lang="en-GB" i="1" dirty="0" err="1" smtClean="0"/>
              <a:t>unucima</a:t>
            </a:r>
            <a:r>
              <a:rPr lang="en-GB" i="1" dirty="0" smtClean="0"/>
              <a:t>,</a:t>
            </a:r>
            <a:endParaRPr lang="en-GB" i="1" dirty="0"/>
          </a:p>
          <a:p>
            <a:r>
              <a:rPr lang="en-GB" i="1" dirty="0" err="1" smtClean="0"/>
              <a:t>opće</a:t>
            </a:r>
            <a:r>
              <a:rPr lang="en-GB" i="1" dirty="0" smtClean="0"/>
              <a:t> </a:t>
            </a:r>
            <a:r>
              <a:rPr lang="en-GB" i="1" dirty="0" err="1" smtClean="0"/>
              <a:t>psihičko</a:t>
            </a:r>
            <a:r>
              <a:rPr lang="en-GB" i="1" dirty="0" smtClean="0"/>
              <a:t> </a:t>
            </a:r>
            <a:r>
              <a:rPr lang="en-GB" i="1" dirty="0" err="1" smtClean="0"/>
              <a:t>stanje</a:t>
            </a:r>
            <a:r>
              <a:rPr lang="en-GB" i="1" dirty="0" smtClean="0"/>
              <a:t> </a:t>
            </a:r>
            <a:r>
              <a:rPr lang="en-GB" i="1" dirty="0" err="1" smtClean="0"/>
              <a:t>roditelja</a:t>
            </a:r>
            <a:r>
              <a:rPr lang="en-GB" i="1" dirty="0" smtClean="0"/>
              <a:t>, </a:t>
            </a:r>
          </a:p>
          <a:p>
            <a:r>
              <a:rPr lang="en-GB" i="1" dirty="0" smtClean="0"/>
              <a:t>zastupljenost </a:t>
            </a:r>
            <a:r>
              <a:rPr lang="en-GB" i="1" dirty="0" err="1"/>
              <a:t>različitih</a:t>
            </a:r>
            <a:r>
              <a:rPr lang="en-GB" i="1" dirty="0"/>
              <a:t> </a:t>
            </a:r>
            <a:r>
              <a:rPr lang="en-GB" i="1" dirty="0" err="1"/>
              <a:t>oblika</a:t>
            </a:r>
            <a:r>
              <a:rPr lang="en-GB" i="1" dirty="0"/>
              <a:t> </a:t>
            </a:r>
            <a:r>
              <a:rPr lang="en-GB" i="1" dirty="0" err="1"/>
              <a:t>rada</a:t>
            </a:r>
            <a:r>
              <a:rPr lang="en-GB" i="1" dirty="0"/>
              <a:t> </a:t>
            </a:r>
            <a:r>
              <a:rPr lang="en-GB" i="1" dirty="0" err="1" smtClean="0"/>
              <a:t>roditelja</a:t>
            </a:r>
            <a:r>
              <a:rPr lang="en-GB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67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85053"/>
          </a:xfrm>
        </p:spPr>
        <p:txBody>
          <a:bodyPr/>
          <a:lstStyle/>
          <a:p>
            <a:r>
              <a:rPr lang="en-US" sz="3600" dirty="0" smtClean="0"/>
              <a:t>Postupak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7428"/>
            <a:ext cx="8333468" cy="5366657"/>
          </a:xfrm>
        </p:spPr>
        <p:txBody>
          <a:bodyPr>
            <a:normAutofit/>
          </a:bodyPr>
          <a:lstStyle/>
          <a:p>
            <a:r>
              <a:rPr lang="en-GB" sz="2200" dirty="0"/>
              <a:t>II. </a:t>
            </a:r>
            <a:r>
              <a:rPr lang="en-GB" sz="2200" dirty="0" err="1"/>
              <a:t>Individualni</a:t>
            </a:r>
            <a:r>
              <a:rPr lang="en-GB" sz="2200" dirty="0"/>
              <a:t> </a:t>
            </a:r>
            <a:r>
              <a:rPr lang="en-GB" sz="2200" dirty="0" err="1"/>
              <a:t>strukturirani</a:t>
            </a:r>
            <a:r>
              <a:rPr lang="en-GB" sz="2200" dirty="0"/>
              <a:t> </a:t>
            </a:r>
            <a:r>
              <a:rPr lang="en-GB" sz="2200" dirty="0" err="1"/>
              <a:t>intervju</a:t>
            </a:r>
            <a:r>
              <a:rPr lang="en-GB" sz="2200" dirty="0"/>
              <a:t> </a:t>
            </a:r>
            <a:r>
              <a:rPr lang="en-GB" sz="2200" dirty="0" err="1"/>
              <a:t>primjenjuju</a:t>
            </a:r>
            <a:r>
              <a:rPr lang="en-GB" sz="2200" dirty="0"/>
              <a:t> </a:t>
            </a:r>
            <a:r>
              <a:rPr lang="en-GB" sz="2200" dirty="0" err="1"/>
              <a:t>uvježbani</a:t>
            </a:r>
            <a:r>
              <a:rPr lang="en-GB" sz="2200" dirty="0"/>
              <a:t> </a:t>
            </a:r>
            <a:r>
              <a:rPr lang="en-GB" sz="2200" dirty="0" err="1"/>
              <a:t>studenti</a:t>
            </a:r>
            <a:r>
              <a:rPr lang="en-GB" sz="2200" dirty="0"/>
              <a:t> : </a:t>
            </a:r>
            <a:endParaRPr lang="en-GB" sz="2200" dirty="0" smtClean="0"/>
          </a:p>
          <a:p>
            <a:r>
              <a:rPr lang="en-GB" sz="2200" b="1" u="sng" dirty="0" smtClean="0"/>
              <a:t>2. Bake </a:t>
            </a:r>
            <a:r>
              <a:rPr lang="en-GB" sz="2200" b="1" u="sng" dirty="0" err="1" smtClean="0"/>
              <a:t>ili</a:t>
            </a:r>
            <a:r>
              <a:rPr lang="en-GB" sz="2200" b="1" u="sng" dirty="0" smtClean="0"/>
              <a:t> </a:t>
            </a:r>
            <a:r>
              <a:rPr lang="en-GB" sz="2200" b="1" u="sng" dirty="0" err="1" smtClean="0"/>
              <a:t>djedovi</a:t>
            </a:r>
            <a:r>
              <a:rPr lang="en-GB" sz="2200" u="sng" dirty="0" smtClean="0"/>
              <a:t> u </a:t>
            </a:r>
            <a:r>
              <a:rPr lang="en-GB" sz="2200" u="sng" dirty="0" err="1" smtClean="0"/>
              <a:t>obitelji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ispitanih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roditelja</a:t>
            </a:r>
            <a:r>
              <a:rPr lang="en-GB" sz="2200" dirty="0" smtClean="0"/>
              <a:t>: </a:t>
            </a:r>
          </a:p>
          <a:p>
            <a:r>
              <a:rPr lang="hr-HR" sz="2200" i="1" dirty="0"/>
              <a:t>Sociodemografski </a:t>
            </a:r>
            <a:r>
              <a:rPr lang="hr-HR" sz="2200" i="1" dirty="0" smtClean="0"/>
              <a:t>podaci</a:t>
            </a:r>
          </a:p>
          <a:p>
            <a:r>
              <a:rPr lang="hr-HR" sz="2200" i="1" dirty="0" smtClean="0"/>
              <a:t>Pomoć koju pružaju u obitelji svoje djece (roditelja)</a:t>
            </a:r>
            <a:endParaRPr lang="en-GB" sz="2200" dirty="0" smtClean="0"/>
          </a:p>
          <a:p>
            <a:r>
              <a:rPr lang="en-GB" sz="2200" dirty="0" err="1" smtClean="0"/>
              <a:t>Objektivno</a:t>
            </a:r>
            <a:r>
              <a:rPr lang="en-GB" sz="2200" dirty="0" smtClean="0"/>
              <a:t> </a:t>
            </a:r>
            <a:r>
              <a:rPr lang="en-GB" sz="2200" dirty="0"/>
              <a:t>i </a:t>
            </a:r>
            <a:r>
              <a:rPr lang="en-GB" sz="2200" dirty="0" err="1" smtClean="0"/>
              <a:t>subjektivno</a:t>
            </a:r>
            <a:r>
              <a:rPr lang="en-GB" sz="2200" dirty="0" smtClean="0"/>
              <a:t> </a:t>
            </a:r>
            <a:r>
              <a:rPr lang="en-GB" sz="2200" dirty="0" err="1" smtClean="0"/>
              <a:t>zdravlje</a:t>
            </a:r>
            <a:r>
              <a:rPr lang="en-GB" sz="2200" dirty="0" smtClean="0"/>
              <a:t>, </a:t>
            </a:r>
          </a:p>
          <a:p>
            <a:pPr>
              <a:lnSpc>
                <a:spcPct val="80000"/>
              </a:lnSpc>
            </a:pPr>
            <a:r>
              <a:rPr lang="hr-HR" sz="2200" i="1" dirty="0"/>
              <a:t>Funkcionalna sposobnost</a:t>
            </a:r>
            <a:r>
              <a:rPr lang="hr-HR" sz="2200" dirty="0"/>
              <a:t>, </a:t>
            </a:r>
          </a:p>
          <a:p>
            <a:pPr>
              <a:lnSpc>
                <a:spcPct val="80000"/>
              </a:lnSpc>
            </a:pPr>
            <a:r>
              <a:rPr lang="en-US" sz="2200" i="1" dirty="0"/>
              <a:t>S</a:t>
            </a:r>
            <a:r>
              <a:rPr lang="hr-HR" sz="2200" i="1" dirty="0" err="1"/>
              <a:t>ocijalna</a:t>
            </a:r>
            <a:r>
              <a:rPr lang="hr-HR" sz="2200" i="1" dirty="0"/>
              <a:t> participacija,</a:t>
            </a:r>
          </a:p>
          <a:p>
            <a:pPr>
              <a:lnSpc>
                <a:spcPct val="80000"/>
              </a:lnSpc>
            </a:pPr>
            <a:r>
              <a:rPr lang="en-US" sz="2200" i="1" dirty="0"/>
              <a:t>K</a:t>
            </a:r>
            <a:r>
              <a:rPr lang="hr-HR" sz="2200" i="1" dirty="0" err="1"/>
              <a:t>valiteta</a:t>
            </a:r>
            <a:r>
              <a:rPr lang="hr-HR" sz="2200" i="1" dirty="0"/>
              <a:t> spavanja</a:t>
            </a:r>
          </a:p>
          <a:p>
            <a:pPr>
              <a:lnSpc>
                <a:spcPct val="80000"/>
              </a:lnSpc>
            </a:pPr>
            <a:r>
              <a:rPr lang="en-US" sz="2200" i="1" dirty="0"/>
              <a:t>Z</a:t>
            </a:r>
            <a:r>
              <a:rPr lang="hr-HR" sz="2200" i="1" dirty="0" err="1"/>
              <a:t>adovoljstvo</a:t>
            </a:r>
            <a:r>
              <a:rPr lang="hr-HR" sz="2200" i="1" dirty="0"/>
              <a:t> životom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3797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795938"/>
          </a:xfrm>
        </p:spPr>
        <p:txBody>
          <a:bodyPr/>
          <a:lstStyle/>
          <a:p>
            <a:r>
              <a:rPr lang="en-US" sz="3600" dirty="0"/>
              <a:t>Zadatak za </a:t>
            </a:r>
            <a:r>
              <a:rPr lang="en-US" sz="3600" dirty="0" err="1"/>
              <a:t>studente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327" y="1000218"/>
            <a:ext cx="8556171" cy="5237296"/>
          </a:xfrm>
        </p:spPr>
        <p:txBody>
          <a:bodyPr>
            <a:normAutofit/>
          </a:bodyPr>
          <a:lstStyle/>
          <a:p>
            <a:pPr marL="349250" lvl="1" indent="0">
              <a:spcAft>
                <a:spcPts val="1200"/>
              </a:spcAft>
              <a:buNone/>
            </a:pPr>
            <a:r>
              <a:rPr lang="en-GB" b="1" u="sng" dirty="0" err="1" smtClean="0"/>
              <a:t>Obaveza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za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svakog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studenta</a:t>
            </a:r>
            <a:r>
              <a:rPr lang="en-GB" b="1" u="sng" dirty="0" smtClean="0"/>
              <a:t> </a:t>
            </a:r>
            <a:r>
              <a:rPr lang="mr-IN" b="1" u="sng" dirty="0" smtClean="0"/>
              <a:t>–</a:t>
            </a:r>
            <a:r>
              <a:rPr lang="en-GB" b="1" u="sng" dirty="0" smtClean="0"/>
              <a:t> 2 </a:t>
            </a:r>
            <a:r>
              <a:rPr lang="en-GB" b="1" u="sng" dirty="0" err="1" smtClean="0"/>
              <a:t>dodatna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boda</a:t>
            </a:r>
            <a:r>
              <a:rPr lang="en-US" b="1" u="sng" dirty="0"/>
              <a:t> iz </a:t>
            </a:r>
            <a:r>
              <a:rPr lang="en-US" b="1" u="sng" dirty="0" err="1" smtClean="0"/>
              <a:t>predmeta</a:t>
            </a:r>
            <a:r>
              <a:rPr lang="en-US" b="1" u="sng" dirty="0" smtClean="0"/>
              <a:t>:</a:t>
            </a:r>
            <a:endParaRPr lang="en-GB" b="1" u="sng" dirty="0" smtClean="0"/>
          </a:p>
          <a:p>
            <a:pPr lvl="1">
              <a:spcAft>
                <a:spcPts val="1200"/>
              </a:spcAft>
              <a:buFont typeface="Wingdings" charset="2"/>
              <a:buChar char="v"/>
            </a:pPr>
            <a:r>
              <a:rPr lang="en-GB" dirty="0" smtClean="0"/>
              <a:t>Naći </a:t>
            </a:r>
            <a:r>
              <a:rPr lang="en-GB" dirty="0" err="1" smtClean="0"/>
              <a:t>jednu</a:t>
            </a:r>
            <a:r>
              <a:rPr lang="en-GB" dirty="0" smtClean="0"/>
              <a:t> </a:t>
            </a:r>
            <a:r>
              <a:rPr lang="en-GB" dirty="0" err="1" smtClean="0"/>
              <a:t>obitelj</a:t>
            </a:r>
            <a:r>
              <a:rPr lang="en-GB" dirty="0"/>
              <a:t>:</a:t>
            </a:r>
            <a:endParaRPr lang="en-GB" dirty="0" smtClean="0"/>
          </a:p>
          <a:p>
            <a:pPr lvl="2">
              <a:buFont typeface="Wingdings" charset="2"/>
              <a:buChar char="Ø"/>
            </a:pPr>
            <a:r>
              <a:rPr lang="en-GB" sz="2200" dirty="0" err="1" smtClean="0"/>
              <a:t>koja</a:t>
            </a:r>
            <a:r>
              <a:rPr lang="en-GB" sz="2200" dirty="0" smtClean="0"/>
              <a:t> </a:t>
            </a:r>
            <a:r>
              <a:rPr lang="en-GB" sz="2200" dirty="0" err="1" smtClean="0"/>
              <a:t>ima</a:t>
            </a:r>
            <a:r>
              <a:rPr lang="en-GB" sz="2200" dirty="0" smtClean="0"/>
              <a:t> bar 1 </a:t>
            </a:r>
            <a:r>
              <a:rPr lang="en-GB" sz="2200" dirty="0" err="1" smtClean="0"/>
              <a:t>dijete</a:t>
            </a:r>
            <a:r>
              <a:rPr lang="en-GB" sz="2200" dirty="0" smtClean="0"/>
              <a:t> u </a:t>
            </a:r>
            <a:r>
              <a:rPr lang="en-GB" sz="2200" dirty="0" err="1" smtClean="0"/>
              <a:t>dobi</a:t>
            </a:r>
            <a:r>
              <a:rPr lang="en-GB" sz="2200" dirty="0" smtClean="0"/>
              <a:t> od 3-10 </a:t>
            </a:r>
            <a:r>
              <a:rPr lang="en-GB" sz="2200" dirty="0" err="1" smtClean="0"/>
              <a:t>godina</a:t>
            </a:r>
            <a:r>
              <a:rPr lang="en-GB" sz="2200" dirty="0" smtClean="0"/>
              <a:t>, </a:t>
            </a:r>
          </a:p>
          <a:p>
            <a:pPr lvl="2">
              <a:buFont typeface="Wingdings" charset="2"/>
              <a:buChar char="Ø"/>
            </a:pPr>
            <a:r>
              <a:rPr lang="en-GB" sz="2200" dirty="0" err="1"/>
              <a:t>k</a:t>
            </a:r>
            <a:r>
              <a:rPr lang="en-GB" sz="2200" dirty="0" err="1" smtClean="0"/>
              <a:t>oja</a:t>
            </a:r>
            <a:r>
              <a:rPr lang="en-GB" sz="2200" dirty="0" smtClean="0"/>
              <a:t> </a:t>
            </a:r>
            <a:r>
              <a:rPr lang="en-GB" sz="2200" dirty="0" err="1" smtClean="0"/>
              <a:t>ima</a:t>
            </a:r>
            <a:r>
              <a:rPr lang="en-GB" sz="2200" dirty="0" smtClean="0"/>
              <a:t> bar </a:t>
            </a:r>
            <a:r>
              <a:rPr lang="en-GB" sz="2200" dirty="0" err="1" smtClean="0"/>
              <a:t>jednog</a:t>
            </a:r>
            <a:r>
              <a:rPr lang="en-GB" sz="2200" dirty="0" smtClean="0"/>
              <a:t> </a:t>
            </a:r>
            <a:r>
              <a:rPr lang="en-GB" sz="2200" dirty="0" err="1" smtClean="0"/>
              <a:t>zaposlenog</a:t>
            </a:r>
            <a:r>
              <a:rPr lang="en-GB" sz="2200" dirty="0" smtClean="0"/>
              <a:t> </a:t>
            </a:r>
            <a:r>
              <a:rPr lang="en-GB" sz="2200" dirty="0" err="1" smtClean="0"/>
              <a:t>roditelja</a:t>
            </a:r>
            <a:r>
              <a:rPr lang="en-GB" sz="2200" dirty="0" smtClean="0"/>
              <a:t> </a:t>
            </a:r>
            <a:endParaRPr lang="en-GB" sz="2200" dirty="0"/>
          </a:p>
          <a:p>
            <a:pPr lvl="2">
              <a:buFont typeface="Wingdings" charset="2"/>
              <a:buChar char="Ø"/>
            </a:pPr>
            <a:r>
              <a:rPr lang="en-GB" sz="2200" dirty="0" err="1" smtClean="0"/>
              <a:t>koja</a:t>
            </a:r>
            <a:r>
              <a:rPr lang="en-GB" sz="2200" dirty="0" smtClean="0"/>
              <a:t> </a:t>
            </a:r>
            <a:r>
              <a:rPr lang="en-GB" sz="2200" dirty="0" err="1" smtClean="0"/>
              <a:t>ima</a:t>
            </a:r>
            <a:r>
              <a:rPr lang="en-GB" sz="2200" dirty="0" smtClean="0"/>
              <a:t> </a:t>
            </a:r>
            <a:r>
              <a:rPr lang="en-GB" sz="2200" dirty="0" err="1" smtClean="0"/>
              <a:t>starije</a:t>
            </a:r>
            <a:r>
              <a:rPr lang="en-GB" sz="2200" dirty="0" smtClean="0"/>
              <a:t> </a:t>
            </a:r>
            <a:r>
              <a:rPr lang="en-GB" sz="2200" dirty="0" err="1" smtClean="0"/>
              <a:t>članove</a:t>
            </a:r>
            <a:r>
              <a:rPr lang="en-GB" sz="2200" dirty="0" smtClean="0"/>
              <a:t> </a:t>
            </a:r>
            <a:r>
              <a:rPr lang="mr-IN" sz="2200" dirty="0" smtClean="0"/>
              <a:t>–</a:t>
            </a:r>
            <a:r>
              <a:rPr lang="en-GB" sz="2200" dirty="0" err="1" smtClean="0"/>
              <a:t>baka</a:t>
            </a:r>
            <a:r>
              <a:rPr lang="en-GB" sz="2200" dirty="0" smtClean="0"/>
              <a:t>, </a:t>
            </a:r>
            <a:r>
              <a:rPr lang="en-GB" sz="2200" dirty="0" err="1" smtClean="0"/>
              <a:t>djed</a:t>
            </a:r>
            <a:r>
              <a:rPr lang="en-GB" sz="2200" dirty="0" smtClean="0"/>
              <a:t>, </a:t>
            </a:r>
            <a:r>
              <a:rPr lang="en-GB" sz="2200" dirty="0" err="1" smtClean="0"/>
              <a:t>netko</a:t>
            </a:r>
            <a:r>
              <a:rPr lang="en-GB" sz="2200" dirty="0" smtClean="0"/>
              <a:t> </a:t>
            </a:r>
            <a:r>
              <a:rPr lang="en-GB" sz="2200" dirty="0" err="1" smtClean="0"/>
              <a:t>drugi</a:t>
            </a:r>
            <a:endParaRPr lang="en-US" dirty="0" smtClean="0"/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charset="2"/>
              <a:buChar char="v"/>
            </a:pPr>
            <a:r>
              <a:rPr lang="en-US" dirty="0" smtClean="0"/>
              <a:t>Ispitati 2 </a:t>
            </a:r>
            <a:r>
              <a:rPr lang="en-US" dirty="0"/>
              <a:t>o</a:t>
            </a:r>
            <a:r>
              <a:rPr lang="en-GB" dirty="0" err="1"/>
              <a:t>sobe</a:t>
            </a:r>
            <a:r>
              <a:rPr lang="en-GB" dirty="0"/>
              <a:t>: </a:t>
            </a:r>
            <a:endParaRPr lang="en-GB" dirty="0" smtClean="0"/>
          </a:p>
          <a:p>
            <a:pPr lvl="2">
              <a:buFont typeface="Wingdings" charset="2"/>
              <a:buChar char="Ø"/>
            </a:pPr>
            <a:r>
              <a:rPr lang="en-GB" sz="2200" b="1" dirty="0" smtClean="0"/>
              <a:t>1</a:t>
            </a:r>
            <a:r>
              <a:rPr lang="en-GB" sz="2200" dirty="0" smtClean="0"/>
              <a:t> </a:t>
            </a:r>
            <a:r>
              <a:rPr lang="en-GB" sz="2200" dirty="0" err="1"/>
              <a:t>roditelj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</a:t>
            </a:r>
            <a:r>
              <a:rPr lang="en-GB" sz="2200" dirty="0" err="1"/>
              <a:t>majka</a:t>
            </a:r>
            <a:r>
              <a:rPr lang="en-GB" sz="2200" dirty="0"/>
              <a:t> </a:t>
            </a:r>
            <a:r>
              <a:rPr lang="en-GB" sz="2200" b="1" i="1" u="sng" dirty="0" err="1"/>
              <a:t>ili</a:t>
            </a:r>
            <a:r>
              <a:rPr lang="en-GB" sz="2200" dirty="0"/>
              <a:t> </a:t>
            </a:r>
            <a:r>
              <a:rPr lang="en-GB" sz="2200" dirty="0" err="1"/>
              <a:t>otac</a:t>
            </a:r>
            <a:r>
              <a:rPr lang="en-GB" sz="2200" dirty="0"/>
              <a:t> </a:t>
            </a:r>
            <a:r>
              <a:rPr lang="en-GB" sz="2200" b="1" u="sng" dirty="0" smtClean="0"/>
              <a:t>i</a:t>
            </a:r>
            <a:r>
              <a:rPr lang="en-GB" sz="2200" dirty="0" smtClean="0"/>
              <a:t> </a:t>
            </a:r>
            <a:r>
              <a:rPr lang="en-GB" sz="2200" b="1" dirty="0" smtClean="0"/>
              <a:t>1</a:t>
            </a:r>
            <a:r>
              <a:rPr lang="en-GB" sz="2200" dirty="0" smtClean="0"/>
              <a:t> </a:t>
            </a:r>
            <a:r>
              <a:rPr lang="en-GB" sz="2200" dirty="0" err="1"/>
              <a:t>baka</a:t>
            </a:r>
            <a:r>
              <a:rPr lang="en-GB" sz="2200" dirty="0"/>
              <a:t> </a:t>
            </a:r>
            <a:r>
              <a:rPr lang="en-GB" sz="2200" b="1" i="1" u="sng" dirty="0" err="1"/>
              <a:t>ili</a:t>
            </a:r>
            <a:r>
              <a:rPr lang="en-GB" sz="2200" dirty="0"/>
              <a:t> </a:t>
            </a:r>
            <a:r>
              <a:rPr lang="en-GB" sz="2200" dirty="0" err="1" smtClean="0"/>
              <a:t>djed</a:t>
            </a:r>
            <a:endParaRPr lang="en-US" b="1" u="sng" dirty="0" smtClean="0"/>
          </a:p>
          <a:p>
            <a:pPr marL="349250" lvl="1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b="1" u="sng" dirty="0" err="1" smtClean="0"/>
              <a:t>Za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studente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koji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žele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više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dodatnih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bodova</a:t>
            </a:r>
            <a:r>
              <a:rPr lang="en-US" b="1" u="sng" dirty="0" smtClean="0"/>
              <a:t> </a:t>
            </a:r>
            <a:r>
              <a:rPr lang="en-US" b="1" u="sng" dirty="0" smtClean="0"/>
              <a:t>iz </a:t>
            </a:r>
            <a:r>
              <a:rPr lang="en-US" b="1" u="sng" dirty="0" err="1" smtClean="0"/>
              <a:t>predmeta</a:t>
            </a:r>
            <a:r>
              <a:rPr lang="en-US" b="1" u="sng" dirty="0" smtClean="0"/>
              <a:t>:</a:t>
            </a:r>
            <a:endParaRPr lang="en-GB" u="sng" dirty="0" smtClean="0"/>
          </a:p>
          <a:p>
            <a:pPr lvl="1">
              <a:buFont typeface="Wingdings" charset="2"/>
              <a:buChar char="Ø"/>
            </a:pPr>
            <a:r>
              <a:rPr lang="en-GB" dirty="0" smtClean="0"/>
              <a:t>Naći </a:t>
            </a:r>
            <a:r>
              <a:rPr lang="en-GB" dirty="0" err="1" smtClean="0"/>
              <a:t>još</a:t>
            </a:r>
            <a:r>
              <a:rPr lang="en-GB" dirty="0" smtClean="0"/>
              <a:t> </a:t>
            </a:r>
            <a:r>
              <a:rPr lang="en-GB" dirty="0" err="1" smtClean="0"/>
              <a:t>jednu</a:t>
            </a:r>
            <a:r>
              <a:rPr lang="en-GB" dirty="0" smtClean="0"/>
              <a:t> </a:t>
            </a:r>
            <a:r>
              <a:rPr lang="en-GB" dirty="0" err="1" smtClean="0"/>
              <a:t>obitelj</a:t>
            </a:r>
            <a:r>
              <a:rPr lang="en-GB" dirty="0" smtClean="0"/>
              <a:t> i </a:t>
            </a:r>
            <a:r>
              <a:rPr lang="en-GB" dirty="0" err="1" smtClean="0"/>
              <a:t>ispitati</a:t>
            </a:r>
            <a:r>
              <a:rPr lang="en-GB" dirty="0" smtClean="0"/>
              <a:t> </a:t>
            </a:r>
            <a:r>
              <a:rPr lang="en-GB" dirty="0" err="1" smtClean="0"/>
              <a:t>još</a:t>
            </a:r>
            <a:r>
              <a:rPr lang="en-GB" dirty="0" smtClean="0"/>
              <a:t> </a:t>
            </a: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člana</a:t>
            </a:r>
            <a:r>
              <a:rPr lang="en-GB" dirty="0" smtClean="0"/>
              <a:t> </a:t>
            </a:r>
            <a:r>
              <a:rPr lang="en-GB" dirty="0" err="1" smtClean="0"/>
              <a:t>obitelji</a:t>
            </a:r>
            <a:r>
              <a:rPr lang="en-GB" dirty="0" smtClean="0"/>
              <a:t>,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istim</a:t>
            </a:r>
            <a:r>
              <a:rPr lang="en-GB" dirty="0" smtClean="0"/>
              <a:t> </a:t>
            </a:r>
            <a:r>
              <a:rPr lang="en-GB" dirty="0" err="1" smtClean="0"/>
              <a:t>kriterijima</a:t>
            </a:r>
            <a:r>
              <a:rPr lang="en-GB" dirty="0" smtClean="0"/>
              <a:t> </a:t>
            </a:r>
            <a:r>
              <a:rPr lang="mr-IN" dirty="0" smtClean="0"/>
              <a:t>–</a:t>
            </a:r>
            <a:r>
              <a:rPr lang="en-GB" dirty="0" smtClean="0"/>
              <a:t> 5 </a:t>
            </a:r>
            <a:r>
              <a:rPr lang="en-GB" dirty="0" err="1" smtClean="0"/>
              <a:t>dodatnih</a:t>
            </a:r>
            <a:r>
              <a:rPr lang="en-GB" dirty="0" smtClean="0"/>
              <a:t> </a:t>
            </a:r>
            <a:r>
              <a:rPr lang="en-GB" dirty="0" err="1" smtClean="0"/>
              <a:t>bodova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05112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498</TotalTime>
  <Words>447</Words>
  <Application>Microsoft Macintosh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News Gothic MT</vt:lpstr>
      <vt:lpstr>Times New Roman</vt:lpstr>
      <vt:lpstr>Wingdings</vt:lpstr>
      <vt:lpstr>Wingdings 2</vt:lpstr>
      <vt:lpstr>Breeze</vt:lpstr>
      <vt:lpstr>Dobrobit različitih obiteljskih generacija u suvremenim oblicima rada</vt:lpstr>
      <vt:lpstr>Projekt provode:</vt:lpstr>
      <vt:lpstr>Opis istraživanja:</vt:lpstr>
      <vt:lpstr>Cilj istraživanja: </vt:lpstr>
      <vt:lpstr>Sudionici:</vt:lpstr>
      <vt:lpstr>Postupak</vt:lpstr>
      <vt:lpstr>Postupak</vt:lpstr>
      <vt:lpstr>Zadatak za studente</vt:lpstr>
    </vt:vector>
  </TitlesOfParts>
  <Company>JDL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ODNOS KVALITETE SPAVANJA, FUNKCIONIRANJA I KVALITETE ŽIVOTA STARIJIH OSOBA</dc:title>
  <dc:creator>Jasminka Despot Lučanin</dc:creator>
  <cp:lastModifiedBy>xx</cp:lastModifiedBy>
  <cp:revision>26</cp:revision>
  <dcterms:created xsi:type="dcterms:W3CDTF">2015-10-18T17:22:09Z</dcterms:created>
  <dcterms:modified xsi:type="dcterms:W3CDTF">2019-05-06T07:14:23Z</dcterms:modified>
</cp:coreProperties>
</file>