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E635F4-590B-4942-81AD-466333A04BCC}" type="datetimeFigureOut">
              <a:rPr lang="en-GB" smtClean="0"/>
              <a:t>24/10/2017</a:t>
            </a:fld>
            <a:endParaRPr lang="en-GB"/>
          </a:p>
        </p:txBody>
      </p:sp>
      <p:sp>
        <p:nvSpPr>
          <p:cNvPr id="4" name="Rezervirano mjesto slike slajd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GB"/>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740071-584D-4CE2-BD57-E128B829885A}" type="slidenum">
              <a:rPr lang="en-GB" smtClean="0"/>
              <a:t>‹#›</a:t>
            </a:fld>
            <a:endParaRPr lang="en-GB"/>
          </a:p>
        </p:txBody>
      </p:sp>
    </p:spTree>
    <p:extLst>
      <p:ext uri="{BB962C8B-B14F-4D97-AF65-F5344CB8AC3E}">
        <p14:creationId xmlns:p14="http://schemas.microsoft.com/office/powerpoint/2010/main" val="2948422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hr-HR"/>
              <a:t>Uredite stil naslova matrice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38A42B9F-2CAF-46F9-B63C-E0D323AF24FA}" type="datetimeFigureOut">
              <a:rPr lang="en-GB" smtClean="0"/>
              <a:t>24/10/2017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7345F7-4601-419E-A981-87ED62CEFC57}"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9488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Uredite stil naslova matrice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38A42B9F-2CAF-46F9-B63C-E0D323AF24FA}" type="datetimeFigureOut">
              <a:rPr lang="en-GB" smtClean="0"/>
              <a:t>24/10/2017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7345F7-4601-419E-A981-87ED62CEFC57}" type="slidenum">
              <a:rPr lang="en-GB" smtClean="0"/>
              <a:t>‹#›</a:t>
            </a:fld>
            <a:endParaRPr lang="en-GB"/>
          </a:p>
        </p:txBody>
      </p:sp>
    </p:spTree>
    <p:extLst>
      <p:ext uri="{BB962C8B-B14F-4D97-AF65-F5344CB8AC3E}">
        <p14:creationId xmlns:p14="http://schemas.microsoft.com/office/powerpoint/2010/main" val="1700077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Okomiti naslov i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hr-HR"/>
              <a:t>Uredite stil naslova matrice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38A42B9F-2CAF-46F9-B63C-E0D323AF24FA}" type="datetimeFigureOut">
              <a:rPr lang="en-GB" smtClean="0"/>
              <a:t>24/10/2017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7345F7-4601-419E-A981-87ED62CEFC57}" type="slidenum">
              <a:rPr lang="en-GB" smtClean="0"/>
              <a:t>‹#›</a:t>
            </a:fld>
            <a:endParaRPr lang="en-GB"/>
          </a:p>
        </p:txBody>
      </p:sp>
    </p:spTree>
    <p:extLst>
      <p:ext uri="{BB962C8B-B14F-4D97-AF65-F5344CB8AC3E}">
        <p14:creationId xmlns:p14="http://schemas.microsoft.com/office/powerpoint/2010/main" val="2926594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hr-HR"/>
              <a:t>Uredite stil naslova matrice</a:t>
            </a:r>
            <a:endParaRPr lang="en-US" dirty="0"/>
          </a:p>
        </p:txBody>
      </p:sp>
      <p:sp>
        <p:nvSpPr>
          <p:cNvPr id="3" name="Content Placeholder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38A42B9F-2CAF-46F9-B63C-E0D323AF24FA}" type="datetimeFigureOut">
              <a:rPr lang="en-GB" smtClean="0"/>
              <a:t>24/10/2017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7345F7-4601-419E-A981-87ED62CEFC57}" type="slidenum">
              <a:rPr lang="en-GB" smtClean="0"/>
              <a:t>‹#›</a:t>
            </a:fld>
            <a:endParaRPr lang="en-GB"/>
          </a:p>
        </p:txBody>
      </p:sp>
    </p:spTree>
    <p:extLst>
      <p:ext uri="{BB962C8B-B14F-4D97-AF65-F5344CB8AC3E}">
        <p14:creationId xmlns:p14="http://schemas.microsoft.com/office/powerpoint/2010/main" val="103375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sekcij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hr-HR"/>
              <a:t>Uredite stil naslova matrice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38A42B9F-2CAF-46F9-B63C-E0D323AF24FA}" type="datetimeFigureOut">
              <a:rPr lang="en-GB" smtClean="0"/>
              <a:t>24/10/2017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37345F7-4601-419E-A981-87ED62CEFC57}"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666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hr-HR"/>
              <a:t>Uredite stil naslova matrice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Date Placeholder 4"/>
          <p:cNvSpPr>
            <a:spLocks noGrp="1"/>
          </p:cNvSpPr>
          <p:nvPr>
            <p:ph type="dt" sz="half" idx="10"/>
          </p:nvPr>
        </p:nvSpPr>
        <p:spPr/>
        <p:txBody>
          <a:bodyPr/>
          <a:lstStyle/>
          <a:p>
            <a:fld id="{38A42B9F-2CAF-46F9-B63C-E0D323AF24FA}" type="datetimeFigureOut">
              <a:rPr lang="en-GB" smtClean="0"/>
              <a:t>24/10/2017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7345F7-4601-419E-A981-87ED62CEFC57}" type="slidenum">
              <a:rPr lang="en-GB" smtClean="0"/>
              <a:t>‹#›</a:t>
            </a:fld>
            <a:endParaRPr lang="en-GB"/>
          </a:p>
        </p:txBody>
      </p:sp>
    </p:spTree>
    <p:extLst>
      <p:ext uri="{BB962C8B-B14F-4D97-AF65-F5344CB8AC3E}">
        <p14:creationId xmlns:p14="http://schemas.microsoft.com/office/powerpoint/2010/main" val="1368290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hr-HR"/>
              <a:t>Uredite stil naslova matrice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Content Placeholder 3"/>
          <p:cNvSpPr>
            <a:spLocks noGrp="1"/>
          </p:cNvSpPr>
          <p:nvPr>
            <p:ph sz="half" idx="2"/>
          </p:nvPr>
        </p:nvSpPr>
        <p:spPr>
          <a:xfrm>
            <a:off x="1097280" y="2582334"/>
            <a:ext cx="4937760" cy="3378200"/>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Content Placeholder 5"/>
          <p:cNvSpPr>
            <a:spLocks noGrp="1"/>
          </p:cNvSpPr>
          <p:nvPr>
            <p:ph sz="quarter" idx="4"/>
          </p:nvPr>
        </p:nvSpPr>
        <p:spPr>
          <a:xfrm>
            <a:off x="6217920" y="2582334"/>
            <a:ext cx="4937760" cy="3378200"/>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fld id="{38A42B9F-2CAF-46F9-B63C-E0D323AF24FA}" type="datetimeFigureOut">
              <a:rPr lang="en-GB" smtClean="0"/>
              <a:t>24/10/2017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37345F7-4601-419E-A981-87ED62CEFC57}" type="slidenum">
              <a:rPr lang="en-GB" smtClean="0"/>
              <a:t>‹#›</a:t>
            </a:fld>
            <a:endParaRPr lang="en-GB"/>
          </a:p>
        </p:txBody>
      </p:sp>
    </p:spTree>
    <p:extLst>
      <p:ext uri="{BB962C8B-B14F-4D97-AF65-F5344CB8AC3E}">
        <p14:creationId xmlns:p14="http://schemas.microsoft.com/office/powerpoint/2010/main" val="2592576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Uredite stil naslova matrice</a:t>
            </a:r>
            <a:endParaRPr lang="en-US" dirty="0"/>
          </a:p>
        </p:txBody>
      </p:sp>
      <p:sp>
        <p:nvSpPr>
          <p:cNvPr id="3" name="Date Placeholder 2"/>
          <p:cNvSpPr>
            <a:spLocks noGrp="1"/>
          </p:cNvSpPr>
          <p:nvPr>
            <p:ph type="dt" sz="half" idx="10"/>
          </p:nvPr>
        </p:nvSpPr>
        <p:spPr/>
        <p:txBody>
          <a:bodyPr/>
          <a:lstStyle/>
          <a:p>
            <a:fld id="{38A42B9F-2CAF-46F9-B63C-E0D323AF24FA}" type="datetimeFigureOut">
              <a:rPr lang="en-GB" smtClean="0"/>
              <a:t>24/10/2017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37345F7-4601-419E-A981-87ED62CEFC57}" type="slidenum">
              <a:rPr lang="en-GB" smtClean="0"/>
              <a:t>‹#›</a:t>
            </a:fld>
            <a:endParaRPr lang="en-GB"/>
          </a:p>
        </p:txBody>
      </p:sp>
    </p:spTree>
    <p:extLst>
      <p:ext uri="{BB962C8B-B14F-4D97-AF65-F5344CB8AC3E}">
        <p14:creationId xmlns:p14="http://schemas.microsoft.com/office/powerpoint/2010/main" val="1930791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n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8A42B9F-2CAF-46F9-B63C-E0D323AF24FA}" type="datetimeFigureOut">
              <a:rPr lang="en-GB" smtClean="0"/>
              <a:t>24/10/2017</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137345F7-4601-419E-A981-87ED62CEFC57}" type="slidenum">
              <a:rPr lang="en-GB" smtClean="0"/>
              <a:t>‹#›</a:t>
            </a:fld>
            <a:endParaRPr lang="en-GB"/>
          </a:p>
        </p:txBody>
      </p:sp>
    </p:spTree>
    <p:extLst>
      <p:ext uri="{BB962C8B-B14F-4D97-AF65-F5344CB8AC3E}">
        <p14:creationId xmlns:p14="http://schemas.microsoft.com/office/powerpoint/2010/main" val="2697871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hr-HR"/>
              <a:t>Uredite stil naslova matrice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8A42B9F-2CAF-46F9-B63C-E0D323AF24FA}" type="datetimeFigureOut">
              <a:rPr lang="en-GB" smtClean="0"/>
              <a:t>24/10/2017</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37345F7-4601-419E-A981-87ED62CEFC57}" type="slidenum">
              <a:rPr lang="en-GB" smtClean="0"/>
              <a:t>‹#›</a:t>
            </a:fld>
            <a:endParaRPr lang="en-GB"/>
          </a:p>
        </p:txBody>
      </p:sp>
    </p:spTree>
    <p:extLst>
      <p:ext uri="{BB962C8B-B14F-4D97-AF65-F5344CB8AC3E}">
        <p14:creationId xmlns:p14="http://schemas.microsoft.com/office/powerpoint/2010/main" val="564466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hr-HR"/>
              <a:t>Uredite stil naslova matrice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Date Placeholder 4"/>
          <p:cNvSpPr>
            <a:spLocks noGrp="1"/>
          </p:cNvSpPr>
          <p:nvPr>
            <p:ph type="dt" sz="half" idx="10"/>
          </p:nvPr>
        </p:nvSpPr>
        <p:spPr/>
        <p:txBody>
          <a:bodyPr/>
          <a:lstStyle/>
          <a:p>
            <a:fld id="{38A42B9F-2CAF-46F9-B63C-E0D323AF24FA}" type="datetimeFigureOut">
              <a:rPr lang="en-GB" smtClean="0"/>
              <a:t>24/10/2017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37345F7-4601-419E-A981-87ED62CEFC57}" type="slidenum">
              <a:rPr lang="en-GB" smtClean="0"/>
              <a:t>‹#›</a:t>
            </a:fld>
            <a:endParaRPr lang="en-GB"/>
          </a:p>
        </p:txBody>
      </p:sp>
    </p:spTree>
    <p:extLst>
      <p:ext uri="{BB962C8B-B14F-4D97-AF65-F5344CB8AC3E}">
        <p14:creationId xmlns:p14="http://schemas.microsoft.com/office/powerpoint/2010/main" val="3819359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hr-HR"/>
              <a:t>Uredite stil naslova matrice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8A42B9F-2CAF-46F9-B63C-E0D323AF24FA}" type="datetimeFigureOut">
              <a:rPr lang="en-GB" smtClean="0"/>
              <a:t>24/10/2017</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37345F7-4601-419E-A981-87ED62CEFC57}"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74921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BEEC6FB-784D-4264-B9E2-C60CB28D27D5}"/>
              </a:ext>
            </a:extLst>
          </p:cNvPr>
          <p:cNvSpPr>
            <a:spLocks noGrp="1"/>
          </p:cNvSpPr>
          <p:nvPr>
            <p:ph type="ctrTitle"/>
          </p:nvPr>
        </p:nvSpPr>
        <p:spPr/>
        <p:txBody>
          <a:bodyPr/>
          <a:lstStyle/>
          <a:p>
            <a:r>
              <a:rPr lang="hr-HR" dirty="0"/>
              <a:t>Uspješno studiranje i učenje</a:t>
            </a:r>
            <a:endParaRPr lang="en-GB" dirty="0"/>
          </a:p>
        </p:txBody>
      </p:sp>
      <p:sp>
        <p:nvSpPr>
          <p:cNvPr id="3" name="Podnaslov 2">
            <a:extLst>
              <a:ext uri="{FF2B5EF4-FFF2-40B4-BE49-F238E27FC236}">
                <a16:creationId xmlns:a16="http://schemas.microsoft.com/office/drawing/2014/main" id="{8DAAA132-3D8E-4E5B-83B2-10A17ED87617}"/>
              </a:ext>
            </a:extLst>
          </p:cNvPr>
          <p:cNvSpPr>
            <a:spLocks noGrp="1"/>
          </p:cNvSpPr>
          <p:nvPr>
            <p:ph type="subTitle" idx="1"/>
          </p:nvPr>
        </p:nvSpPr>
        <p:spPr/>
        <p:txBody>
          <a:bodyPr/>
          <a:lstStyle/>
          <a:p>
            <a:r>
              <a:rPr lang="hr-HR" dirty="0"/>
              <a:t>Uvod u znanstveni rad</a:t>
            </a:r>
          </a:p>
          <a:p>
            <a:r>
              <a:rPr lang="hr-HR" dirty="0"/>
              <a:t>Doc. dr. </a:t>
            </a:r>
            <a:r>
              <a:rPr lang="hr-HR" dirty="0" err="1"/>
              <a:t>sc</a:t>
            </a:r>
            <a:r>
              <a:rPr lang="hr-HR" dirty="0"/>
              <a:t>. Dario Pavić</a:t>
            </a:r>
            <a:endParaRPr lang="en-GB" dirty="0"/>
          </a:p>
        </p:txBody>
      </p:sp>
    </p:spTree>
    <p:extLst>
      <p:ext uri="{BB962C8B-B14F-4D97-AF65-F5344CB8AC3E}">
        <p14:creationId xmlns:p14="http://schemas.microsoft.com/office/powerpoint/2010/main" val="3532998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49AF368-0EC1-4CCF-B81B-49050ED8A3EA}"/>
              </a:ext>
            </a:extLst>
          </p:cNvPr>
          <p:cNvSpPr>
            <a:spLocks noGrp="1"/>
          </p:cNvSpPr>
          <p:nvPr>
            <p:ph type="title"/>
          </p:nvPr>
        </p:nvSpPr>
        <p:spPr/>
        <p:txBody>
          <a:bodyPr/>
          <a:lstStyle/>
          <a:p>
            <a:r>
              <a:rPr lang="hr-HR" dirty="0"/>
              <a:t>Faze samoupravljivog učenja</a:t>
            </a:r>
            <a:endParaRPr lang="en-GB" dirty="0"/>
          </a:p>
        </p:txBody>
      </p:sp>
      <p:sp>
        <p:nvSpPr>
          <p:cNvPr id="3" name="Rezervirano mjesto sadržaja 2">
            <a:extLst>
              <a:ext uri="{FF2B5EF4-FFF2-40B4-BE49-F238E27FC236}">
                <a16:creationId xmlns:a16="http://schemas.microsoft.com/office/drawing/2014/main" id="{5BBE51BE-99ED-46FD-8F8A-C4DBE92A7233}"/>
              </a:ext>
            </a:extLst>
          </p:cNvPr>
          <p:cNvSpPr>
            <a:spLocks noGrp="1"/>
          </p:cNvSpPr>
          <p:nvPr>
            <p:ph idx="1"/>
          </p:nvPr>
        </p:nvSpPr>
        <p:spPr/>
        <p:txBody>
          <a:bodyPr/>
          <a:lstStyle/>
          <a:p>
            <a:pPr marL="457200" indent="-457200">
              <a:buFont typeface="+mj-lt"/>
              <a:buAutoNum type="arabicPeriod"/>
            </a:pPr>
            <a:r>
              <a:rPr lang="hr-HR" dirty="0"/>
              <a:t>Planiranje</a:t>
            </a:r>
          </a:p>
          <a:p>
            <a:pPr marL="749808" lvl="1" indent="-457200">
              <a:buFont typeface="+mj-lt"/>
              <a:buAutoNum type="arabicPeriod"/>
            </a:pPr>
            <a:r>
              <a:rPr lang="hr-HR" dirty="0"/>
              <a:t>Analiziranje zadatka učenja</a:t>
            </a:r>
          </a:p>
          <a:p>
            <a:pPr marL="749808" lvl="1" indent="-457200">
              <a:buFont typeface="+mj-lt"/>
              <a:buAutoNum type="arabicPeriod"/>
            </a:pPr>
            <a:r>
              <a:rPr lang="hr-HR" dirty="0"/>
              <a:t>Postavljanje ciljeva učenja</a:t>
            </a:r>
          </a:p>
          <a:p>
            <a:pPr marL="749808" lvl="1" indent="-457200">
              <a:buFont typeface="+mj-lt"/>
              <a:buAutoNum type="arabicPeriod"/>
            </a:pPr>
            <a:r>
              <a:rPr lang="hr-HR" dirty="0"/>
              <a:t>Planiranje strategije učenja</a:t>
            </a:r>
          </a:p>
          <a:p>
            <a:pPr marL="0" indent="0">
              <a:buNone/>
            </a:pPr>
            <a:r>
              <a:rPr lang="hr-HR" dirty="0"/>
              <a:t>Pitanja:</a:t>
            </a:r>
          </a:p>
          <a:p>
            <a:pPr>
              <a:buFont typeface="Arial" panose="020B0604020202020204" pitchFamily="34" charset="0"/>
              <a:buChar char="•"/>
            </a:pPr>
            <a:r>
              <a:rPr lang="hr-HR" dirty="0"/>
              <a:t>Koji je cilj ovog zadatka?</a:t>
            </a:r>
          </a:p>
          <a:p>
            <a:pPr>
              <a:buFont typeface="Arial" panose="020B0604020202020204" pitchFamily="34" charset="0"/>
              <a:buChar char="•"/>
            </a:pPr>
            <a:r>
              <a:rPr lang="hr-HR" dirty="0"/>
              <a:t>Koje su strategije najučinkovitije za rješavanje ovog zadatka?</a:t>
            </a:r>
          </a:p>
          <a:p>
            <a:pPr>
              <a:buFont typeface="Arial" panose="020B0604020202020204" pitchFamily="34" charset="0"/>
              <a:buChar char="•"/>
            </a:pPr>
            <a:r>
              <a:rPr lang="hr-HR" dirty="0"/>
              <a:t>Strategije: čitanje, bilježenje, ponavljanje sortiranje, dijeljenje na manje dijelove, sažimanje, refleksija</a:t>
            </a:r>
            <a:endParaRPr lang="en-GB" dirty="0"/>
          </a:p>
        </p:txBody>
      </p:sp>
    </p:spTree>
    <p:extLst>
      <p:ext uri="{BB962C8B-B14F-4D97-AF65-F5344CB8AC3E}">
        <p14:creationId xmlns:p14="http://schemas.microsoft.com/office/powerpoint/2010/main" val="458482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475B4C0-2435-4E8A-BC31-0EBEEDB374EB}"/>
              </a:ext>
            </a:extLst>
          </p:cNvPr>
          <p:cNvSpPr>
            <a:spLocks noGrp="1"/>
          </p:cNvSpPr>
          <p:nvPr>
            <p:ph type="title"/>
          </p:nvPr>
        </p:nvSpPr>
        <p:spPr/>
        <p:txBody>
          <a:bodyPr/>
          <a:lstStyle/>
          <a:p>
            <a:r>
              <a:rPr lang="hr-HR" dirty="0"/>
              <a:t>Faze samoupravljivog učenja</a:t>
            </a:r>
            <a:endParaRPr lang="en-GB" dirty="0"/>
          </a:p>
        </p:txBody>
      </p:sp>
      <p:sp>
        <p:nvSpPr>
          <p:cNvPr id="3" name="Rezervirano mjesto sadržaja 2">
            <a:extLst>
              <a:ext uri="{FF2B5EF4-FFF2-40B4-BE49-F238E27FC236}">
                <a16:creationId xmlns:a16="http://schemas.microsoft.com/office/drawing/2014/main" id="{6E4B1119-F355-4397-B609-70406FE41BA3}"/>
              </a:ext>
            </a:extLst>
          </p:cNvPr>
          <p:cNvSpPr>
            <a:spLocks noGrp="1"/>
          </p:cNvSpPr>
          <p:nvPr>
            <p:ph idx="1"/>
          </p:nvPr>
        </p:nvSpPr>
        <p:spPr/>
        <p:txBody>
          <a:bodyPr/>
          <a:lstStyle/>
          <a:p>
            <a:pPr marL="457200" indent="-457200">
              <a:buFont typeface="+mj-lt"/>
              <a:buAutoNum type="arabicPeriod" startAt="2"/>
            </a:pPr>
            <a:r>
              <a:rPr lang="hr-HR" dirty="0"/>
              <a:t>Praćenje napretka</a:t>
            </a:r>
          </a:p>
          <a:p>
            <a:pPr marL="0" indent="0">
              <a:buNone/>
            </a:pPr>
            <a:endParaRPr lang="hr-HR" dirty="0"/>
          </a:p>
          <a:p>
            <a:pPr marL="0" indent="0">
              <a:buNone/>
            </a:pPr>
            <a:r>
              <a:rPr lang="hr-HR" dirty="0"/>
              <a:t>Pitanja:</a:t>
            </a:r>
          </a:p>
          <a:p>
            <a:pPr>
              <a:buFont typeface="Arial" panose="020B0604020202020204" pitchFamily="34" charset="0"/>
              <a:buChar char="•"/>
            </a:pPr>
            <a:r>
              <a:rPr lang="hr-HR" dirty="0"/>
              <a:t>Koristim li strategiju kako sam planirao/la?</a:t>
            </a:r>
          </a:p>
          <a:p>
            <a:pPr>
              <a:buFont typeface="Arial" panose="020B0604020202020204" pitchFamily="34" charset="0"/>
              <a:buChar char="•"/>
            </a:pPr>
            <a:r>
              <a:rPr lang="hr-HR" dirty="0"/>
              <a:t>Vraćam li se na stare navike?</a:t>
            </a:r>
          </a:p>
          <a:p>
            <a:pPr>
              <a:buFont typeface="Arial" panose="020B0604020202020204" pitchFamily="34" charset="0"/>
              <a:buChar char="•"/>
            </a:pPr>
            <a:r>
              <a:rPr lang="hr-HR" dirty="0"/>
              <a:t>Jesam li fokusiran/a?</a:t>
            </a:r>
          </a:p>
          <a:p>
            <a:pPr>
              <a:buFont typeface="Arial" panose="020B0604020202020204" pitchFamily="34" charset="0"/>
              <a:buChar char="•"/>
            </a:pPr>
            <a:r>
              <a:rPr lang="hr-HR" dirty="0"/>
              <a:t>Postiže li strategija svoj cilj ili trebam modificirati strategiju?</a:t>
            </a:r>
          </a:p>
          <a:p>
            <a:pPr>
              <a:buFont typeface="Arial" panose="020B0604020202020204" pitchFamily="34" charset="0"/>
              <a:buChar char="•"/>
            </a:pPr>
            <a:endParaRPr lang="hr-HR" dirty="0"/>
          </a:p>
          <a:p>
            <a:pPr>
              <a:buFont typeface="Arial" panose="020B0604020202020204" pitchFamily="34" charset="0"/>
              <a:buChar char="•"/>
            </a:pPr>
            <a:endParaRPr lang="en-GB" dirty="0"/>
          </a:p>
        </p:txBody>
      </p:sp>
    </p:spTree>
    <p:extLst>
      <p:ext uri="{BB962C8B-B14F-4D97-AF65-F5344CB8AC3E}">
        <p14:creationId xmlns:p14="http://schemas.microsoft.com/office/powerpoint/2010/main" val="2733611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7F9902F-9D18-4F62-B603-824ADFA4A9FA}"/>
              </a:ext>
            </a:extLst>
          </p:cNvPr>
          <p:cNvSpPr>
            <a:spLocks noGrp="1"/>
          </p:cNvSpPr>
          <p:nvPr>
            <p:ph type="title"/>
          </p:nvPr>
        </p:nvSpPr>
        <p:spPr/>
        <p:txBody>
          <a:bodyPr/>
          <a:lstStyle/>
          <a:p>
            <a:r>
              <a:rPr lang="hr-HR" dirty="0"/>
              <a:t>Faze samoupravljivog učenja</a:t>
            </a:r>
            <a:endParaRPr lang="en-GB" dirty="0"/>
          </a:p>
        </p:txBody>
      </p:sp>
      <p:sp>
        <p:nvSpPr>
          <p:cNvPr id="3" name="Rezervirano mjesto sadržaja 2">
            <a:extLst>
              <a:ext uri="{FF2B5EF4-FFF2-40B4-BE49-F238E27FC236}">
                <a16:creationId xmlns:a16="http://schemas.microsoft.com/office/drawing/2014/main" id="{8E55B95B-D6C4-4F6F-9778-865D8CA6AEE3}"/>
              </a:ext>
            </a:extLst>
          </p:cNvPr>
          <p:cNvSpPr>
            <a:spLocks noGrp="1"/>
          </p:cNvSpPr>
          <p:nvPr>
            <p:ph idx="1"/>
          </p:nvPr>
        </p:nvSpPr>
        <p:spPr/>
        <p:txBody>
          <a:bodyPr/>
          <a:lstStyle/>
          <a:p>
            <a:pPr marL="457200" indent="-457200">
              <a:buFont typeface="+mj-lt"/>
              <a:buAutoNum type="arabicPeriod" startAt="3"/>
            </a:pPr>
            <a:r>
              <a:rPr lang="hr-HR" dirty="0"/>
              <a:t>Vrednovanje ishoda plana</a:t>
            </a:r>
          </a:p>
          <a:p>
            <a:pPr>
              <a:buFont typeface="Arial" panose="020B0604020202020204" pitchFamily="34" charset="0"/>
              <a:buChar char="•"/>
            </a:pPr>
            <a:r>
              <a:rPr lang="hr-HR" dirty="0"/>
              <a:t> Kako sam se osjećao s ovom strategijom? Jesam li je koristio kako treba? </a:t>
            </a:r>
          </a:p>
          <a:p>
            <a:pPr>
              <a:buFont typeface="Arial" panose="020B0604020202020204" pitchFamily="34" charset="0"/>
              <a:buChar char="•"/>
            </a:pPr>
            <a:r>
              <a:rPr lang="hr-HR" dirty="0"/>
              <a:t>Što sam naučio koristeći ovu strategiju?</a:t>
            </a:r>
          </a:p>
          <a:p>
            <a:pPr>
              <a:buFont typeface="Arial" panose="020B0604020202020204" pitchFamily="34" charset="0"/>
              <a:buChar char="•"/>
            </a:pPr>
            <a:r>
              <a:rPr lang="hr-HR" dirty="0"/>
              <a:t>Je li se strategija slagala sa zadatkom učenja?</a:t>
            </a:r>
          </a:p>
          <a:p>
            <a:pPr>
              <a:buFont typeface="Arial" panose="020B0604020202020204" pitchFamily="34" charset="0"/>
              <a:buChar char="•"/>
            </a:pPr>
            <a:endParaRPr lang="hr-HR" dirty="0"/>
          </a:p>
          <a:p>
            <a:pPr>
              <a:buFont typeface="Arial" panose="020B0604020202020204" pitchFamily="34" charset="0"/>
              <a:buChar char="•"/>
            </a:pPr>
            <a:r>
              <a:rPr lang="hr-HR" dirty="0"/>
              <a:t>Da bi se postalo dobar samoupravljiv učenik potrebna je vježba, razvoj kritičkog mišljenja, </a:t>
            </a:r>
            <a:r>
              <a:rPr lang="hr-HR" dirty="0" err="1"/>
              <a:t>samopropitivanje</a:t>
            </a:r>
            <a:r>
              <a:rPr lang="hr-HR" dirty="0"/>
              <a:t>, ali i povratna informacija od kolega i profesora.</a:t>
            </a:r>
          </a:p>
          <a:p>
            <a:pPr>
              <a:buFont typeface="Arial" panose="020B0604020202020204" pitchFamily="34" charset="0"/>
              <a:buChar char="•"/>
            </a:pPr>
            <a:r>
              <a:rPr lang="hr-HR" dirty="0"/>
              <a:t>Za povratnu informaciju od nastavnika služe konzultacije! Ne samo kada imate neki „problem”. </a:t>
            </a:r>
            <a:endParaRPr lang="en-GB" dirty="0"/>
          </a:p>
        </p:txBody>
      </p:sp>
    </p:spTree>
    <p:extLst>
      <p:ext uri="{BB962C8B-B14F-4D97-AF65-F5344CB8AC3E}">
        <p14:creationId xmlns:p14="http://schemas.microsoft.com/office/powerpoint/2010/main" val="512586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C8C9AB7-F5DF-4723-BCC2-7B46CDC803D5}"/>
              </a:ext>
            </a:extLst>
          </p:cNvPr>
          <p:cNvSpPr>
            <a:spLocks noGrp="1"/>
          </p:cNvSpPr>
          <p:nvPr>
            <p:ph type="title"/>
          </p:nvPr>
        </p:nvSpPr>
        <p:spPr/>
        <p:txBody>
          <a:bodyPr/>
          <a:lstStyle/>
          <a:p>
            <a:r>
              <a:rPr lang="hr-HR" dirty="0"/>
              <a:t>Ishodi učenja</a:t>
            </a:r>
            <a:endParaRPr lang="en-GB" dirty="0"/>
          </a:p>
        </p:txBody>
      </p:sp>
      <p:sp>
        <p:nvSpPr>
          <p:cNvPr id="3" name="Rezervirano mjesto sadržaja 2">
            <a:extLst>
              <a:ext uri="{FF2B5EF4-FFF2-40B4-BE49-F238E27FC236}">
                <a16:creationId xmlns:a16="http://schemas.microsoft.com/office/drawing/2014/main" id="{A8D749D1-EFB0-4EA3-B2DA-D2B2EA13CA5B}"/>
              </a:ext>
            </a:extLst>
          </p:cNvPr>
          <p:cNvSpPr>
            <a:spLocks noGrp="1"/>
          </p:cNvSpPr>
          <p:nvPr>
            <p:ph idx="1"/>
          </p:nvPr>
        </p:nvSpPr>
        <p:spPr/>
        <p:txBody>
          <a:bodyPr>
            <a:normAutofit fontScale="92500"/>
          </a:bodyPr>
          <a:lstStyle/>
          <a:p>
            <a:pPr>
              <a:buFont typeface="Arial" panose="020B0604020202020204" pitchFamily="34" charset="0"/>
              <a:buChar char="•"/>
            </a:pPr>
            <a:r>
              <a:rPr lang="hr-HR" dirty="0"/>
              <a:t>Pomoć pri samoupravljivom učenju (pri određivanju ciljeva, ali i vrednovanju postignutog su i ishodi učenja.</a:t>
            </a:r>
          </a:p>
          <a:p>
            <a:pPr>
              <a:buFont typeface="Arial" panose="020B0604020202020204" pitchFamily="34" charset="0"/>
              <a:buChar char="•"/>
            </a:pPr>
            <a:r>
              <a:rPr lang="hr-HR" dirty="0"/>
              <a:t>Ishodi učenja su iskazi o tome što se očekuje da će student biti u mogućnosti raditi kao rezultat učenja</a:t>
            </a:r>
          </a:p>
          <a:p>
            <a:pPr>
              <a:buFont typeface="Arial" panose="020B0604020202020204" pitchFamily="34" charset="0"/>
              <a:buChar char="•"/>
            </a:pPr>
            <a:r>
              <a:rPr lang="hr-HR" dirty="0"/>
              <a:t>Svaki kolegij ima definirane ishode učenja (nalaze se u </a:t>
            </a:r>
            <a:r>
              <a:rPr lang="hr-HR" dirty="0" err="1"/>
              <a:t>silabusu</a:t>
            </a:r>
            <a:r>
              <a:rPr lang="hr-HR" dirty="0"/>
              <a:t> ili u opisu kolegija)</a:t>
            </a:r>
          </a:p>
          <a:p>
            <a:pPr>
              <a:buFont typeface="Arial" panose="020B0604020202020204" pitchFamily="34" charset="0"/>
              <a:buChar char="•"/>
            </a:pPr>
            <a:r>
              <a:rPr lang="hr-HR" dirty="0"/>
              <a:t>Definirani prema razinama (</a:t>
            </a:r>
            <a:r>
              <a:rPr lang="hr-HR" dirty="0" err="1"/>
              <a:t>Bloomova</a:t>
            </a:r>
            <a:r>
              <a:rPr lang="hr-HR" dirty="0"/>
              <a:t> taksonomija)</a:t>
            </a:r>
          </a:p>
          <a:p>
            <a:pPr>
              <a:buFont typeface="Arial" panose="020B0604020202020204" pitchFamily="34" charset="0"/>
              <a:buChar char="•"/>
            </a:pPr>
            <a:r>
              <a:rPr lang="hr-HR" dirty="0"/>
              <a:t>Neki od primjera za Uvod u znanstveni rad:</a:t>
            </a:r>
          </a:p>
          <a:p>
            <a:pPr>
              <a:buFont typeface="Arial" panose="020B0604020202020204" pitchFamily="34" charset="0"/>
              <a:buChar char="•"/>
            </a:pPr>
            <a:r>
              <a:rPr lang="hr-HR" dirty="0"/>
              <a:t>Razumjeti i koristiti pojmove znanstvene teorije, hipoteze, znanstvene metode i objašnjenja u znanosti</a:t>
            </a:r>
          </a:p>
          <a:p>
            <a:pPr>
              <a:buFont typeface="Arial" panose="020B0604020202020204" pitchFamily="34" charset="0"/>
              <a:buChar char="•"/>
            </a:pPr>
            <a:r>
              <a:rPr lang="hr-HR" dirty="0"/>
              <a:t>Analizirati vizualne i statističke elemente znanstvenog djela (tablica, graf) i izbjeći najčešće pogreške</a:t>
            </a:r>
          </a:p>
          <a:p>
            <a:pPr>
              <a:buFont typeface="Arial" panose="020B0604020202020204" pitchFamily="34" charset="0"/>
              <a:buChar char="•"/>
            </a:pPr>
            <a:r>
              <a:rPr lang="hr-HR" dirty="0"/>
              <a:t>Razlikovati tipove znanstvenog djela i učinkovito ih analizirati.</a:t>
            </a:r>
            <a:endParaRPr lang="en-GB" dirty="0"/>
          </a:p>
          <a:p>
            <a:pPr>
              <a:buFont typeface="Arial" panose="020B0604020202020204" pitchFamily="34" charset="0"/>
              <a:buChar char="•"/>
            </a:pPr>
            <a:endParaRPr lang="en-GB" dirty="0"/>
          </a:p>
          <a:p>
            <a:pPr>
              <a:buFont typeface="Arial" panose="020B0604020202020204" pitchFamily="34" charset="0"/>
              <a:buChar char="•"/>
            </a:pPr>
            <a:endParaRPr lang="hr-HR" dirty="0"/>
          </a:p>
          <a:p>
            <a:pPr>
              <a:buFont typeface="Arial" panose="020B0604020202020204" pitchFamily="34" charset="0"/>
              <a:buChar char="•"/>
            </a:pPr>
            <a:endParaRPr lang="en-GB" dirty="0"/>
          </a:p>
        </p:txBody>
      </p:sp>
    </p:spTree>
    <p:extLst>
      <p:ext uri="{BB962C8B-B14F-4D97-AF65-F5344CB8AC3E}">
        <p14:creationId xmlns:p14="http://schemas.microsoft.com/office/powerpoint/2010/main" val="2224806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6432EB5-1EB9-4DA4-9691-45270F8E0CE7}"/>
              </a:ext>
            </a:extLst>
          </p:cNvPr>
          <p:cNvSpPr>
            <a:spLocks noGrp="1"/>
          </p:cNvSpPr>
          <p:nvPr>
            <p:ph type="title"/>
          </p:nvPr>
        </p:nvSpPr>
        <p:spPr/>
        <p:txBody>
          <a:bodyPr/>
          <a:lstStyle/>
          <a:p>
            <a:r>
              <a:rPr lang="hr-HR" dirty="0"/>
              <a:t>Upravljanje vremenom</a:t>
            </a:r>
            <a:endParaRPr lang="en-GB" dirty="0"/>
          </a:p>
        </p:txBody>
      </p:sp>
      <p:sp>
        <p:nvSpPr>
          <p:cNvPr id="3" name="Rezervirano mjesto sadržaja 2">
            <a:extLst>
              <a:ext uri="{FF2B5EF4-FFF2-40B4-BE49-F238E27FC236}">
                <a16:creationId xmlns:a16="http://schemas.microsoft.com/office/drawing/2014/main" id="{A43B0413-E28C-4DF1-90B0-47B4B79C7FB8}"/>
              </a:ext>
            </a:extLst>
          </p:cNvPr>
          <p:cNvSpPr>
            <a:spLocks noGrp="1"/>
          </p:cNvSpPr>
          <p:nvPr>
            <p:ph idx="1"/>
          </p:nvPr>
        </p:nvSpPr>
        <p:spPr/>
        <p:txBody>
          <a:bodyPr/>
          <a:lstStyle/>
          <a:p>
            <a:pPr>
              <a:buFont typeface="Arial" panose="020B0604020202020204" pitchFamily="34" charset="0"/>
              <a:buChar char="•"/>
            </a:pPr>
            <a:r>
              <a:rPr lang="hr-HR" i="1" dirty="0"/>
              <a:t>time management</a:t>
            </a:r>
            <a:endParaRPr lang="hr-HR" dirty="0"/>
          </a:p>
          <a:p>
            <a:pPr>
              <a:buNone/>
            </a:pPr>
            <a:r>
              <a:rPr lang="ta-IN" altLang="en-US" dirty="0">
                <a:ea typeface="ＭＳ Ｐゴシック" panose="020B0600070205080204" pitchFamily="34" charset="-128"/>
              </a:rPr>
              <a:t>Upravljanje vremenom:</a:t>
            </a:r>
          </a:p>
          <a:p>
            <a:pPr>
              <a:buNone/>
            </a:pPr>
            <a:r>
              <a:rPr lang="ta-IN" altLang="en-US" dirty="0">
                <a:ea typeface="ＭＳ Ｐゴシック" panose="020B0600070205080204" pitchFamily="34" charset="-128"/>
              </a:rPr>
              <a:t>1. Analizirajte vaše aktivnosti</a:t>
            </a:r>
          </a:p>
          <a:p>
            <a:pPr>
              <a:buNone/>
            </a:pPr>
            <a:r>
              <a:rPr lang="ta-IN" altLang="en-US" dirty="0">
                <a:ea typeface="ＭＳ Ｐゴシック" panose="020B0600070205080204" pitchFamily="34" charset="-128"/>
              </a:rPr>
              <a:t>2. Odredite prioritete</a:t>
            </a:r>
          </a:p>
          <a:p>
            <a:pPr>
              <a:buNone/>
            </a:pPr>
            <a:r>
              <a:rPr lang="ta-IN" altLang="en-US" dirty="0">
                <a:ea typeface="ＭＳ Ｐゴシック" panose="020B0600070205080204" pitchFamily="34" charset="-128"/>
              </a:rPr>
              <a:t>3. Organizirajte vrijeme</a:t>
            </a:r>
          </a:p>
          <a:p>
            <a:pPr>
              <a:buNone/>
            </a:pPr>
            <a:r>
              <a:rPr lang="ta-IN" altLang="en-US" dirty="0">
                <a:ea typeface="ＭＳ Ｐゴシック" panose="020B0600070205080204" pitchFamily="34" charset="-128"/>
              </a:rPr>
              <a:t>4. Rasporedite opterećenje</a:t>
            </a:r>
          </a:p>
          <a:p>
            <a:pPr>
              <a:buNone/>
            </a:pPr>
            <a:r>
              <a:rPr lang="ta-IN" altLang="en-US" dirty="0">
                <a:ea typeface="ＭＳ Ｐゴシック" panose="020B0600070205080204" pitchFamily="34" charset="-128"/>
              </a:rPr>
              <a:t>5. Iskoristite vrijeme za učenje</a:t>
            </a:r>
            <a:endParaRPr lang="en-US" altLang="en-US" dirty="0">
              <a:ea typeface="ＭＳ Ｐゴシック" panose="020B0600070205080204" pitchFamily="34" charset="-128"/>
            </a:endParaRPr>
          </a:p>
          <a:p>
            <a:pPr>
              <a:buFont typeface="Arial" panose="020B0604020202020204" pitchFamily="34" charset="0"/>
              <a:buChar char="•"/>
            </a:pPr>
            <a:r>
              <a:rPr lang="hr-HR" dirty="0"/>
              <a:t>Upravljanje vremenom na tjednoj bazi</a:t>
            </a:r>
            <a:endParaRPr lang="en-GB" dirty="0"/>
          </a:p>
        </p:txBody>
      </p:sp>
    </p:spTree>
    <p:extLst>
      <p:ext uri="{BB962C8B-B14F-4D97-AF65-F5344CB8AC3E}">
        <p14:creationId xmlns:p14="http://schemas.microsoft.com/office/powerpoint/2010/main" val="4273136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AAA49EB-706D-4855-B8E4-827D990985DF}"/>
              </a:ext>
            </a:extLst>
          </p:cNvPr>
          <p:cNvSpPr>
            <a:spLocks noGrp="1"/>
          </p:cNvSpPr>
          <p:nvPr>
            <p:ph type="title"/>
          </p:nvPr>
        </p:nvSpPr>
        <p:spPr/>
        <p:txBody>
          <a:bodyPr/>
          <a:lstStyle/>
          <a:p>
            <a:r>
              <a:rPr lang="hr-HR" dirty="0"/>
              <a:t>Upravljanje vremenom</a:t>
            </a:r>
            <a:endParaRPr lang="en-GB" dirty="0"/>
          </a:p>
        </p:txBody>
      </p:sp>
      <p:sp>
        <p:nvSpPr>
          <p:cNvPr id="3" name="Rezervirano mjesto sadržaja 2">
            <a:extLst>
              <a:ext uri="{FF2B5EF4-FFF2-40B4-BE49-F238E27FC236}">
                <a16:creationId xmlns:a16="http://schemas.microsoft.com/office/drawing/2014/main" id="{2A3425B7-2885-46B2-9C50-27F709E04568}"/>
              </a:ext>
            </a:extLst>
          </p:cNvPr>
          <p:cNvSpPr>
            <a:spLocks noGrp="1"/>
          </p:cNvSpPr>
          <p:nvPr>
            <p:ph idx="1"/>
          </p:nvPr>
        </p:nvSpPr>
        <p:spPr/>
        <p:txBody>
          <a:bodyPr/>
          <a:lstStyle/>
          <a:p>
            <a:pPr>
              <a:buNone/>
            </a:pPr>
            <a:r>
              <a:rPr lang="hr-HR" altLang="en-US" dirty="0">
                <a:ea typeface="ＭＳ Ｐゴシック" panose="020B0600070205080204" pitchFamily="34" charset="-128"/>
              </a:rPr>
              <a:t>Organiziranje radnog opterećenja</a:t>
            </a:r>
          </a:p>
          <a:p>
            <a:pPr>
              <a:buFontTx/>
              <a:buChar char="•"/>
            </a:pPr>
            <a:r>
              <a:rPr lang="hr-HR" altLang="en-US" dirty="0">
                <a:ea typeface="ＭＳ Ｐゴシック" panose="020B0600070205080204" pitchFamily="34" charset="-128"/>
              </a:rPr>
              <a:t>Neka vrijeme učenja bude blizu vremena predavanja</a:t>
            </a:r>
          </a:p>
          <a:p>
            <a:pPr>
              <a:buFontTx/>
              <a:buChar char="•"/>
            </a:pPr>
            <a:r>
              <a:rPr lang="hr-HR" altLang="en-US" dirty="0">
                <a:ea typeface="ＭＳ Ｐゴシック" panose="020B0600070205080204" pitchFamily="34" charset="-128"/>
              </a:rPr>
              <a:t>Odmjerite vrijeme za zadaće</a:t>
            </a:r>
          </a:p>
          <a:p>
            <a:pPr>
              <a:buFontTx/>
              <a:buChar char="•"/>
            </a:pPr>
            <a:r>
              <a:rPr lang="hr-HR" altLang="en-US" dirty="0">
                <a:ea typeface="ＭＳ Ｐゴシック" panose="020B0600070205080204" pitchFamily="34" charset="-128"/>
              </a:rPr>
              <a:t>Prepravite tjedni plan prema promjenama u opterećenju</a:t>
            </a:r>
          </a:p>
          <a:p>
            <a:pPr>
              <a:buNone/>
            </a:pPr>
            <a:r>
              <a:rPr lang="hr-HR" altLang="en-US" dirty="0">
                <a:ea typeface="ＭＳ Ｐゴシック" panose="020B0600070205080204" pitchFamily="34" charset="-128"/>
              </a:rPr>
              <a:t>Kako najbolje iskoristiti vrijeme</a:t>
            </a:r>
          </a:p>
          <a:p>
            <a:pPr>
              <a:buFontTx/>
              <a:buChar char="•"/>
            </a:pPr>
            <a:r>
              <a:rPr lang="hr-HR" altLang="en-US" dirty="0">
                <a:ea typeface="ＭＳ Ｐゴシック" panose="020B0600070205080204" pitchFamily="34" charset="-128"/>
              </a:rPr>
              <a:t>Postavite realistične ciljeve</a:t>
            </a:r>
          </a:p>
          <a:p>
            <a:pPr>
              <a:buFontTx/>
              <a:buChar char="•"/>
            </a:pPr>
            <a:r>
              <a:rPr lang="hr-HR" altLang="en-US" dirty="0">
                <a:ea typeface="ＭＳ Ｐゴシック" panose="020B0600070205080204" pitchFamily="34" charset="-128"/>
              </a:rPr>
              <a:t>Rješavajte prvo najteže zadaće</a:t>
            </a:r>
          </a:p>
          <a:p>
            <a:pPr>
              <a:buFontTx/>
              <a:buChar char="•"/>
            </a:pPr>
            <a:r>
              <a:rPr lang="hr-HR" altLang="en-US" dirty="0">
                <a:ea typeface="ＭＳ Ｐゴシック" panose="020B0600070205080204" pitchFamily="34" charset="-128"/>
              </a:rPr>
              <a:t>Provjeravajte i vrednujte kako koristite vrijeme za učenje</a:t>
            </a:r>
            <a:endParaRPr lang="en-US" altLang="en-US" dirty="0">
              <a:ea typeface="ＭＳ Ｐゴシック" panose="020B0600070205080204" pitchFamily="34" charset="-128"/>
            </a:endParaRPr>
          </a:p>
          <a:p>
            <a:endParaRPr lang="en-GB" dirty="0"/>
          </a:p>
        </p:txBody>
      </p:sp>
    </p:spTree>
    <p:extLst>
      <p:ext uri="{BB962C8B-B14F-4D97-AF65-F5344CB8AC3E}">
        <p14:creationId xmlns:p14="http://schemas.microsoft.com/office/powerpoint/2010/main" val="2634512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D39AF01-6312-4794-9D82-36D4FB972CD1}"/>
              </a:ext>
            </a:extLst>
          </p:cNvPr>
          <p:cNvSpPr>
            <a:spLocks noGrp="1"/>
          </p:cNvSpPr>
          <p:nvPr>
            <p:ph type="title"/>
          </p:nvPr>
        </p:nvSpPr>
        <p:spPr/>
        <p:txBody>
          <a:bodyPr/>
          <a:lstStyle/>
          <a:p>
            <a:r>
              <a:rPr lang="hr-HR" dirty="0"/>
              <a:t>Uspješno studiranje – temelji	</a:t>
            </a:r>
            <a:endParaRPr lang="en-GB" dirty="0"/>
          </a:p>
        </p:txBody>
      </p:sp>
      <p:sp>
        <p:nvSpPr>
          <p:cNvPr id="3" name="Rezervirano mjesto sadržaja 2">
            <a:extLst>
              <a:ext uri="{FF2B5EF4-FFF2-40B4-BE49-F238E27FC236}">
                <a16:creationId xmlns:a16="http://schemas.microsoft.com/office/drawing/2014/main" id="{A75FD085-AC9A-4E19-8566-8688BCA46DA6}"/>
              </a:ext>
            </a:extLst>
          </p:cNvPr>
          <p:cNvSpPr>
            <a:spLocks noGrp="1"/>
          </p:cNvSpPr>
          <p:nvPr>
            <p:ph idx="1"/>
          </p:nvPr>
        </p:nvSpPr>
        <p:spPr/>
        <p:txBody>
          <a:bodyPr>
            <a:normAutofit/>
          </a:bodyPr>
          <a:lstStyle/>
          <a:p>
            <a:pPr>
              <a:buFont typeface="Arial" panose="020B0604020202020204" pitchFamily="34" charset="0"/>
              <a:buChar char="•"/>
            </a:pPr>
            <a:r>
              <a:rPr lang="hr-HR" dirty="0"/>
              <a:t>Što je uspješno studiranje?</a:t>
            </a:r>
          </a:p>
          <a:p>
            <a:pPr lvl="1">
              <a:buFont typeface="Arial" panose="020B0604020202020204" pitchFamily="34" charset="0"/>
              <a:buChar char="•"/>
            </a:pPr>
            <a:r>
              <a:rPr lang="hr-HR" dirty="0"/>
              <a:t>Diplomirati u što kraćem roku, sa što manje napora, s relativno zadovoljavajućim prosjekom? Nakon toga se zapitati: što dalje?</a:t>
            </a:r>
          </a:p>
          <a:p>
            <a:pPr lvl="1">
              <a:buFont typeface="Arial" panose="020B0604020202020204" pitchFamily="34" charset="0"/>
              <a:buChar char="•"/>
            </a:pPr>
            <a:r>
              <a:rPr lang="hr-HR" dirty="0"/>
              <a:t>ILI: steći nova znanja i vještine, dobiti novi uvid u vlastite sposobnosti, preispitati ili osnažiti vlastite vrijednosti, steći socijalne vještine i socijalni kapital, shvatiti vlastitu životnu svrhu i mjesto u svijetu?</a:t>
            </a:r>
          </a:p>
          <a:p>
            <a:pPr>
              <a:buFont typeface="Arial" panose="020B0604020202020204" pitchFamily="34" charset="0"/>
              <a:buChar char="•"/>
            </a:pPr>
            <a:r>
              <a:rPr lang="hr-HR" dirty="0"/>
              <a:t>U drugom slučaju, dobro je upoznati se s nekim dobrim praksama, tehnikama i ostalim načinima postizanja akademskih i životnih ciljeva.</a:t>
            </a:r>
          </a:p>
          <a:p>
            <a:pPr>
              <a:buFont typeface="Arial" panose="020B0604020202020204" pitchFamily="34" charset="0"/>
              <a:buChar char="•"/>
            </a:pPr>
            <a:r>
              <a:rPr lang="hr-HR" dirty="0"/>
              <a:t>Postizanje ciljeva nije stihijsko, ciljevi „ne padaju s neba” nego je rezultat pomno planirane djelatnosti (uz nešto malo sreće i povoljnih životnih okolnosti).</a:t>
            </a:r>
          </a:p>
          <a:p>
            <a:pPr>
              <a:buFont typeface="Arial" panose="020B0604020202020204" pitchFamily="34" charset="0"/>
              <a:buChar char="•"/>
            </a:pPr>
            <a:r>
              <a:rPr lang="hr-HR" dirty="0"/>
              <a:t>Već od rane faze studiranja potrebno je planirati (ili barem razmišljati o) ciljevima vlastite karijere i života uopće (pritom „planirati” ne znači znati sve unaprijed i uklesati u kamen),  </a:t>
            </a:r>
          </a:p>
        </p:txBody>
      </p:sp>
    </p:spTree>
    <p:extLst>
      <p:ext uri="{BB962C8B-B14F-4D97-AF65-F5344CB8AC3E}">
        <p14:creationId xmlns:p14="http://schemas.microsoft.com/office/powerpoint/2010/main" val="2695535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4672761-F6DC-4A87-8902-AD42130FA7C8}"/>
              </a:ext>
            </a:extLst>
          </p:cNvPr>
          <p:cNvSpPr>
            <a:spLocks noGrp="1"/>
          </p:cNvSpPr>
          <p:nvPr>
            <p:ph type="title"/>
          </p:nvPr>
        </p:nvSpPr>
        <p:spPr/>
        <p:txBody>
          <a:bodyPr/>
          <a:lstStyle/>
          <a:p>
            <a:r>
              <a:rPr lang="hr-HR" dirty="0"/>
              <a:t>Pregled studijskog programa	</a:t>
            </a:r>
            <a:endParaRPr lang="en-GB" dirty="0"/>
          </a:p>
        </p:txBody>
      </p:sp>
      <p:sp>
        <p:nvSpPr>
          <p:cNvPr id="3" name="Rezervirano mjesto sadržaja 2">
            <a:extLst>
              <a:ext uri="{FF2B5EF4-FFF2-40B4-BE49-F238E27FC236}">
                <a16:creationId xmlns:a16="http://schemas.microsoft.com/office/drawing/2014/main" id="{DD14AD86-13D1-4B5E-9BA2-6FD03A666B31}"/>
              </a:ext>
            </a:extLst>
          </p:cNvPr>
          <p:cNvSpPr>
            <a:spLocks noGrp="1"/>
          </p:cNvSpPr>
          <p:nvPr>
            <p:ph idx="1"/>
          </p:nvPr>
        </p:nvSpPr>
        <p:spPr/>
        <p:txBody>
          <a:bodyPr/>
          <a:lstStyle/>
          <a:p>
            <a:pPr>
              <a:buFont typeface="Arial" panose="020B0604020202020204" pitchFamily="34" charset="0"/>
              <a:buChar char="•"/>
            </a:pPr>
            <a:r>
              <a:rPr lang="hr-HR" dirty="0"/>
              <a:t>Pregled zadanosti: predmeti koji se moraju upisati, ECTS bodovi koji se moraju prikupiti, datumi do kojih se obveze moraju izvršiti i sl.</a:t>
            </a:r>
          </a:p>
          <a:p>
            <a:pPr>
              <a:buFont typeface="Arial" panose="020B0604020202020204" pitchFamily="34" charset="0"/>
              <a:buChar char="•"/>
            </a:pPr>
            <a:r>
              <a:rPr lang="hr-HR" dirty="0"/>
              <a:t>Pregled onoga što se može birati: izborni kolegiji, seminarske grupe (ako postoje) i sl.</a:t>
            </a:r>
          </a:p>
          <a:p>
            <a:pPr>
              <a:buFont typeface="Arial" panose="020B0604020202020204" pitchFamily="34" charset="0"/>
              <a:buChar char="•"/>
            </a:pPr>
            <a:r>
              <a:rPr lang="hr-HR" dirty="0"/>
              <a:t>Pregled (i znanje o) pravima i obvezama Vas kao studenata – Pravilnik o preddiplomskim i diplomskim studijima Hrvatskih studija Sveučilišta u Zagrebu</a:t>
            </a:r>
          </a:p>
          <a:p>
            <a:pPr>
              <a:buFont typeface="Arial" panose="020B0604020202020204" pitchFamily="34" charset="0"/>
              <a:buChar char="•"/>
            </a:pPr>
            <a:r>
              <a:rPr lang="hr-HR" dirty="0"/>
              <a:t>Ovaj pravilnik sastavni je dio Izvedbenog nastavnog plana za preddiplomske i diplomske studije (dostupan kao knjižica i na internetskim stranicama Hrvatskih studija)</a:t>
            </a:r>
          </a:p>
          <a:p>
            <a:pPr>
              <a:buFont typeface="Arial" panose="020B0604020202020204" pitchFamily="34" charset="0"/>
              <a:buChar char="•"/>
            </a:pPr>
            <a:r>
              <a:rPr lang="hr-HR" dirty="0"/>
              <a:t>Savjet: pri pojavi problema (a bolje i prije toga), obavezno konzultirati Pravilnik. Ako imate znanje o pravilima, studentskoj službi i predmetnom nastavniku bit će lakše riješiti nastali problem.</a:t>
            </a:r>
          </a:p>
          <a:p>
            <a:pPr>
              <a:buFont typeface="Arial" panose="020B0604020202020204" pitchFamily="34" charset="0"/>
              <a:buChar char="•"/>
            </a:pPr>
            <a:r>
              <a:rPr lang="hr-HR" dirty="0"/>
              <a:t>Poznavanjem pravilnika smanjujete mogućnost pojave problema.</a:t>
            </a:r>
            <a:endParaRPr lang="en-GB" dirty="0"/>
          </a:p>
        </p:txBody>
      </p:sp>
    </p:spTree>
    <p:extLst>
      <p:ext uri="{BB962C8B-B14F-4D97-AF65-F5344CB8AC3E}">
        <p14:creationId xmlns:p14="http://schemas.microsoft.com/office/powerpoint/2010/main" val="1834398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20C8D98-807E-49B7-945E-E2683B6DD703}"/>
              </a:ext>
            </a:extLst>
          </p:cNvPr>
          <p:cNvSpPr>
            <a:spLocks noGrp="1"/>
          </p:cNvSpPr>
          <p:nvPr>
            <p:ph type="title"/>
          </p:nvPr>
        </p:nvSpPr>
        <p:spPr/>
        <p:txBody>
          <a:bodyPr/>
          <a:lstStyle/>
          <a:p>
            <a:r>
              <a:rPr lang="hr-HR" dirty="0"/>
              <a:t>Planiranje studija i karijere</a:t>
            </a:r>
            <a:endParaRPr lang="en-GB" dirty="0"/>
          </a:p>
        </p:txBody>
      </p:sp>
      <p:sp>
        <p:nvSpPr>
          <p:cNvPr id="3" name="Rezervirano mjesto sadržaja 2">
            <a:extLst>
              <a:ext uri="{FF2B5EF4-FFF2-40B4-BE49-F238E27FC236}">
                <a16:creationId xmlns:a16="http://schemas.microsoft.com/office/drawing/2014/main" id="{02A7BC06-0876-4993-8901-E92AEAEBA007}"/>
              </a:ext>
            </a:extLst>
          </p:cNvPr>
          <p:cNvSpPr>
            <a:spLocks noGrp="1"/>
          </p:cNvSpPr>
          <p:nvPr>
            <p:ph idx="1"/>
          </p:nvPr>
        </p:nvSpPr>
        <p:spPr/>
        <p:txBody>
          <a:bodyPr>
            <a:normAutofit/>
          </a:bodyPr>
          <a:lstStyle/>
          <a:p>
            <a:pPr>
              <a:buFont typeface="Arial" panose="020B0604020202020204" pitchFamily="34" charset="0"/>
              <a:buChar char="•"/>
            </a:pPr>
            <a:r>
              <a:rPr lang="hr-HR" dirty="0"/>
              <a:t>Znam što moram, ali ne znam što želim i hoću? </a:t>
            </a:r>
            <a:r>
              <a:rPr lang="hr-HR" dirty="0">
                <a:sym typeface="Wingdings" panose="05000000000000000000" pitchFamily="2" charset="2"/>
              </a:rPr>
              <a:t></a:t>
            </a:r>
          </a:p>
          <a:p>
            <a:pPr>
              <a:buFont typeface="Arial" panose="020B0604020202020204" pitchFamily="34" charset="0"/>
              <a:buChar char="•"/>
            </a:pPr>
            <a:r>
              <a:rPr lang="hr-HR" dirty="0">
                <a:sym typeface="Wingdings" panose="05000000000000000000" pitchFamily="2" charset="2"/>
              </a:rPr>
              <a:t>Kako otkriti što želim? Razni su načini: razmišljanjem, čitanjem, meditiranjem, iskušavanjem dosad neiskušanih aktivnosti, ali i – planiranjem.</a:t>
            </a:r>
          </a:p>
          <a:p>
            <a:pPr>
              <a:buFont typeface="Arial" panose="020B0604020202020204" pitchFamily="34" charset="0"/>
              <a:buChar char="•"/>
            </a:pPr>
            <a:r>
              <a:rPr lang="hr-HR" dirty="0">
                <a:sym typeface="Wingdings" panose="05000000000000000000" pitchFamily="2" charset="2"/>
              </a:rPr>
              <a:t>Zar planiranje ne pretpostavlja već jasnu predodžbu o onome što želim? Planiranje je izvođenje kako ciljeve provesti u djelo? – i da i ne.</a:t>
            </a:r>
          </a:p>
          <a:p>
            <a:pPr>
              <a:buFont typeface="Arial" panose="020B0604020202020204" pitchFamily="34" charset="0"/>
              <a:buChar char="•"/>
            </a:pPr>
            <a:r>
              <a:rPr lang="hr-HR" dirty="0">
                <a:sym typeface="Wingdings" panose="05000000000000000000" pitchFamily="2" charset="2"/>
              </a:rPr>
              <a:t>Planiranje jest način provođenja ciljeva u djelo. Npr. cilj je izgraditi vlastitu kuću. Cilj možemo postići samo planiranjem kako ćemo izgraditi kuću, u suprotnom neće biti dobro.</a:t>
            </a:r>
          </a:p>
          <a:p>
            <a:pPr>
              <a:buFont typeface="Arial" panose="020B0604020202020204" pitchFamily="34" charset="0"/>
              <a:buChar char="•"/>
            </a:pPr>
            <a:r>
              <a:rPr lang="hr-HR" dirty="0">
                <a:sym typeface="Wingdings" panose="05000000000000000000" pitchFamily="2" charset="2"/>
              </a:rPr>
              <a:t>Ali planiranjem (razmišljanjem o ciljevima i kako ih provesti) vrednujemo same ciljeve i otkrivamo što zapravo želimo, a što ne. Na kraju je od samog plana važniji proces planiranja.</a:t>
            </a:r>
          </a:p>
          <a:p>
            <a:pPr>
              <a:buFont typeface="Arial" panose="020B0604020202020204" pitchFamily="34" charset="0"/>
              <a:buChar char="•"/>
            </a:pPr>
            <a:r>
              <a:rPr lang="hr-HR" dirty="0">
                <a:sym typeface="Wingdings" panose="05000000000000000000" pitchFamily="2" charset="2"/>
              </a:rPr>
              <a:t>„</a:t>
            </a:r>
            <a:r>
              <a:rPr lang="en-GB" dirty="0">
                <a:sym typeface="Wingdings" panose="05000000000000000000" pitchFamily="2" charset="2"/>
              </a:rPr>
              <a:t>In preparing for battle I have always found that plans are useless, but planning is indispensable.</a:t>
            </a:r>
            <a:r>
              <a:rPr lang="hr-HR" dirty="0">
                <a:sym typeface="Wingdings" panose="05000000000000000000" pitchFamily="2" charset="2"/>
              </a:rPr>
              <a:t>” -</a:t>
            </a:r>
            <a:r>
              <a:rPr lang="en-GB" dirty="0">
                <a:sym typeface="Wingdings" panose="05000000000000000000" pitchFamily="2" charset="2"/>
              </a:rPr>
              <a:t> Dwight D. Eisenhower</a:t>
            </a:r>
          </a:p>
          <a:p>
            <a:pPr>
              <a:buFont typeface="Arial" panose="020B0604020202020204" pitchFamily="34" charset="0"/>
              <a:buChar char="•"/>
            </a:pPr>
            <a:endParaRPr lang="hr-HR" dirty="0">
              <a:sym typeface="Wingdings" panose="05000000000000000000" pitchFamily="2" charset="2"/>
            </a:endParaRPr>
          </a:p>
        </p:txBody>
      </p:sp>
    </p:spTree>
    <p:extLst>
      <p:ext uri="{BB962C8B-B14F-4D97-AF65-F5344CB8AC3E}">
        <p14:creationId xmlns:p14="http://schemas.microsoft.com/office/powerpoint/2010/main" val="2232279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B8EE106-6FBB-4715-9CF0-8E62FFA9D144}"/>
              </a:ext>
            </a:extLst>
          </p:cNvPr>
          <p:cNvSpPr>
            <a:spLocks noGrp="1"/>
          </p:cNvSpPr>
          <p:nvPr>
            <p:ph type="title"/>
          </p:nvPr>
        </p:nvSpPr>
        <p:spPr/>
        <p:txBody>
          <a:bodyPr/>
          <a:lstStyle/>
          <a:p>
            <a:r>
              <a:rPr lang="hr-HR" dirty="0"/>
              <a:t>Postavljanje ciljeva	</a:t>
            </a:r>
            <a:endParaRPr lang="en-GB" dirty="0"/>
          </a:p>
        </p:txBody>
      </p:sp>
      <p:sp>
        <p:nvSpPr>
          <p:cNvPr id="3" name="Rezervirano mjesto sadržaja 2">
            <a:extLst>
              <a:ext uri="{FF2B5EF4-FFF2-40B4-BE49-F238E27FC236}">
                <a16:creationId xmlns:a16="http://schemas.microsoft.com/office/drawing/2014/main" id="{1DB2B903-C5C5-4D49-90BB-1FC2A364D627}"/>
              </a:ext>
            </a:extLst>
          </p:cNvPr>
          <p:cNvSpPr>
            <a:spLocks noGrp="1"/>
          </p:cNvSpPr>
          <p:nvPr>
            <p:ph idx="1"/>
          </p:nvPr>
        </p:nvSpPr>
        <p:spPr/>
        <p:txBody>
          <a:bodyPr/>
          <a:lstStyle/>
          <a:p>
            <a:pPr>
              <a:buFont typeface="Arial" panose="020B0604020202020204" pitchFamily="34" charset="0"/>
              <a:buChar char="•"/>
            </a:pPr>
            <a:r>
              <a:rPr lang="hr-HR" dirty="0"/>
              <a:t>Pitanja o vlastitom razvoju i postavljanje ciljeva:</a:t>
            </a:r>
          </a:p>
          <a:p>
            <a:pPr lvl="1">
              <a:buFont typeface="Arial" panose="020B0604020202020204" pitchFamily="34" charset="0"/>
              <a:buChar char="•"/>
            </a:pPr>
            <a:r>
              <a:rPr lang="hr-HR" dirty="0"/>
              <a:t>Čemu težim u svojoj budućoj karijeri?</a:t>
            </a:r>
          </a:p>
          <a:p>
            <a:pPr lvl="1">
              <a:buFont typeface="Arial" panose="020B0604020202020204" pitchFamily="34" charset="0"/>
              <a:buChar char="•"/>
            </a:pPr>
            <a:r>
              <a:rPr lang="hr-HR" dirty="0"/>
              <a:t>Koje vještine želim razviti?</a:t>
            </a:r>
          </a:p>
          <a:p>
            <a:pPr lvl="1">
              <a:buFont typeface="Arial" panose="020B0604020202020204" pitchFamily="34" charset="0"/>
              <a:buChar char="•"/>
            </a:pPr>
            <a:r>
              <a:rPr lang="hr-HR" dirty="0"/>
              <a:t>Kako mogu proširiti svoje iskustvo?</a:t>
            </a:r>
          </a:p>
          <a:p>
            <a:pPr lvl="1">
              <a:buFont typeface="Arial" panose="020B0604020202020204" pitchFamily="34" charset="0"/>
              <a:buChar char="•"/>
            </a:pPr>
            <a:r>
              <a:rPr lang="hr-HR" dirty="0"/>
              <a:t>Koje vrste učenja i osposobljavanja me mogu pripremiti za buduću karijeru?</a:t>
            </a:r>
          </a:p>
          <a:p>
            <a:pPr lvl="1">
              <a:buFont typeface="Arial" panose="020B0604020202020204" pitchFamily="34" charset="0"/>
              <a:buChar char="•"/>
            </a:pPr>
            <a:r>
              <a:rPr lang="hr-HR" dirty="0"/>
              <a:t>Što me zanima?</a:t>
            </a:r>
          </a:p>
          <a:p>
            <a:pPr lvl="1">
              <a:buFont typeface="Arial" panose="020B0604020202020204" pitchFamily="34" charset="0"/>
              <a:buChar char="•"/>
            </a:pPr>
            <a:r>
              <a:rPr lang="hr-HR" dirty="0"/>
              <a:t>...</a:t>
            </a:r>
          </a:p>
          <a:p>
            <a:pPr>
              <a:buFont typeface="Arial" panose="020B0604020202020204" pitchFamily="34" charset="0"/>
              <a:buChar char="•"/>
            </a:pPr>
            <a:r>
              <a:rPr lang="hr-HR" dirty="0"/>
              <a:t>Nakon ovog možda shvatite: želim biti (ta-da!) profesor na fakultetu!</a:t>
            </a:r>
          </a:p>
          <a:p>
            <a:pPr>
              <a:buFont typeface="Arial" panose="020B0604020202020204" pitchFamily="34" charset="0"/>
              <a:buChar char="•"/>
            </a:pPr>
            <a:r>
              <a:rPr lang="hr-HR" dirty="0"/>
              <a:t>Kao životni cilj i poziv ovo nije loše, no zašto je loše ako ostane samo na tome?</a:t>
            </a:r>
          </a:p>
        </p:txBody>
      </p:sp>
    </p:spTree>
    <p:extLst>
      <p:ext uri="{BB962C8B-B14F-4D97-AF65-F5344CB8AC3E}">
        <p14:creationId xmlns:p14="http://schemas.microsoft.com/office/powerpoint/2010/main" val="2218782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92D0E56-C89A-4015-B776-76E08E5ABA87}"/>
              </a:ext>
            </a:extLst>
          </p:cNvPr>
          <p:cNvSpPr>
            <a:spLocks noGrp="1"/>
          </p:cNvSpPr>
          <p:nvPr>
            <p:ph type="title"/>
          </p:nvPr>
        </p:nvSpPr>
        <p:spPr/>
        <p:txBody>
          <a:bodyPr/>
          <a:lstStyle/>
          <a:p>
            <a:r>
              <a:rPr lang="hr-HR" dirty="0"/>
              <a:t>Postavljanje ciljeva</a:t>
            </a:r>
            <a:endParaRPr lang="en-GB" dirty="0"/>
          </a:p>
        </p:txBody>
      </p:sp>
      <p:sp>
        <p:nvSpPr>
          <p:cNvPr id="3" name="Rezervirano mjesto sadržaja 2">
            <a:extLst>
              <a:ext uri="{FF2B5EF4-FFF2-40B4-BE49-F238E27FC236}">
                <a16:creationId xmlns:a16="http://schemas.microsoft.com/office/drawing/2014/main" id="{56089B88-0C15-44A4-B2A4-47AC8D5BE1F5}"/>
              </a:ext>
            </a:extLst>
          </p:cNvPr>
          <p:cNvSpPr>
            <a:spLocks noGrp="1"/>
          </p:cNvSpPr>
          <p:nvPr>
            <p:ph idx="1"/>
          </p:nvPr>
        </p:nvSpPr>
        <p:spPr/>
        <p:txBody>
          <a:bodyPr>
            <a:normAutofit/>
          </a:bodyPr>
          <a:lstStyle/>
          <a:p>
            <a:pPr>
              <a:buFont typeface="Arial" panose="020B0604020202020204" pitchFamily="34" charset="0"/>
              <a:buChar char="•"/>
            </a:pPr>
            <a:r>
              <a:rPr lang="hr-HR" dirty="0"/>
              <a:t>Općeniti ciljevi koji nemaju vremenski okvir se vrlo teško ostvaruju. Stoga ciljevi moraju biti </a:t>
            </a:r>
          </a:p>
          <a:p>
            <a:pPr marL="0" indent="0">
              <a:buNone/>
            </a:pPr>
            <a:r>
              <a:rPr lang="hr-HR" dirty="0"/>
              <a:t>SMART</a:t>
            </a:r>
          </a:p>
          <a:p>
            <a:pPr lvl="1">
              <a:buFont typeface="Arial" panose="020B0604020202020204" pitchFamily="34" charset="0"/>
              <a:buChar char="•"/>
            </a:pPr>
            <a:r>
              <a:rPr lang="hr-HR" i="1" dirty="0" err="1"/>
              <a:t>Specific</a:t>
            </a:r>
            <a:r>
              <a:rPr lang="hr-HR" i="1" dirty="0"/>
              <a:t> </a:t>
            </a:r>
            <a:r>
              <a:rPr lang="hr-HR" dirty="0"/>
              <a:t>(specifični, određeni) – dovoljno određeni, ne preopćeniti</a:t>
            </a:r>
          </a:p>
          <a:p>
            <a:pPr lvl="1">
              <a:buFont typeface="Arial" panose="020B0604020202020204" pitchFamily="34" charset="0"/>
              <a:buChar char="•"/>
            </a:pPr>
            <a:r>
              <a:rPr lang="hr-HR" i="1" dirty="0" err="1"/>
              <a:t>Measurable</a:t>
            </a:r>
            <a:r>
              <a:rPr lang="hr-HR" i="1" dirty="0"/>
              <a:t> </a:t>
            </a:r>
            <a:r>
              <a:rPr lang="hr-HR" dirty="0"/>
              <a:t>(mjerljivi) – takvi da je moguće mjeriti napredak prema ispunjenju cilja</a:t>
            </a:r>
          </a:p>
          <a:p>
            <a:pPr lvl="1">
              <a:buFont typeface="Arial" panose="020B0604020202020204" pitchFamily="34" charset="0"/>
              <a:buChar char="•"/>
            </a:pPr>
            <a:r>
              <a:rPr lang="hr-HR" i="1" dirty="0" err="1"/>
              <a:t>Achievable</a:t>
            </a:r>
            <a:r>
              <a:rPr lang="hr-HR" i="1" dirty="0"/>
              <a:t> </a:t>
            </a:r>
            <a:r>
              <a:rPr lang="hr-HR" dirty="0"/>
              <a:t>(dostižni) – realistični, tako da ih je moguće dostići</a:t>
            </a:r>
          </a:p>
          <a:p>
            <a:pPr lvl="1">
              <a:buFont typeface="Arial" panose="020B0604020202020204" pitchFamily="34" charset="0"/>
              <a:buChar char="•"/>
            </a:pPr>
            <a:r>
              <a:rPr lang="hr-HR" i="1" dirty="0" err="1"/>
              <a:t>Relevant</a:t>
            </a:r>
            <a:r>
              <a:rPr lang="hr-HR" dirty="0"/>
              <a:t> (relevantni) – relevantni ili bitni za nas i za naše ostale ciljeve</a:t>
            </a:r>
          </a:p>
          <a:p>
            <a:pPr lvl="1">
              <a:buFont typeface="Arial" panose="020B0604020202020204" pitchFamily="34" charset="0"/>
              <a:buChar char="•"/>
            </a:pPr>
            <a:r>
              <a:rPr lang="hr-HR" i="1" dirty="0"/>
              <a:t>Time-</a:t>
            </a:r>
            <a:r>
              <a:rPr lang="hr-HR" i="1" dirty="0" err="1"/>
              <a:t>bound</a:t>
            </a:r>
            <a:r>
              <a:rPr lang="hr-HR" i="1" dirty="0"/>
              <a:t> </a:t>
            </a:r>
            <a:r>
              <a:rPr lang="hr-HR" dirty="0"/>
              <a:t>(vremenski ograničeni) – mora postojati rok izvršenja cilja</a:t>
            </a:r>
          </a:p>
          <a:p>
            <a:pPr>
              <a:buFont typeface="Arial" panose="020B0604020202020204" pitchFamily="34" charset="0"/>
              <a:buChar char="•"/>
            </a:pPr>
            <a:r>
              <a:rPr lang="hr-HR" dirty="0"/>
              <a:t>Primjer: Vaš općenitiji cilj je dobivanje stipendije za studij. Da biste to uspjeli, trebate imati izvrstan prosjek ocjena. Analizom ste shvatili da je za dobre ocjene nužno imati dobre vještine pisanja seminarskih radova i drugih tekstova u računalnom programu Word. Nažalost, Vi baš i niste vješti u Wordu. Stoga postavljate cilj: znati koristiti Word kao srednje iskusan korisnik. Je li taj cilj SMART? </a:t>
            </a:r>
            <a:endParaRPr lang="en-GB" i="1" dirty="0"/>
          </a:p>
        </p:txBody>
      </p:sp>
    </p:spTree>
    <p:extLst>
      <p:ext uri="{BB962C8B-B14F-4D97-AF65-F5344CB8AC3E}">
        <p14:creationId xmlns:p14="http://schemas.microsoft.com/office/powerpoint/2010/main" val="179550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AB2A79-E56A-4E3D-B733-0B6D15777811}"/>
              </a:ext>
            </a:extLst>
          </p:cNvPr>
          <p:cNvSpPr>
            <a:spLocks noGrp="1"/>
          </p:cNvSpPr>
          <p:nvPr>
            <p:ph type="title"/>
          </p:nvPr>
        </p:nvSpPr>
        <p:spPr/>
        <p:txBody>
          <a:bodyPr/>
          <a:lstStyle/>
          <a:p>
            <a:r>
              <a:rPr lang="hr-HR" dirty="0"/>
              <a:t>Osobni plan razvoja</a:t>
            </a:r>
            <a:endParaRPr lang="en-GB" dirty="0"/>
          </a:p>
        </p:txBody>
      </p:sp>
      <p:sp>
        <p:nvSpPr>
          <p:cNvPr id="3" name="Rezervirano mjesto sadržaja 2">
            <a:extLst>
              <a:ext uri="{FF2B5EF4-FFF2-40B4-BE49-F238E27FC236}">
                <a16:creationId xmlns:a16="http://schemas.microsoft.com/office/drawing/2014/main" id="{280A5720-100F-44CB-B135-325726A809FD}"/>
              </a:ext>
            </a:extLst>
          </p:cNvPr>
          <p:cNvSpPr>
            <a:spLocks noGrp="1"/>
          </p:cNvSpPr>
          <p:nvPr>
            <p:ph idx="1"/>
          </p:nvPr>
        </p:nvSpPr>
        <p:spPr/>
        <p:txBody>
          <a:bodyPr/>
          <a:lstStyle/>
          <a:p>
            <a:pPr>
              <a:buFont typeface="Arial" panose="020B0604020202020204" pitchFamily="34" charset="0"/>
              <a:buChar char="•"/>
            </a:pPr>
            <a:r>
              <a:rPr lang="hr-HR" dirty="0"/>
              <a:t>Osobni plan razvoja (</a:t>
            </a:r>
            <a:r>
              <a:rPr lang="hr-HR" i="1" dirty="0"/>
              <a:t>Personal Development Plan, </a:t>
            </a:r>
            <a:r>
              <a:rPr lang="hr-HR" i="1" dirty="0" err="1"/>
              <a:t>Individual</a:t>
            </a:r>
            <a:r>
              <a:rPr lang="hr-HR" i="1" dirty="0"/>
              <a:t> Development Plan</a:t>
            </a:r>
            <a:r>
              <a:rPr lang="hr-HR" dirty="0"/>
              <a:t>) – dokument kojim se planira razvoj vještina i ostvarivanje ciljeva</a:t>
            </a:r>
          </a:p>
          <a:p>
            <a:pPr>
              <a:buFont typeface="Arial" panose="020B0604020202020204" pitchFamily="34" charset="0"/>
              <a:buChar char="•"/>
            </a:pPr>
            <a:r>
              <a:rPr lang="hr-HR" dirty="0"/>
              <a:t>Različiti mogući oblici dokumenta, najčešće je u tabličnom obliku</a:t>
            </a:r>
          </a:p>
          <a:p>
            <a:pPr>
              <a:buFont typeface="Arial" panose="020B0604020202020204" pitchFamily="34" charset="0"/>
              <a:buChar char="•"/>
            </a:pPr>
            <a:r>
              <a:rPr lang="hr-HR" dirty="0"/>
              <a:t>Tijekom vremena je podložan promjenama</a:t>
            </a:r>
          </a:p>
          <a:p>
            <a:pPr>
              <a:buFont typeface="Arial" panose="020B0604020202020204" pitchFamily="34" charset="0"/>
              <a:buChar char="•"/>
            </a:pPr>
            <a:r>
              <a:rPr lang="hr-HR" dirty="0"/>
              <a:t> Sadrži sljedeća pitanja za pojedini cilj:</a:t>
            </a:r>
          </a:p>
          <a:p>
            <a:pPr lvl="1">
              <a:buFont typeface="Arial" panose="020B0604020202020204" pitchFamily="34" charset="0"/>
              <a:buChar char="•"/>
            </a:pPr>
            <a:r>
              <a:rPr lang="hr-HR" dirty="0"/>
              <a:t>Što moram naučiti?</a:t>
            </a:r>
          </a:p>
          <a:p>
            <a:pPr lvl="1">
              <a:buFont typeface="Arial" panose="020B0604020202020204" pitchFamily="34" charset="0"/>
              <a:buChar char="•"/>
            </a:pPr>
            <a:r>
              <a:rPr lang="hr-HR" dirty="0"/>
              <a:t>Kako je to povezano s mojim potrebama i ciljevima?</a:t>
            </a:r>
          </a:p>
          <a:p>
            <a:pPr lvl="1">
              <a:buFont typeface="Arial" panose="020B0604020202020204" pitchFamily="34" charset="0"/>
              <a:buChar char="•"/>
            </a:pPr>
            <a:r>
              <a:rPr lang="hr-HR" dirty="0"/>
              <a:t>Koje korake trebam poduzeti da bih postigao/la cilj?</a:t>
            </a:r>
          </a:p>
          <a:p>
            <a:pPr lvl="1">
              <a:buFont typeface="Arial" panose="020B0604020202020204" pitchFamily="34" charset="0"/>
              <a:buChar char="•"/>
            </a:pPr>
            <a:r>
              <a:rPr lang="hr-HR" dirty="0"/>
              <a:t>Koje resurse i materijale trebam?</a:t>
            </a:r>
          </a:p>
          <a:p>
            <a:pPr lvl="1">
              <a:buFont typeface="Arial" panose="020B0604020202020204" pitchFamily="34" charset="0"/>
              <a:buChar char="•"/>
            </a:pPr>
            <a:r>
              <a:rPr lang="hr-HR" dirty="0"/>
              <a:t>Koji je kriterij uspjeha ostvarenja cilja?</a:t>
            </a:r>
          </a:p>
          <a:p>
            <a:pPr lvl="1">
              <a:buFont typeface="Arial" panose="020B0604020202020204" pitchFamily="34" charset="0"/>
              <a:buChar char="•"/>
            </a:pPr>
            <a:r>
              <a:rPr lang="hr-HR" dirty="0"/>
              <a:t>Koji je vremenski okvir ostvarenja cilja?</a:t>
            </a:r>
            <a:endParaRPr lang="en-GB" dirty="0"/>
          </a:p>
        </p:txBody>
      </p:sp>
    </p:spTree>
    <p:extLst>
      <p:ext uri="{BB962C8B-B14F-4D97-AF65-F5344CB8AC3E}">
        <p14:creationId xmlns:p14="http://schemas.microsoft.com/office/powerpoint/2010/main" val="465898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E79539D-C7E9-4371-BC3D-5FA8B000CE73}"/>
              </a:ext>
            </a:extLst>
          </p:cNvPr>
          <p:cNvSpPr>
            <a:spLocks noGrp="1"/>
          </p:cNvSpPr>
          <p:nvPr>
            <p:ph type="title"/>
          </p:nvPr>
        </p:nvSpPr>
        <p:spPr/>
        <p:txBody>
          <a:bodyPr/>
          <a:lstStyle/>
          <a:p>
            <a:r>
              <a:rPr lang="hr-HR" dirty="0"/>
              <a:t>Osobni plan razvoja - primjer</a:t>
            </a:r>
            <a:endParaRPr lang="en-GB" dirty="0"/>
          </a:p>
        </p:txBody>
      </p:sp>
      <p:graphicFrame>
        <p:nvGraphicFramePr>
          <p:cNvPr id="7" name="Rezervirano mjesto sadržaja 6">
            <a:extLst>
              <a:ext uri="{FF2B5EF4-FFF2-40B4-BE49-F238E27FC236}">
                <a16:creationId xmlns:a16="http://schemas.microsoft.com/office/drawing/2014/main" id="{B0E667E8-979F-458A-B7F8-38FF70E0CBB3}"/>
              </a:ext>
            </a:extLst>
          </p:cNvPr>
          <p:cNvGraphicFramePr>
            <a:graphicFrameLocks noGrp="1"/>
          </p:cNvGraphicFramePr>
          <p:nvPr>
            <p:ph idx="1"/>
            <p:extLst>
              <p:ext uri="{D42A27DB-BD31-4B8C-83A1-F6EECF244321}">
                <p14:modId xmlns:p14="http://schemas.microsoft.com/office/powerpoint/2010/main" val="1647310481"/>
              </p:ext>
            </p:extLst>
          </p:nvPr>
        </p:nvGraphicFramePr>
        <p:xfrm>
          <a:off x="1096963" y="1846261"/>
          <a:ext cx="10058400" cy="4502494"/>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310077898"/>
                    </a:ext>
                  </a:extLst>
                </a:gridCol>
                <a:gridCol w="1676400">
                  <a:extLst>
                    <a:ext uri="{9D8B030D-6E8A-4147-A177-3AD203B41FA5}">
                      <a16:colId xmlns:a16="http://schemas.microsoft.com/office/drawing/2014/main" val="4282069282"/>
                    </a:ext>
                  </a:extLst>
                </a:gridCol>
                <a:gridCol w="1676400">
                  <a:extLst>
                    <a:ext uri="{9D8B030D-6E8A-4147-A177-3AD203B41FA5}">
                      <a16:colId xmlns:a16="http://schemas.microsoft.com/office/drawing/2014/main" val="1059478913"/>
                    </a:ext>
                  </a:extLst>
                </a:gridCol>
                <a:gridCol w="1676400">
                  <a:extLst>
                    <a:ext uri="{9D8B030D-6E8A-4147-A177-3AD203B41FA5}">
                      <a16:colId xmlns:a16="http://schemas.microsoft.com/office/drawing/2014/main" val="278461003"/>
                    </a:ext>
                  </a:extLst>
                </a:gridCol>
                <a:gridCol w="1676400">
                  <a:extLst>
                    <a:ext uri="{9D8B030D-6E8A-4147-A177-3AD203B41FA5}">
                      <a16:colId xmlns:a16="http://schemas.microsoft.com/office/drawing/2014/main" val="1571365392"/>
                    </a:ext>
                  </a:extLst>
                </a:gridCol>
                <a:gridCol w="1676400">
                  <a:extLst>
                    <a:ext uri="{9D8B030D-6E8A-4147-A177-3AD203B41FA5}">
                      <a16:colId xmlns:a16="http://schemas.microsoft.com/office/drawing/2014/main" val="1065950670"/>
                    </a:ext>
                  </a:extLst>
                </a:gridCol>
              </a:tblGrid>
              <a:tr h="1650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Što moram naučiti?</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Kako je to povezano s mojim potrebama i ciljevima?</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Koje korake trebam poduzeti da bih postigao/la cilj?</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Koje resurse i materijale trebam?</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Koji je kriterij uspjeha ostvarenja cilja?</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dirty="0"/>
                        <a:t>Koji je vremenski okvir ostvarenja cilja?</a:t>
                      </a:r>
                      <a:endParaRPr lang="en-GB" dirty="0"/>
                    </a:p>
                    <a:p>
                      <a:endParaRPr lang="en-GB" dirty="0"/>
                    </a:p>
                  </a:txBody>
                  <a:tcPr/>
                </a:tc>
                <a:extLst>
                  <a:ext uri="{0D108BD9-81ED-4DB2-BD59-A6C34878D82A}">
                    <a16:rowId xmlns:a16="http://schemas.microsoft.com/office/drawing/2014/main" val="606416322"/>
                  </a:ext>
                </a:extLst>
              </a:tr>
              <a:tr h="1100400">
                <a:tc>
                  <a:txBody>
                    <a:bodyPr/>
                    <a:lstStyle/>
                    <a:p>
                      <a:r>
                        <a:rPr lang="hr-HR" sz="1600" dirty="0"/>
                        <a:t>Naučiti koristiti program MS Word na srednjoj razini</a:t>
                      </a:r>
                      <a:endParaRPr lang="en-GB" sz="1600" dirty="0"/>
                    </a:p>
                  </a:txBody>
                  <a:tcPr/>
                </a:tc>
                <a:tc>
                  <a:txBody>
                    <a:bodyPr/>
                    <a:lstStyle/>
                    <a:p>
                      <a:r>
                        <a:rPr lang="hr-HR" sz="1400" dirty="0"/>
                        <a:t>Brže i kvalitetnije pisanje radova, bolje ocjene</a:t>
                      </a:r>
                      <a:endParaRPr lang="en-GB" sz="1400" dirty="0"/>
                    </a:p>
                  </a:txBody>
                  <a:tcPr/>
                </a:tc>
                <a:tc>
                  <a:txBody>
                    <a:bodyPr/>
                    <a:lstStyle/>
                    <a:p>
                      <a:r>
                        <a:rPr lang="hr-HR" sz="1400" dirty="0"/>
                        <a:t>Upisati tečajeve „Obrada teksta” i „Obrada teksta – napredna razina” na SRCU </a:t>
                      </a:r>
                      <a:endParaRPr lang="en-GB" sz="1400" dirty="0"/>
                    </a:p>
                  </a:txBody>
                  <a:tcPr/>
                </a:tc>
                <a:tc>
                  <a:txBody>
                    <a:bodyPr/>
                    <a:lstStyle/>
                    <a:p>
                      <a:r>
                        <a:rPr lang="hr-HR" sz="1400" dirty="0"/>
                        <a:t>300 kuna za tečajeve</a:t>
                      </a:r>
                      <a:endParaRPr lang="en-GB" sz="1400" dirty="0"/>
                    </a:p>
                  </a:txBody>
                  <a:tcPr/>
                </a:tc>
                <a:tc>
                  <a:txBody>
                    <a:bodyPr/>
                    <a:lstStyle/>
                    <a:p>
                      <a:r>
                        <a:rPr lang="hr-HR" sz="1400" dirty="0"/>
                        <a:t>Uspješno završene sve vježbe na tečajevima, potvrde o uspješnom završetku tečaja</a:t>
                      </a:r>
                      <a:endParaRPr lang="en-GB" sz="1400" dirty="0"/>
                    </a:p>
                  </a:txBody>
                  <a:tcPr/>
                </a:tc>
                <a:tc>
                  <a:txBody>
                    <a:bodyPr/>
                    <a:lstStyle/>
                    <a:p>
                      <a:r>
                        <a:rPr lang="hr-HR" sz="1400" dirty="0"/>
                        <a:t>31. Prosinca 2017.</a:t>
                      </a:r>
                      <a:endParaRPr lang="en-GB" sz="1400" dirty="0"/>
                    </a:p>
                  </a:txBody>
                  <a:tcPr/>
                </a:tc>
                <a:extLst>
                  <a:ext uri="{0D108BD9-81ED-4DB2-BD59-A6C34878D82A}">
                    <a16:rowId xmlns:a16="http://schemas.microsoft.com/office/drawing/2014/main" val="3299168220"/>
                  </a:ext>
                </a:extLst>
              </a:tr>
              <a:tr h="803447">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90690578"/>
                  </a:ext>
                </a:extLst>
              </a:tr>
              <a:tr h="803447">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448285927"/>
                  </a:ext>
                </a:extLst>
              </a:tr>
            </a:tbl>
          </a:graphicData>
        </a:graphic>
      </p:graphicFrame>
    </p:spTree>
    <p:extLst>
      <p:ext uri="{BB962C8B-B14F-4D97-AF65-F5344CB8AC3E}">
        <p14:creationId xmlns:p14="http://schemas.microsoft.com/office/powerpoint/2010/main" val="661129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0768F5B-6608-4F29-B573-A1117688EFCF}"/>
              </a:ext>
            </a:extLst>
          </p:cNvPr>
          <p:cNvSpPr>
            <a:spLocks noGrp="1"/>
          </p:cNvSpPr>
          <p:nvPr>
            <p:ph type="title"/>
          </p:nvPr>
        </p:nvSpPr>
        <p:spPr/>
        <p:txBody>
          <a:bodyPr/>
          <a:lstStyle/>
          <a:p>
            <a:r>
              <a:rPr lang="hr-HR" dirty="0"/>
              <a:t>Ciljevi u akademskom kontekstu - učenje</a:t>
            </a:r>
            <a:endParaRPr lang="en-GB" dirty="0"/>
          </a:p>
        </p:txBody>
      </p:sp>
      <p:sp>
        <p:nvSpPr>
          <p:cNvPr id="3" name="Rezervirano mjesto sadržaja 2">
            <a:extLst>
              <a:ext uri="{FF2B5EF4-FFF2-40B4-BE49-F238E27FC236}">
                <a16:creationId xmlns:a16="http://schemas.microsoft.com/office/drawing/2014/main" id="{7765F525-8461-4C70-9E80-D99CC5536BA5}"/>
              </a:ext>
            </a:extLst>
          </p:cNvPr>
          <p:cNvSpPr>
            <a:spLocks noGrp="1"/>
          </p:cNvSpPr>
          <p:nvPr>
            <p:ph idx="1"/>
          </p:nvPr>
        </p:nvSpPr>
        <p:spPr/>
        <p:txBody>
          <a:bodyPr/>
          <a:lstStyle/>
          <a:p>
            <a:pPr>
              <a:buFont typeface="Arial" panose="020B0604020202020204" pitchFamily="34" charset="0"/>
              <a:buChar char="•"/>
            </a:pPr>
            <a:r>
              <a:rPr lang="hr-HR" dirty="0"/>
              <a:t>Za razliku od osnovne i srednje škole, studenti, u kontekstu učenja, imaju puno više slobode. Primjeri?</a:t>
            </a:r>
          </a:p>
          <a:p>
            <a:pPr>
              <a:buFont typeface="Arial" panose="020B0604020202020204" pitchFamily="34" charset="0"/>
              <a:buChar char="•"/>
            </a:pPr>
            <a:r>
              <a:rPr lang="hr-HR" dirty="0"/>
              <a:t>U pravilu, studenti sami određuju tempo i način učenja, što ima svoje dobre i loše strane.</a:t>
            </a:r>
          </a:p>
          <a:p>
            <a:pPr>
              <a:buFont typeface="Arial" panose="020B0604020202020204" pitchFamily="34" charset="0"/>
              <a:buChar char="•"/>
            </a:pPr>
            <a:r>
              <a:rPr lang="hr-HR" dirty="0"/>
              <a:t>U akademskom okružju, studenti su samoupravljivi „učenici” – </a:t>
            </a:r>
            <a:r>
              <a:rPr lang="hr-HR" i="1" dirty="0" err="1"/>
              <a:t>Self-regulated</a:t>
            </a:r>
            <a:r>
              <a:rPr lang="hr-HR" i="1" dirty="0"/>
              <a:t> </a:t>
            </a:r>
            <a:r>
              <a:rPr lang="hr-HR" i="1" dirty="0" err="1"/>
              <a:t>learners</a:t>
            </a:r>
            <a:endParaRPr lang="hr-HR" i="1" dirty="0"/>
          </a:p>
          <a:p>
            <a:pPr>
              <a:buFont typeface="Arial" panose="020B0604020202020204" pitchFamily="34" charset="0"/>
              <a:buChar char="•"/>
            </a:pPr>
            <a:r>
              <a:rPr lang="hr-HR" dirty="0"/>
              <a:t>Samoupravljivo učenje (</a:t>
            </a:r>
            <a:r>
              <a:rPr lang="hr-HR" i="1" dirty="0" err="1"/>
              <a:t>Self-regulated</a:t>
            </a:r>
            <a:r>
              <a:rPr lang="hr-HR" i="1" dirty="0"/>
              <a:t> </a:t>
            </a:r>
            <a:r>
              <a:rPr lang="hr-HR" i="1" dirty="0" err="1"/>
              <a:t>learning</a:t>
            </a:r>
            <a:r>
              <a:rPr lang="hr-HR" dirty="0"/>
              <a:t>) – je „[...] učenje koje se u velikoj mjeri događa pod utjecajem učenikovih </a:t>
            </a:r>
            <a:r>
              <a:rPr lang="hr-HR" dirty="0" err="1"/>
              <a:t>samostvorenih</a:t>
            </a:r>
            <a:r>
              <a:rPr lang="hr-HR" dirty="0"/>
              <a:t> misli, osjećaja, strategija i ponašanja koja su usmjerena prema postizanju ciljeva.”*</a:t>
            </a:r>
          </a:p>
          <a:p>
            <a:pPr>
              <a:buFont typeface="Arial" panose="020B0604020202020204" pitchFamily="34" charset="0"/>
              <a:buChar char="•"/>
            </a:pPr>
            <a:r>
              <a:rPr lang="hr-HR" dirty="0"/>
              <a:t>Tri su glavne faze samoupravljivog učenja:</a:t>
            </a:r>
          </a:p>
          <a:p>
            <a:pPr lvl="1">
              <a:buFont typeface="Arial" panose="020B0604020202020204" pitchFamily="34" charset="0"/>
              <a:buChar char="•"/>
            </a:pPr>
            <a:r>
              <a:rPr lang="hr-HR" dirty="0"/>
              <a:t>Planiranje učenja</a:t>
            </a:r>
          </a:p>
          <a:p>
            <a:pPr lvl="1">
              <a:buFont typeface="Arial" panose="020B0604020202020204" pitchFamily="34" charset="0"/>
              <a:buChar char="•"/>
            </a:pPr>
            <a:r>
              <a:rPr lang="hr-HR" dirty="0"/>
              <a:t>Praćenje napretka plana učenja</a:t>
            </a:r>
          </a:p>
          <a:p>
            <a:pPr lvl="1">
              <a:buFont typeface="Arial" panose="020B0604020202020204" pitchFamily="34" charset="0"/>
              <a:buChar char="•"/>
            </a:pPr>
            <a:r>
              <a:rPr lang="hr-HR" dirty="0"/>
              <a:t>Vrednovanje ishoda plana učenja</a:t>
            </a:r>
          </a:p>
          <a:p>
            <a:pPr lvl="1">
              <a:buFont typeface="Arial" panose="020B0604020202020204" pitchFamily="34" charset="0"/>
              <a:buChar char="•"/>
            </a:pPr>
            <a:endParaRPr lang="en-GB" dirty="0"/>
          </a:p>
        </p:txBody>
      </p:sp>
      <p:sp>
        <p:nvSpPr>
          <p:cNvPr id="4" name="Rezervirano mjesto podnožja 3">
            <a:extLst>
              <a:ext uri="{FF2B5EF4-FFF2-40B4-BE49-F238E27FC236}">
                <a16:creationId xmlns:a16="http://schemas.microsoft.com/office/drawing/2014/main" id="{659E46BE-0569-4901-98B8-32164D06B0EC}"/>
              </a:ext>
            </a:extLst>
          </p:cNvPr>
          <p:cNvSpPr>
            <a:spLocks noGrp="1"/>
          </p:cNvSpPr>
          <p:nvPr>
            <p:ph type="ftr" sz="quarter" idx="11"/>
          </p:nvPr>
        </p:nvSpPr>
        <p:spPr/>
        <p:txBody>
          <a:bodyPr/>
          <a:lstStyle/>
          <a:p>
            <a:r>
              <a:rPr lang="hr-HR" dirty="0"/>
              <a:t>*</a:t>
            </a:r>
            <a:r>
              <a:rPr lang="en-GB" dirty="0"/>
              <a:t> Schunk, D. H., &amp; Zimmerman, B. J. (1998). </a:t>
            </a:r>
            <a:r>
              <a:rPr lang="en-GB" i="1" dirty="0"/>
              <a:t>Self-Regulated Learning: From Teaching to Self-Reflective Practice</a:t>
            </a:r>
            <a:r>
              <a:rPr lang="en-GB" dirty="0"/>
              <a:t>. New York: Guilford Press.</a:t>
            </a:r>
          </a:p>
          <a:p>
            <a:endParaRPr lang="en-GB" dirty="0"/>
          </a:p>
        </p:txBody>
      </p:sp>
    </p:spTree>
    <p:extLst>
      <p:ext uri="{BB962C8B-B14F-4D97-AF65-F5344CB8AC3E}">
        <p14:creationId xmlns:p14="http://schemas.microsoft.com/office/powerpoint/2010/main" val="925695312"/>
      </p:ext>
    </p:extLst>
  </p:cSld>
  <p:clrMapOvr>
    <a:masterClrMapping/>
  </p:clrMapOvr>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1414</TotalTime>
  <Words>1380</Words>
  <Application>Microsoft Office PowerPoint</Application>
  <PresentationFormat>Široki zaslon</PresentationFormat>
  <Paragraphs>130</Paragraphs>
  <Slides>15</Slides>
  <Notes>0</Notes>
  <HiddenSlides>0</HiddenSlides>
  <MMClips>0</MMClips>
  <ScaleCrop>false</ScaleCrop>
  <HeadingPairs>
    <vt:vector size="6" baseType="variant">
      <vt:variant>
        <vt:lpstr>Korišteni fontovi</vt:lpstr>
      </vt:variant>
      <vt:variant>
        <vt:i4>6</vt:i4>
      </vt:variant>
      <vt:variant>
        <vt:lpstr>Tema</vt:lpstr>
      </vt:variant>
      <vt:variant>
        <vt:i4>1</vt:i4>
      </vt:variant>
      <vt:variant>
        <vt:lpstr>Naslovi slajdova</vt:lpstr>
      </vt:variant>
      <vt:variant>
        <vt:i4>15</vt:i4>
      </vt:variant>
    </vt:vector>
  </HeadingPairs>
  <TitlesOfParts>
    <vt:vector size="22" baseType="lpstr">
      <vt:lpstr>ＭＳ Ｐゴシック</vt:lpstr>
      <vt:lpstr>Arial</vt:lpstr>
      <vt:lpstr>Calibri</vt:lpstr>
      <vt:lpstr>Calibri Light</vt:lpstr>
      <vt:lpstr>Latha</vt:lpstr>
      <vt:lpstr>Wingdings</vt:lpstr>
      <vt:lpstr>Retrospektiva</vt:lpstr>
      <vt:lpstr>Uspješno studiranje i učenje</vt:lpstr>
      <vt:lpstr>Uspješno studiranje – temelji </vt:lpstr>
      <vt:lpstr>Pregled studijskog programa </vt:lpstr>
      <vt:lpstr>Planiranje studija i karijere</vt:lpstr>
      <vt:lpstr>Postavljanje ciljeva </vt:lpstr>
      <vt:lpstr>Postavljanje ciljeva</vt:lpstr>
      <vt:lpstr>Osobni plan razvoja</vt:lpstr>
      <vt:lpstr>Osobni plan razvoja - primjer</vt:lpstr>
      <vt:lpstr>Ciljevi u akademskom kontekstu - učenje</vt:lpstr>
      <vt:lpstr>Faze samoupravljivog učenja</vt:lpstr>
      <vt:lpstr>Faze samoupravljivog učenja</vt:lpstr>
      <vt:lpstr>Faze samoupravljivog učenja</vt:lpstr>
      <vt:lpstr>Ishodi učenja</vt:lpstr>
      <vt:lpstr>Upravljanje vremenom</vt:lpstr>
      <vt:lpstr>Upravljanje vremenom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Uspješno studiranje i učenje</dc:title>
  <dc:creator>Dario Pavic</dc:creator>
  <cp:lastModifiedBy>Dario Pavic</cp:lastModifiedBy>
  <cp:revision>29</cp:revision>
  <dcterms:created xsi:type="dcterms:W3CDTF">2017-10-24T11:19:06Z</dcterms:created>
  <dcterms:modified xsi:type="dcterms:W3CDTF">2017-10-25T10:53:53Z</dcterms:modified>
</cp:coreProperties>
</file>