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52" autoAdjust="0"/>
  </p:normalViewPr>
  <p:slideViewPr>
    <p:cSldViewPr snapToGrid="0">
      <p:cViewPr varScale="1">
        <p:scale>
          <a:sx n="70" d="100"/>
          <a:sy n="70" d="100"/>
        </p:scale>
        <p:origin x="72" y="444"/>
      </p:cViewPr>
      <p:guideLst/>
    </p:cSldViewPr>
  </p:slideViewPr>
  <p:outlineViewPr>
    <p:cViewPr>
      <p:scale>
        <a:sx n="33" d="100"/>
        <a:sy n="33" d="100"/>
      </p:scale>
      <p:origin x="0" y="-48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22B5-F6B3-45C9-9A93-9DCB4120E127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5FAF9-E940-4546-BBEE-6FE460CAA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6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www.google.hr/url?sa=i&amp;url=https%3A%2F%2Fwww.thrillerstoriciedintorni.it%2F2017%2F03%2F26%2Fstoria-della-scrittura-dal-volumen-al-codex%2F&amp;psig=AOvVaw3gryABQghpLumQqHaA0xYM&amp;ust=1736464387501000&amp;source=images&amp;cd=vfe&amp;opi=89978449&amp;ved=0CBQQjRxqFwoTCOCIlZag54oDFQAAAAAdAAAAABAE</a:t>
            </a:r>
            <a:endParaRPr lang="hr-HR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https://www.google.hr/</a:t>
            </a:r>
            <a:r>
              <a:rPr lang="en-GB" sz="12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imgres?q</a:t>
            </a:r>
            <a:r>
              <a:rPr lang="en-GB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volumina%2C%20codex&amp;imgurl=https%3A%2F%2Fupload.wikimedia.org%2Fwikipedia%2Fcommons%2Fe%2Fe4%2FDevil_codex_Gigas.jpg&amp;imgrefurl=https%3A%2F%2Ffr.wikipedia.org%2Fwiki%2FCodex&amp;docid=HWu2AkIj7BIEWM&amp;tbnid=51-4w17tHLYcxM&amp;vet=12ahUKEwiVq62IoOeKAxXCUXcKHeMKBZ8QM3oECBkQAA..i&amp;w=600&amp;h=413&amp;hcb=2&amp;ved=2ahUKEwiVq62IoOeKAxXCUXcKHeMKBZ8QM3oECBkQAA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5FAF9-E940-4546-BBEE-6FE460CAA7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2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5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5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1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4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5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4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2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2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0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8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81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2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3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1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0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D1FBC-C66D-4ED3-86CA-8DA9B7B573E5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070F6B-7CD3-429F-BCC5-7276170F51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FEF637-D95B-425B-A7AC-21DE05486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Uvod u latinsku filologiju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451789-9A2D-4FCB-94E1-4AF5710E5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Maja Matasović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91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756E08-19B6-472B-BC88-E84CE83A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Filologija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94FC4F-6044-4CB6-8CCA-47FC3FB2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φιλολογία </a:t>
            </a:r>
            <a:endParaRPr lang="hr-HR" dirty="0"/>
          </a:p>
          <a:p>
            <a:pPr lvl="1"/>
            <a:r>
              <a:rPr lang="hr-HR" dirty="0"/>
              <a:t>Značenje: </a:t>
            </a:r>
            <a:r>
              <a:rPr lang="hr-HR" i="1" dirty="0" err="1"/>
              <a:t>philos</a:t>
            </a:r>
            <a:r>
              <a:rPr lang="hr-HR" i="1" dirty="0"/>
              <a:t> + </a:t>
            </a:r>
            <a:r>
              <a:rPr lang="hr-HR" i="1" dirty="0" err="1"/>
              <a:t>logos</a:t>
            </a:r>
            <a:r>
              <a:rPr lang="hr-HR" i="1" dirty="0"/>
              <a:t> / -</a:t>
            </a:r>
            <a:r>
              <a:rPr lang="hr-HR" i="1" dirty="0" err="1"/>
              <a:t>logia</a:t>
            </a:r>
            <a:endParaRPr lang="hr-HR" dirty="0"/>
          </a:p>
          <a:p>
            <a:pPr lvl="1"/>
            <a:r>
              <a:rPr lang="hr-HR" dirty="0"/>
              <a:t>Počeci: Aleksandrijska knjižnica, 3. st. pr. Kr. (Homerova djela)</a:t>
            </a:r>
          </a:p>
          <a:p>
            <a:pPr lvl="2"/>
            <a:r>
              <a:rPr lang="hr-HR" dirty="0" err="1"/>
              <a:t>Kalimah</a:t>
            </a:r>
            <a:r>
              <a:rPr lang="hr-HR" dirty="0"/>
              <a:t>, </a:t>
            </a:r>
            <a:r>
              <a:rPr lang="hr-HR" dirty="0" err="1"/>
              <a:t>Eratosten</a:t>
            </a:r>
            <a:r>
              <a:rPr lang="hr-HR" dirty="0"/>
              <a:t>, </a:t>
            </a:r>
            <a:r>
              <a:rPr lang="hr-HR" dirty="0" err="1"/>
              <a:t>Apolonije</a:t>
            </a:r>
            <a:r>
              <a:rPr lang="hr-HR" dirty="0"/>
              <a:t> </a:t>
            </a:r>
            <a:r>
              <a:rPr lang="hr-HR" dirty="0" err="1"/>
              <a:t>Rođanin</a:t>
            </a:r>
            <a:r>
              <a:rPr lang="hr-HR" dirty="0"/>
              <a:t>, </a:t>
            </a:r>
            <a:r>
              <a:rPr lang="hr-HR" dirty="0" err="1"/>
              <a:t>Aristarh</a:t>
            </a:r>
            <a:r>
              <a:rPr lang="hr-HR" dirty="0"/>
              <a:t>…</a:t>
            </a:r>
          </a:p>
          <a:p>
            <a:pPr lvl="1"/>
            <a:r>
              <a:rPr lang="hr-HR" dirty="0"/>
              <a:t>Djelatnost – </a:t>
            </a:r>
            <a:r>
              <a:rPr lang="hr-HR" i="1" dirty="0" err="1"/>
              <a:t>lectio</a:t>
            </a:r>
            <a:r>
              <a:rPr lang="hr-HR" i="1" dirty="0"/>
              <a:t>, </a:t>
            </a:r>
            <a:r>
              <a:rPr lang="hr-HR" i="1" dirty="0" err="1"/>
              <a:t>enarratio</a:t>
            </a:r>
            <a:r>
              <a:rPr lang="hr-HR" i="1" dirty="0"/>
              <a:t>, </a:t>
            </a:r>
            <a:r>
              <a:rPr lang="hr-HR" i="1" dirty="0" err="1"/>
              <a:t>emendatio</a:t>
            </a:r>
            <a:r>
              <a:rPr lang="hr-HR" i="1" dirty="0"/>
              <a:t>, </a:t>
            </a:r>
            <a:r>
              <a:rPr lang="hr-HR" i="1" dirty="0" err="1"/>
              <a:t>iudicium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46A74-E53A-4D8A-9BFB-1C408E2D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Stanje izvora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30F0BF-92BA-4179-BCF6-F7A4D4C0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1" y="2479040"/>
            <a:ext cx="4245668" cy="3396828"/>
          </a:xfrm>
        </p:spPr>
        <p:txBody>
          <a:bodyPr/>
          <a:lstStyle/>
          <a:p>
            <a:r>
              <a:rPr lang="hr-HR" dirty="0"/>
              <a:t>Sačuvano oko petine djela iz antike</a:t>
            </a:r>
          </a:p>
          <a:p>
            <a:pPr lvl="1"/>
            <a:r>
              <a:rPr lang="hr-HR" dirty="0"/>
              <a:t>Rukopisi, papirusi…</a:t>
            </a:r>
          </a:p>
          <a:p>
            <a:r>
              <a:rPr lang="hr-HR" i="1" dirty="0" err="1"/>
              <a:t>Compendia</a:t>
            </a:r>
            <a:endParaRPr lang="hr-HR" i="1" dirty="0"/>
          </a:p>
          <a:p>
            <a:r>
              <a:rPr lang="hr-HR" dirty="0"/>
              <a:t>Problemi u prepisivanju</a:t>
            </a:r>
          </a:p>
          <a:p>
            <a:pPr lvl="1"/>
            <a:r>
              <a:rPr lang="hr-HR" dirty="0"/>
              <a:t>Komentari (</a:t>
            </a:r>
            <a:r>
              <a:rPr lang="hr-HR" i="1" dirty="0" err="1"/>
              <a:t>scholia</a:t>
            </a:r>
            <a:r>
              <a:rPr lang="hr-HR" dirty="0"/>
              <a:t>)</a:t>
            </a:r>
            <a:endParaRPr lang="en-GB" dirty="0"/>
          </a:p>
        </p:txBody>
      </p:sp>
      <p:pic>
        <p:nvPicPr>
          <p:cNvPr id="1026" name="Picture 2" descr="Palimpsest cicero hi-res stock photography and images - Alamy">
            <a:extLst>
              <a:ext uri="{FF2B5EF4-FFF2-40B4-BE49-F238E27FC236}">
                <a16:creationId xmlns:a16="http://schemas.microsoft.com/office/drawing/2014/main" id="{24695E79-D8BD-4171-BAE0-0C73B52E4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778" r="1442" b="11259"/>
          <a:stretch/>
        </p:blipFill>
        <p:spPr bwMode="auto">
          <a:xfrm>
            <a:off x="5190548" y="2407920"/>
            <a:ext cx="6381691" cy="38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CDDB748-68B5-4CC1-B8C3-8E34CEA1F7DA}"/>
              </a:ext>
            </a:extLst>
          </p:cNvPr>
          <p:cNvSpPr txBox="1"/>
          <p:nvPr/>
        </p:nvSpPr>
        <p:spPr>
          <a:xfrm>
            <a:off x="7224972" y="2038588"/>
            <a:ext cx="42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Palimpsest iz </a:t>
            </a:r>
            <a:r>
              <a:rPr lang="hr-HR" i="1" dirty="0" err="1">
                <a:solidFill>
                  <a:schemeClr val="accent4">
                    <a:lumMod val="75000"/>
                  </a:schemeClr>
                </a:solidFill>
              </a:rPr>
              <a:t>Ambrozijane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DA6CA-8B0B-49DA-8FC8-D6D7AD17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Važnost latinskog jezika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ADC1C4-96E7-4455-AEC4-E27FA8CCB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2556932"/>
            <a:ext cx="6949440" cy="3318936"/>
          </a:xfrm>
        </p:spPr>
        <p:txBody>
          <a:bodyPr/>
          <a:lstStyle/>
          <a:p>
            <a:r>
              <a:rPr lang="hr-HR" dirty="0"/>
              <a:t>Zapadna civilizacija</a:t>
            </a:r>
          </a:p>
          <a:p>
            <a:pPr lvl="1"/>
            <a:r>
              <a:rPr lang="hr-HR" dirty="0"/>
              <a:t>Obrazovanje, razvoj književnosti i standardnih jezika</a:t>
            </a:r>
          </a:p>
          <a:p>
            <a:pPr lvl="1"/>
            <a:r>
              <a:rPr lang="hr-HR" dirty="0"/>
              <a:t>Crkva (samostani)</a:t>
            </a:r>
          </a:p>
          <a:p>
            <a:pPr lvl="1"/>
            <a:r>
              <a:rPr lang="hr-HR" dirty="0"/>
              <a:t>Globalizacija, razmjena ideja</a:t>
            </a:r>
          </a:p>
          <a:p>
            <a:r>
              <a:rPr lang="hr-HR" dirty="0"/>
              <a:t>U Hrvatskoj službeni do 1847. g.</a:t>
            </a:r>
            <a:endParaRPr lang="en-GB" dirty="0"/>
          </a:p>
        </p:txBody>
      </p:sp>
      <p:pic>
        <p:nvPicPr>
          <p:cNvPr id="2050" name="Picture 2" descr="Storia della Scrittura - Dal Volumen al Codex">
            <a:extLst>
              <a:ext uri="{FF2B5EF4-FFF2-40B4-BE49-F238E27FC236}">
                <a16:creationId xmlns:a16="http://schemas.microsoft.com/office/drawing/2014/main" id="{577E334D-7D1F-4868-9DCD-14481529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622972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C725E93-6343-4C46-A5CF-423EA70B8E99}"/>
              </a:ext>
            </a:extLst>
          </p:cNvPr>
          <p:cNvSpPr txBox="1"/>
          <p:nvPr/>
        </p:nvSpPr>
        <p:spPr>
          <a:xfrm>
            <a:off x="8525327" y="4371538"/>
            <a:ext cx="2933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chemeClr val="accent6">
                    <a:lumMod val="75000"/>
                  </a:schemeClr>
                </a:solidFill>
              </a:rPr>
              <a:t>Volumen</a:t>
            </a:r>
          </a:p>
          <a:p>
            <a:endParaRPr lang="hr-HR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400" b="1" i="1" dirty="0" err="1">
                <a:solidFill>
                  <a:schemeClr val="accent6">
                    <a:lumMod val="75000"/>
                  </a:schemeClr>
                </a:solidFill>
              </a:rPr>
              <a:t>Codex</a:t>
            </a:r>
            <a:endParaRPr lang="en-GB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Codex — Wikipédia">
            <a:extLst>
              <a:ext uri="{FF2B5EF4-FFF2-40B4-BE49-F238E27FC236}">
                <a16:creationId xmlns:a16="http://schemas.microsoft.com/office/drawing/2014/main" id="{8ACFBA9C-F8AB-41A2-9AF2-BC94415D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4" y="4025894"/>
            <a:ext cx="3483064" cy="23905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3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4586F-AAF6-4E27-B731-831A16CB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6348"/>
            <a:ext cx="9601196" cy="1192695"/>
          </a:xfrm>
        </p:spPr>
        <p:txBody>
          <a:bodyPr/>
          <a:lstStyle/>
          <a:p>
            <a:r>
              <a:rPr lang="hr-HR" dirty="0"/>
              <a:t>Kronologija</a:t>
            </a:r>
            <a:endParaRPr lang="en-GB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7722B2-9F41-42FF-9C6D-FBF79180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789043"/>
            <a:ext cx="4718304" cy="576262"/>
          </a:xfrm>
        </p:spPr>
        <p:txBody>
          <a:bodyPr/>
          <a:lstStyle/>
          <a:p>
            <a:pPr algn="ctr"/>
            <a:r>
              <a:rPr lang="hr-HR" dirty="0"/>
              <a:t>Povijest	</a:t>
            </a:r>
            <a:endParaRPr lang="en-GB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BD2ABFD-FE79-486C-9F10-E78B71B3C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720" y="2365305"/>
            <a:ext cx="5988437" cy="4025335"/>
          </a:xfrm>
        </p:spPr>
        <p:txBody>
          <a:bodyPr>
            <a:normAutofit fontScale="55000" lnSpcReduction="20000"/>
          </a:bodyPr>
          <a:lstStyle/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Osnutak Rima: 21.4. 753.g.pr.Kr. - &gt; </a:t>
            </a:r>
            <a:r>
              <a:rPr lang="hr-HR" sz="2500" b="1" dirty="0"/>
              <a:t>kraljevstvo</a:t>
            </a:r>
            <a:r>
              <a:rPr lang="hr-HR" sz="2500" dirty="0"/>
              <a:t> (</a:t>
            </a:r>
            <a:r>
              <a:rPr lang="hr-HR" sz="2500" dirty="0" err="1"/>
              <a:t>Romul</a:t>
            </a:r>
            <a:r>
              <a:rPr lang="hr-HR" sz="2500" dirty="0"/>
              <a:t>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509.g.pr.Kr. progon </a:t>
            </a:r>
            <a:r>
              <a:rPr lang="hr-HR" sz="2500" dirty="0" err="1"/>
              <a:t>Tarkvinija</a:t>
            </a:r>
            <a:r>
              <a:rPr lang="hr-HR" sz="2500" dirty="0"/>
              <a:t> Oholog i uspostava </a:t>
            </a:r>
            <a:r>
              <a:rPr lang="hr-HR" sz="2500" b="1" dirty="0"/>
              <a:t>republike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C. 390.pr.Kr. Gali osvajaju Rim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Punski ratovi (264-241., 218-201., 149-146.pr.Kr.)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 err="1"/>
              <a:t>Sulina</a:t>
            </a:r>
            <a:r>
              <a:rPr lang="hr-HR" sz="2500" dirty="0"/>
              <a:t> diktatura 82.-80.pr.Kr.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Spartakov ustanak 73.-71.pr.Kr.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49.pr.Kr. građanski rat Pompeja i Cezara; diktator Cezar ubijen 15.3. 44.pr.Kr.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Građanski rat Marka Antonija i Oktavijana 31-30.pr.Kr. kad Egipat postaje rimska provincija, </a:t>
            </a:r>
            <a:r>
              <a:rPr lang="hr-HR" sz="2500" dirty="0" err="1"/>
              <a:t>principat</a:t>
            </a:r>
            <a:r>
              <a:rPr lang="hr-HR" sz="2500" dirty="0"/>
              <a:t> uveden 27.pr.Kr. -&gt; </a:t>
            </a:r>
            <a:r>
              <a:rPr lang="hr-HR" sz="2500" b="1" dirty="0"/>
              <a:t>carstvo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69.AD – godina 4 careva (</a:t>
            </a:r>
            <a:r>
              <a:rPr lang="hr-HR" sz="2500" dirty="0" err="1"/>
              <a:t>julijevsko-klaudijevsku</a:t>
            </a:r>
            <a:r>
              <a:rPr lang="hr-HR" sz="2500" dirty="0"/>
              <a:t> dinastiju </a:t>
            </a:r>
            <a:r>
              <a:rPr lang="hr-HR" sz="2500" dirty="0" err="1"/>
              <a:t>zamijenjuju</a:t>
            </a:r>
            <a:r>
              <a:rPr lang="hr-HR" sz="2500" dirty="0"/>
              <a:t> </a:t>
            </a:r>
            <a:r>
              <a:rPr lang="hr-HR" sz="2500" dirty="0" err="1"/>
              <a:t>Flavijevci</a:t>
            </a:r>
            <a:r>
              <a:rPr lang="hr-HR" sz="2500" dirty="0"/>
              <a:t>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79. AD – erupcija Vezuva (Pompeji, </a:t>
            </a:r>
            <a:r>
              <a:rPr lang="hr-HR" sz="2500" dirty="0" err="1"/>
              <a:t>Herkulanej</a:t>
            </a:r>
            <a:r>
              <a:rPr lang="hr-HR" sz="2500" dirty="0"/>
              <a:t>, </a:t>
            </a:r>
            <a:r>
              <a:rPr lang="hr-HR" sz="2500" dirty="0" err="1"/>
              <a:t>Stabije</a:t>
            </a:r>
            <a:r>
              <a:rPr lang="hr-HR" sz="2500" dirty="0"/>
              <a:t>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96.-192. dinastija </a:t>
            </a:r>
            <a:r>
              <a:rPr lang="hr-HR" sz="2500" dirty="0" err="1"/>
              <a:t>Antonina</a:t>
            </a:r>
            <a:r>
              <a:rPr lang="hr-HR" sz="2500" dirty="0"/>
              <a:t> (117. na vlast dolazi </a:t>
            </a:r>
            <a:r>
              <a:rPr lang="hr-HR" sz="2500" dirty="0" err="1"/>
              <a:t>Hadrijan</a:t>
            </a:r>
            <a:r>
              <a:rPr lang="hr-HR" sz="2500" dirty="0"/>
              <a:t>)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284. Dioklecijan dolazi na vlast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313. Milanskim ediktom Konstantin dopušta kršćanstvo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390. Kršćanstvo postaje državna vjera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395. Carstvo se dijeli na </a:t>
            </a:r>
            <a:r>
              <a:rPr lang="hr-HR" sz="2500" dirty="0" err="1"/>
              <a:t>Issssssstočno</a:t>
            </a:r>
            <a:r>
              <a:rPr lang="hr-HR" sz="2500" dirty="0"/>
              <a:t> i Zapadno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410. </a:t>
            </a:r>
            <a:r>
              <a:rPr lang="hr-HR" sz="2500" dirty="0" err="1"/>
              <a:t>Alarik</a:t>
            </a:r>
            <a:r>
              <a:rPr lang="hr-HR" sz="2500" dirty="0"/>
              <a:t> s Vizigotima pljačka Rim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455. Vandali osvajaju Rim</a:t>
            </a:r>
          </a:p>
          <a:p>
            <a:pPr marL="182563" indent="-182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hr-HR" sz="2500" dirty="0"/>
              <a:t>476. </a:t>
            </a:r>
            <a:r>
              <a:rPr lang="hr-HR" sz="2500" dirty="0" err="1"/>
              <a:t>Odoakar</a:t>
            </a:r>
            <a:r>
              <a:rPr lang="hr-HR" sz="2500" dirty="0"/>
              <a:t> svrgava </a:t>
            </a:r>
            <a:r>
              <a:rPr lang="hr-HR" sz="2500" dirty="0" err="1"/>
              <a:t>Romula</a:t>
            </a:r>
            <a:r>
              <a:rPr lang="hr-HR" sz="2500" dirty="0"/>
              <a:t> </a:t>
            </a:r>
            <a:r>
              <a:rPr lang="hr-HR" sz="2500" dirty="0" err="1"/>
              <a:t>Augustula</a:t>
            </a:r>
            <a:r>
              <a:rPr lang="hr-HR" sz="2500" dirty="0"/>
              <a:t> i postaje kraljem Italije – </a:t>
            </a:r>
            <a:r>
              <a:rPr lang="hr-HR" sz="2500" b="1" dirty="0"/>
              <a:t>pad Zapadnog Rimskog Carstva</a:t>
            </a:r>
            <a:endParaRPr lang="hr-HR" sz="2500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55E06EB7-B2F2-427C-9D7F-AB3D5E162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1789043"/>
            <a:ext cx="4718304" cy="576262"/>
          </a:xfrm>
        </p:spPr>
        <p:txBody>
          <a:bodyPr/>
          <a:lstStyle/>
          <a:p>
            <a:pPr algn="ctr"/>
            <a:r>
              <a:rPr lang="hr-HR" dirty="0"/>
              <a:t>Književnost</a:t>
            </a:r>
            <a:endParaRPr lang="en-GB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EBAA16D-5CA9-426D-9610-F5F1EC70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9157" y="2677460"/>
            <a:ext cx="4827105" cy="3401024"/>
          </a:xfrm>
        </p:spPr>
        <p:txBody>
          <a:bodyPr>
            <a:normAutofit fontScale="55000" lnSpcReduction="20000"/>
          </a:bodyPr>
          <a:lstStyle/>
          <a:p>
            <a:r>
              <a:rPr lang="hr-HR" sz="2500" b="1" dirty="0"/>
              <a:t>Prvo ili uvodno razdoblje – </a:t>
            </a:r>
            <a:r>
              <a:rPr lang="hr-HR" sz="2500" dirty="0"/>
              <a:t>do 240.pr.Kr.</a:t>
            </a:r>
            <a:endParaRPr lang="hr-HR" sz="2500" b="1" dirty="0"/>
          </a:p>
          <a:p>
            <a:r>
              <a:rPr lang="hr-HR" sz="2500" dirty="0"/>
              <a:t>240.g.pr.Kr. Livije </a:t>
            </a:r>
            <a:r>
              <a:rPr lang="hr-HR" sz="2500" dirty="0" err="1"/>
              <a:t>Andronik</a:t>
            </a:r>
            <a:r>
              <a:rPr lang="hr-HR" sz="2500" dirty="0"/>
              <a:t> – prva drama na latinskom</a:t>
            </a:r>
          </a:p>
          <a:p>
            <a:r>
              <a:rPr lang="hr-HR" sz="2500" b="1" dirty="0"/>
              <a:t>Drugo ili </a:t>
            </a:r>
            <a:r>
              <a:rPr lang="hr-HR" sz="2500" b="1" dirty="0" err="1"/>
              <a:t>arhajsko</a:t>
            </a:r>
            <a:r>
              <a:rPr lang="hr-HR" sz="2500" b="1" dirty="0"/>
              <a:t> razdoblje </a:t>
            </a:r>
            <a:r>
              <a:rPr lang="hr-HR" sz="2500" dirty="0"/>
              <a:t>– 240.-80.pr.Kr.</a:t>
            </a:r>
          </a:p>
          <a:p>
            <a:r>
              <a:rPr lang="hr-HR" sz="2500" dirty="0"/>
              <a:t>80.pr.Kr. – Ciceronov prvi sačuvani govor </a:t>
            </a:r>
            <a:r>
              <a:rPr lang="hr-HR" sz="2500" i="1" dirty="0"/>
              <a:t>Za </a:t>
            </a:r>
            <a:r>
              <a:rPr lang="hr-HR" sz="2500" i="1" dirty="0" err="1"/>
              <a:t>Seksta</a:t>
            </a:r>
            <a:r>
              <a:rPr lang="hr-HR" sz="2500" i="1" dirty="0"/>
              <a:t> </a:t>
            </a:r>
            <a:r>
              <a:rPr lang="hr-HR" sz="2500" i="1" dirty="0" err="1"/>
              <a:t>Roscija</a:t>
            </a:r>
            <a:endParaRPr lang="hr-HR" sz="2500" i="1" dirty="0"/>
          </a:p>
          <a:p>
            <a:r>
              <a:rPr lang="hr-HR" sz="2500" b="1" dirty="0"/>
              <a:t>Treće razdoblje ili zlatni vijek </a:t>
            </a:r>
            <a:r>
              <a:rPr lang="hr-HR" sz="2500" dirty="0"/>
              <a:t>– 80.pr.Kr.-14.n.e.</a:t>
            </a:r>
            <a:endParaRPr lang="hr-HR" sz="2500" b="1" dirty="0"/>
          </a:p>
          <a:p>
            <a:pPr lvl="1"/>
            <a:r>
              <a:rPr lang="hr-HR" sz="2200" b="1" dirty="0"/>
              <a:t>Ciceronovo doba </a:t>
            </a:r>
            <a:r>
              <a:rPr lang="hr-HR" sz="2200" dirty="0"/>
              <a:t>80-30.pr.Kr.</a:t>
            </a:r>
          </a:p>
          <a:p>
            <a:pPr lvl="1"/>
            <a:r>
              <a:rPr lang="hr-HR" sz="2200" b="1" dirty="0" err="1"/>
              <a:t>Augustovo</a:t>
            </a:r>
            <a:r>
              <a:rPr lang="hr-HR" sz="2200" b="1" dirty="0"/>
              <a:t> doba </a:t>
            </a:r>
            <a:r>
              <a:rPr lang="hr-HR" sz="2200" dirty="0"/>
              <a:t>30.pr.Kr. – 14.AD</a:t>
            </a:r>
          </a:p>
          <a:p>
            <a:r>
              <a:rPr lang="hr-HR" sz="2500" b="1" dirty="0"/>
              <a:t>Četvrto razdoblje ili srebrni vijek </a:t>
            </a:r>
            <a:r>
              <a:rPr lang="hr-HR" sz="2500" dirty="0"/>
              <a:t>– 14.-117.AD</a:t>
            </a:r>
          </a:p>
          <a:p>
            <a:r>
              <a:rPr lang="hr-HR" sz="2500" b="1" dirty="0"/>
              <a:t>Peto razdoblje ili doba propadanja </a:t>
            </a:r>
            <a:r>
              <a:rPr lang="hr-HR" sz="2500" dirty="0"/>
              <a:t>– 117.-524.AD</a:t>
            </a:r>
          </a:p>
          <a:p>
            <a:r>
              <a:rPr lang="hr-HR" sz="2500" dirty="0"/>
              <a:t>524.AD – umire </a:t>
            </a:r>
            <a:r>
              <a:rPr lang="hr-HR" sz="2500" dirty="0" err="1"/>
              <a:t>Boetije</a:t>
            </a:r>
            <a:endParaRPr lang="hr-HR" sz="2500" dirty="0"/>
          </a:p>
          <a:p>
            <a:r>
              <a:rPr lang="hr-HR" sz="2500" dirty="0"/>
              <a:t>529. Justinijan ukida Akademiju u Ateni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2BD47732-3987-4069-B4CE-12156F52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Književne vrste</a:t>
            </a:r>
            <a:endParaRPr lang="en-GB" dirty="0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22B004CD-31FA-4BC7-B322-A883CB43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75808"/>
            <a:ext cx="4718304" cy="576262"/>
          </a:xfrm>
        </p:spPr>
        <p:txBody>
          <a:bodyPr/>
          <a:lstStyle/>
          <a:p>
            <a:pPr algn="ctr"/>
            <a:r>
              <a:rPr lang="hr-HR" dirty="0"/>
              <a:t>Poezija	</a:t>
            </a:r>
            <a:endParaRPr lang="en-GB" dirty="0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F88F9B01-3D72-4626-9910-3BE2E1816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52070"/>
            <a:ext cx="4718304" cy="2823797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Epika</a:t>
            </a:r>
          </a:p>
          <a:p>
            <a:pPr lvl="1"/>
            <a:r>
              <a:rPr lang="hr-HR" dirty="0"/>
              <a:t>Ep, </a:t>
            </a:r>
            <a:r>
              <a:rPr lang="hr-HR" dirty="0" err="1"/>
              <a:t>epilij</a:t>
            </a:r>
            <a:endParaRPr lang="hr-HR" dirty="0"/>
          </a:p>
          <a:p>
            <a:r>
              <a:rPr lang="hr-HR" dirty="0"/>
              <a:t>Lirika</a:t>
            </a:r>
          </a:p>
          <a:p>
            <a:pPr lvl="1"/>
            <a:r>
              <a:rPr lang="hr-HR" dirty="0"/>
              <a:t>Elegija, epigram, oda, </a:t>
            </a:r>
            <a:r>
              <a:rPr lang="hr-HR" dirty="0" err="1"/>
              <a:t>epoda</a:t>
            </a:r>
            <a:r>
              <a:rPr lang="hr-HR" dirty="0"/>
              <a:t>, …</a:t>
            </a:r>
          </a:p>
          <a:p>
            <a:r>
              <a:rPr lang="hr-HR" dirty="0"/>
              <a:t>Satira</a:t>
            </a:r>
          </a:p>
          <a:p>
            <a:r>
              <a:rPr lang="hr-HR"/>
              <a:t>Basna</a:t>
            </a:r>
            <a:endParaRPr lang="hr-HR" dirty="0"/>
          </a:p>
          <a:p>
            <a:r>
              <a:rPr lang="hr-HR" dirty="0"/>
              <a:t>Drama</a:t>
            </a:r>
          </a:p>
          <a:p>
            <a:pPr lvl="1"/>
            <a:r>
              <a:rPr lang="hr-HR" dirty="0"/>
              <a:t>Tragedija, komedija, </a:t>
            </a:r>
            <a:r>
              <a:rPr lang="hr-HR" dirty="0" err="1"/>
              <a:t>mim</a:t>
            </a:r>
            <a:r>
              <a:rPr lang="hr-HR" dirty="0"/>
              <a:t>…</a:t>
            </a:r>
          </a:p>
          <a:p>
            <a:pPr lvl="1"/>
            <a:endParaRPr lang="en-GB" dirty="0"/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C8324DA9-0180-496E-983C-6BC941AE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475808"/>
            <a:ext cx="4718304" cy="576262"/>
          </a:xfrm>
        </p:spPr>
        <p:txBody>
          <a:bodyPr/>
          <a:lstStyle/>
          <a:p>
            <a:pPr algn="ctr"/>
            <a:r>
              <a:rPr lang="hr-HR" dirty="0"/>
              <a:t>Proza</a:t>
            </a:r>
            <a:endParaRPr lang="en-GB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9A191D52-D3FB-42D3-948A-1A5F019CC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3354" y="3052070"/>
            <a:ext cx="4587011" cy="312013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Povijest</a:t>
            </a:r>
          </a:p>
          <a:p>
            <a:r>
              <a:rPr lang="hr-HR" dirty="0"/>
              <a:t>Roman</a:t>
            </a:r>
          </a:p>
          <a:p>
            <a:r>
              <a:rPr lang="hr-HR" dirty="0"/>
              <a:t>Filozofska rasprava</a:t>
            </a:r>
          </a:p>
          <a:p>
            <a:r>
              <a:rPr lang="hr-HR" dirty="0"/>
              <a:t>Putopis</a:t>
            </a:r>
          </a:p>
          <a:p>
            <a:r>
              <a:rPr lang="hr-HR" dirty="0"/>
              <a:t>Životopis</a:t>
            </a:r>
          </a:p>
          <a:p>
            <a:r>
              <a:rPr lang="hr-HR" dirty="0"/>
              <a:t>Govor</a:t>
            </a:r>
          </a:p>
          <a:p>
            <a:r>
              <a:rPr lang="hr-HR" dirty="0"/>
              <a:t>Pismo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3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1D520-9A81-4218-90AF-7B8F5704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9C0E6B-5090-4DF4-8C3A-006D3E0A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09" y="2556932"/>
            <a:ext cx="9217089" cy="3318936"/>
          </a:xfrm>
        </p:spPr>
        <p:txBody>
          <a:bodyPr/>
          <a:lstStyle/>
          <a:p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Vratović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Vladimir (1977). Rimska književnost u: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Povijest svjetske književnosti 2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str. 189-312 /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Vratović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Vladimir (2008).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Rimska književnost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(teme i autori obrađene na kolegiju),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Biakova</a:t>
            </a: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Reynolds, L. D. 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G.</a:t>
            </a:r>
            <a:r>
              <a:rPr lang="hr-H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(1968).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Scribes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Scholars: A Guide to the Transmission of Greek and Latin Literature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Oxford University Press</a:t>
            </a:r>
          </a:p>
          <a:p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Taplin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Oliver (2000).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 World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Oxford University Press</a:t>
            </a:r>
          </a:p>
          <a:p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maiar_selene@yahoo.co.uk</a:t>
            </a:r>
            <a:endParaRPr lang="en-GB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57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1550</TotalTime>
  <Words>738</Words>
  <Application>Microsoft Office PowerPoint</Application>
  <PresentationFormat>Široki zaslon</PresentationFormat>
  <Paragraphs>87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Organski</vt:lpstr>
      <vt:lpstr>Uvod u latinsku filologiju</vt:lpstr>
      <vt:lpstr>Filologija</vt:lpstr>
      <vt:lpstr>Stanje izvora </vt:lpstr>
      <vt:lpstr>Važnost latinskog jezika</vt:lpstr>
      <vt:lpstr>Kronologija</vt:lpstr>
      <vt:lpstr>Književne vrste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 Matasović</dc:creator>
  <cp:lastModifiedBy>Maja Matasović</cp:lastModifiedBy>
  <cp:revision>21</cp:revision>
  <dcterms:created xsi:type="dcterms:W3CDTF">2025-01-07T21:44:15Z</dcterms:created>
  <dcterms:modified xsi:type="dcterms:W3CDTF">2025-10-01T16:19:47Z</dcterms:modified>
</cp:coreProperties>
</file>