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63" r:id="rId24"/>
    <p:sldId id="264" r:id="rId25"/>
    <p:sldId id="265" r:id="rId26"/>
    <p:sldId id="266" r:id="rId2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5F26-0F9C-4AE2-926F-4FF47E989622}" type="datetimeFigureOut">
              <a:rPr lang="hr-HR" smtClean="0"/>
              <a:t>13.10.2015.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832D-24EC-456A-A86A-CBBB9A07D2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9229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5F26-0F9C-4AE2-926F-4FF47E989622}" type="datetimeFigureOut">
              <a:rPr lang="hr-HR" smtClean="0"/>
              <a:t>13.10.2015.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832D-24EC-456A-A86A-CBBB9A07D2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7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5F26-0F9C-4AE2-926F-4FF47E989622}" type="datetimeFigureOut">
              <a:rPr lang="hr-HR" smtClean="0"/>
              <a:t>13.10.2015.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832D-24EC-456A-A86A-CBBB9A07D2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8848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5F26-0F9C-4AE2-926F-4FF47E989622}" type="datetimeFigureOut">
              <a:rPr lang="hr-HR" smtClean="0"/>
              <a:t>13.10.2015.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832D-24EC-456A-A86A-CBBB9A07D2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800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5F26-0F9C-4AE2-926F-4FF47E989622}" type="datetimeFigureOut">
              <a:rPr lang="hr-HR" smtClean="0"/>
              <a:t>13.10.2015.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832D-24EC-456A-A86A-CBBB9A07D2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2345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5F26-0F9C-4AE2-926F-4FF47E989622}" type="datetimeFigureOut">
              <a:rPr lang="hr-HR" smtClean="0"/>
              <a:t>13.10.2015.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832D-24EC-456A-A86A-CBBB9A07D2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1665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5F26-0F9C-4AE2-926F-4FF47E989622}" type="datetimeFigureOut">
              <a:rPr lang="hr-HR" smtClean="0"/>
              <a:t>13.10.2015.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832D-24EC-456A-A86A-CBBB9A07D2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525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5F26-0F9C-4AE2-926F-4FF47E989622}" type="datetimeFigureOut">
              <a:rPr lang="hr-HR" smtClean="0"/>
              <a:t>13.10.2015.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832D-24EC-456A-A86A-CBBB9A07D2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5348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5F26-0F9C-4AE2-926F-4FF47E989622}" type="datetimeFigureOut">
              <a:rPr lang="hr-HR" smtClean="0"/>
              <a:t>13.10.2015.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832D-24EC-456A-A86A-CBBB9A07D2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161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5F26-0F9C-4AE2-926F-4FF47E989622}" type="datetimeFigureOut">
              <a:rPr lang="hr-HR" smtClean="0"/>
              <a:t>13.10.2015.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832D-24EC-456A-A86A-CBBB9A07D2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42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5F26-0F9C-4AE2-926F-4FF47E989622}" type="datetimeFigureOut">
              <a:rPr lang="hr-HR" smtClean="0"/>
              <a:t>13.10.2015.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832D-24EC-456A-A86A-CBBB9A07D2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783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05F26-0F9C-4AE2-926F-4FF47E989622}" type="datetimeFigureOut">
              <a:rPr lang="hr-HR" smtClean="0"/>
              <a:t>13.10.2015.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1832D-24EC-456A-A86A-CBBB9A07D2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356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Uvod u kvantitativne metode istraživanja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Kvantitativne metode istraživanja</a:t>
            </a:r>
          </a:p>
          <a:p>
            <a:r>
              <a:rPr lang="hr-HR" dirty="0"/>
              <a:t>d</a:t>
            </a:r>
            <a:r>
              <a:rPr lang="hr-HR" dirty="0" smtClean="0"/>
              <a:t>r. </a:t>
            </a:r>
            <a:r>
              <a:rPr lang="hr-HR" dirty="0" err="1" smtClean="0"/>
              <a:t>sc</a:t>
            </a:r>
            <a:r>
              <a:rPr lang="hr-HR" dirty="0" smtClean="0"/>
              <a:t>. Dario Pavić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7121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 Dizajn istraživanja – jedinice analize i promatranja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Jedinica analize – razina društvenog života na koje je usmjereno istraživačko pitanje npr. pojedinci, grupe, gradovi ili nacije (o čemu donosimo zaključke)</a:t>
            </a:r>
          </a:p>
          <a:p>
            <a:r>
              <a:rPr lang="hr-HR" dirty="0" smtClean="0"/>
              <a:t>Jedinica promatranja – slučajevi o kojima se mjere zapravo dobiju u uzorku (o čemu ili na čemu prikupljamo podatke)</a:t>
            </a:r>
          </a:p>
          <a:p>
            <a:r>
              <a:rPr lang="hr-HR" dirty="0" smtClean="0"/>
              <a:t>Kada su jedinice promatranja i jedinice analize različite, može doći do pogrešaka u utvrđivanju uzroka određene društvene pojave.</a:t>
            </a:r>
          </a:p>
          <a:p>
            <a:r>
              <a:rPr lang="hr-HR" dirty="0" smtClean="0"/>
              <a:t>Ekološka i redukcionistička pogreška.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13525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Ekološka pogreška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Pogreška u rasuđivanju u kojoj su doneseni netočni zaključci o procesima na razini pojedinca (jedinica analize) na temelju podataka o procesima na razini grupe (jedinica promatranja).</a:t>
            </a:r>
          </a:p>
          <a:p>
            <a:r>
              <a:rPr lang="hr-HR" dirty="0" smtClean="0"/>
              <a:t>Primjer: Na Islandu 65% djece rode žene izvan braka. Stoga, pojedina žena na Islandu ima veći broj djece ukoliko nije u braku.</a:t>
            </a:r>
          </a:p>
          <a:p>
            <a:r>
              <a:rPr lang="hr-HR" dirty="0" smtClean="0"/>
              <a:t>Gdje je problem? Koja je jedinica promatranja, a koja analize?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22418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Redukcionistička pogreška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Pogreška u rasuđivanju u kojoj su doneseni netočni zaključci o procesima na razini </a:t>
            </a:r>
            <a:r>
              <a:rPr lang="hr-HR" dirty="0" smtClean="0"/>
              <a:t>grupe </a:t>
            </a:r>
            <a:r>
              <a:rPr lang="hr-HR" dirty="0"/>
              <a:t>(jedinica analize) na temelju podataka o procesima na razini </a:t>
            </a:r>
            <a:r>
              <a:rPr lang="hr-HR" dirty="0" smtClean="0"/>
              <a:t>pojedinca </a:t>
            </a:r>
            <a:r>
              <a:rPr lang="hr-HR" dirty="0"/>
              <a:t>(jedinica promatranja</a:t>
            </a:r>
            <a:r>
              <a:rPr lang="hr-HR" dirty="0" smtClean="0"/>
              <a:t>).</a:t>
            </a:r>
          </a:p>
          <a:p>
            <a:r>
              <a:rPr lang="hr-HR" dirty="0" smtClean="0"/>
              <a:t>Primjer: Rasa kao uzrok kriminala. Anketnim istraživanjem utvrđeno je da su pojedinci Afroamerikanci češće počinili pljačku od bijelaca. Stoga je rasna pripadnost uzrok kriminala. No, 40% Afroamerikanaca živi u siromaštvu, nasuprot 7% bijelaca.</a:t>
            </a:r>
          </a:p>
          <a:p>
            <a:r>
              <a:rPr lang="hr-HR" dirty="0" smtClean="0"/>
              <a:t>Jedinice i problem? 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06888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Jedinice analize i promatranja - tablica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3819" y="2429296"/>
            <a:ext cx="6701270" cy="314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079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 – jedinice analize i promatranja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Rješenje problema je znati točno koje su jedinice analize, a koje su jedinice promatranja.</a:t>
            </a:r>
          </a:p>
          <a:p>
            <a:r>
              <a:rPr lang="hr-HR" dirty="0" smtClean="0"/>
              <a:t>Cilj nije da ove jedinice uvijek budu iste (jer ne mogu uvijek), niti je cilj da ako su različite automatski pretpostavimo ekološku ili redukcionističku pogrešku.</a:t>
            </a:r>
          </a:p>
          <a:p>
            <a:r>
              <a:rPr lang="hr-HR" dirty="0" smtClean="0"/>
              <a:t>Cilj je prosuditi vjerojatnost ekološke ili redukcionističke pogreške pri određivanju uzročne </a:t>
            </a:r>
            <a:r>
              <a:rPr lang="hr-HR" smtClean="0"/>
              <a:t>valjanosti zaključaka.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4505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Transverzalni i longitudinalni dizajn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Transverzalni (</a:t>
            </a:r>
            <a:r>
              <a:rPr lang="hr-HR" i="1" dirty="0" err="1" smtClean="0"/>
              <a:t>cross-sectional</a:t>
            </a:r>
            <a:r>
              <a:rPr lang="hr-HR" dirty="0" smtClean="0"/>
              <a:t>) dizajn – svi podaci prikupljeni u jednom trenutku – problematično uspostavljanje uzročno-posljedičnog odnosa</a:t>
            </a:r>
          </a:p>
          <a:p>
            <a:r>
              <a:rPr lang="hr-HR" dirty="0" smtClean="0"/>
              <a:t>Longitudinalni dizajn – podaci prikupljeni u dvije ili više vremenskih točaka.</a:t>
            </a:r>
          </a:p>
          <a:p>
            <a:r>
              <a:rPr lang="hr-HR" dirty="0" smtClean="0"/>
              <a:t>Vremenski slijed – zašto je bitan? On je kriterij za ustanovljavanje uzročnog (kauzalnog) odnosa. Varijacija u uzroku pojave (nezavisna varijabla) mora prethoditi varijaciji same pojave</a:t>
            </a:r>
          </a:p>
          <a:p>
            <a:r>
              <a:rPr lang="hr-HR" i="1" dirty="0" smtClean="0"/>
              <a:t>Post-</a:t>
            </a:r>
            <a:r>
              <a:rPr lang="hr-HR" i="1" dirty="0" err="1" smtClean="0"/>
              <a:t>hoc</a:t>
            </a:r>
            <a:r>
              <a:rPr lang="hr-HR" dirty="0" smtClean="0"/>
              <a:t> pogreška – sama činjenica da jedna varijabla vremenski prethodi drugoj ne znači da je prva uzrok druge.</a:t>
            </a:r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val="4009514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Transverzalni dizajn - primjer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4835" y="1825625"/>
            <a:ext cx="930233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488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Longitudinalni dizajn – tri vrste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Ponovljeni transverzalni dizajn – podaci su prikupljeni u dvije ili više vremenskih točaka iz RAZLIČITIH uzoraka ISTE populacije.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Panel dizajn (</a:t>
            </a:r>
            <a:r>
              <a:rPr lang="hr-HR" i="1" dirty="0" err="1" smtClean="0"/>
              <a:t>fixed-sample</a:t>
            </a:r>
            <a:r>
              <a:rPr lang="hr-HR" i="1" dirty="0" smtClean="0"/>
              <a:t> panel design</a:t>
            </a:r>
            <a:r>
              <a:rPr lang="hr-HR" dirty="0" smtClean="0"/>
              <a:t>) - </a:t>
            </a:r>
            <a:r>
              <a:rPr lang="hr-HR" dirty="0"/>
              <a:t>podaci su prikupljeni u dvije ili više vremenskih </a:t>
            </a:r>
            <a:r>
              <a:rPr lang="hr-HR" dirty="0" smtClean="0"/>
              <a:t>točaka od ISTIH pojedinaca.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Kohortni</a:t>
            </a:r>
            <a:r>
              <a:rPr lang="hr-HR" dirty="0" smtClean="0"/>
              <a:t> (</a:t>
            </a:r>
            <a:r>
              <a:rPr lang="hr-HR" i="1" dirty="0" smtClean="0"/>
              <a:t>event-</a:t>
            </a:r>
            <a:r>
              <a:rPr lang="hr-HR" i="1" dirty="0" err="1" smtClean="0"/>
              <a:t>based</a:t>
            </a:r>
            <a:r>
              <a:rPr lang="hr-HR" i="1" dirty="0" smtClean="0"/>
              <a:t> design, </a:t>
            </a:r>
            <a:r>
              <a:rPr lang="hr-HR" i="1" dirty="0" err="1" smtClean="0"/>
              <a:t>cohort</a:t>
            </a:r>
            <a:r>
              <a:rPr lang="hr-HR" i="1" dirty="0" smtClean="0"/>
              <a:t> design</a:t>
            </a:r>
            <a:r>
              <a:rPr lang="hr-HR" dirty="0" smtClean="0"/>
              <a:t>) - </a:t>
            </a:r>
            <a:r>
              <a:rPr lang="hr-HR" dirty="0"/>
              <a:t>podaci su prikupljeni u dvije ili više vremenskih </a:t>
            </a:r>
            <a:r>
              <a:rPr lang="hr-HR" dirty="0" smtClean="0"/>
              <a:t>točaka od pojedinaca iz iste kohorte</a:t>
            </a:r>
          </a:p>
          <a:p>
            <a:pPr lvl="1"/>
            <a:r>
              <a:rPr lang="hr-HR" dirty="0" smtClean="0"/>
              <a:t>Kohorta – pojedinci ili grupe s istom početnom točkom.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944408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Longitudinalni dizajn – tri vrste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2609" y="1825625"/>
            <a:ext cx="660678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919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Kvantitativna i kvalitativna uzročna objašnjenja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Kvantitativna (</a:t>
            </a:r>
            <a:r>
              <a:rPr lang="hr-HR" dirty="0" err="1" smtClean="0"/>
              <a:t>nomotetska</a:t>
            </a:r>
            <a:r>
              <a:rPr lang="hr-HR" dirty="0" smtClean="0"/>
              <a:t>) kauzalna objašnjenja – grč. </a:t>
            </a:r>
            <a:r>
              <a:rPr lang="hr-HR" i="1" dirty="0" err="1" smtClean="0"/>
              <a:t>Nomos</a:t>
            </a:r>
            <a:r>
              <a:rPr lang="hr-HR" i="1" dirty="0" smtClean="0"/>
              <a:t> </a:t>
            </a:r>
            <a:r>
              <a:rPr lang="hr-HR" dirty="0" smtClean="0"/>
              <a:t>– zakon, </a:t>
            </a:r>
            <a:r>
              <a:rPr lang="hr-HR" i="1" dirty="0" err="1" smtClean="0"/>
              <a:t>tithenai</a:t>
            </a:r>
            <a:r>
              <a:rPr lang="hr-HR" i="1" dirty="0" smtClean="0"/>
              <a:t> </a:t>
            </a:r>
            <a:r>
              <a:rPr lang="hr-HR" dirty="0" smtClean="0"/>
              <a:t>– staviti. </a:t>
            </a:r>
            <a:r>
              <a:rPr lang="hr-HR" dirty="0" err="1" smtClean="0"/>
              <a:t>Nomotetsko</a:t>
            </a:r>
            <a:r>
              <a:rPr lang="hr-HR" dirty="0" smtClean="0"/>
              <a:t> – koje se tiče pronalaženja općih zakona.</a:t>
            </a:r>
          </a:p>
          <a:p>
            <a:pPr lvl="1"/>
            <a:r>
              <a:rPr lang="hr-HR" dirty="0" smtClean="0"/>
              <a:t>Objašnjenja koja streme poopćiti uzročna objašnjenja s manje grupe (uzorak) na veću grupu (populacija)</a:t>
            </a:r>
          </a:p>
          <a:p>
            <a:pPr lvl="1"/>
            <a:r>
              <a:rPr lang="hr-HR" dirty="0" smtClean="0"/>
              <a:t>Uključuje vjerovanje da će promjena u nezavisnoj varijabli dovesti do promjene u zavisnoj varijabli, kada su ostale stvari iste (ostaju konstantne).</a:t>
            </a:r>
          </a:p>
          <a:p>
            <a:pPr lvl="1"/>
            <a:r>
              <a:rPr lang="hr-HR" dirty="0"/>
              <a:t>kada su ostale stvari iste (ostaju konstantne</a:t>
            </a:r>
            <a:r>
              <a:rPr lang="hr-HR" dirty="0" smtClean="0"/>
              <a:t>) –lat. </a:t>
            </a:r>
            <a:r>
              <a:rPr lang="hr-HR" i="1" dirty="0" err="1" smtClean="0"/>
              <a:t>Ceteris</a:t>
            </a:r>
            <a:r>
              <a:rPr lang="hr-HR" i="1" dirty="0" smtClean="0"/>
              <a:t> </a:t>
            </a:r>
            <a:r>
              <a:rPr lang="hr-HR" i="1" dirty="0" err="1" smtClean="0"/>
              <a:t>paribus</a:t>
            </a:r>
            <a:r>
              <a:rPr lang="hr-HR" dirty="0" smtClean="0"/>
              <a:t>.</a:t>
            </a:r>
          </a:p>
          <a:p>
            <a:pPr lvl="1"/>
            <a:r>
              <a:rPr lang="hr-HR" dirty="0" smtClean="0"/>
              <a:t>Vrijednosti </a:t>
            </a:r>
            <a:r>
              <a:rPr lang="hr-HR" dirty="0"/>
              <a:t>z</a:t>
            </a:r>
            <a:r>
              <a:rPr lang="hr-HR" dirty="0" smtClean="0"/>
              <a:t>avisne varijable će se razlikovati od onih koje bi postojale kada ne bi postojala varijacija u nezavisnoj varijabli. – </a:t>
            </a:r>
            <a:r>
              <a:rPr lang="hr-HR" dirty="0" err="1" smtClean="0"/>
              <a:t>Protučinjenična</a:t>
            </a:r>
            <a:r>
              <a:rPr lang="hr-HR" dirty="0" smtClean="0"/>
              <a:t> situacija (</a:t>
            </a:r>
            <a:r>
              <a:rPr lang="hr-HR" i="1" dirty="0" err="1" smtClean="0"/>
              <a:t>Counterfactual</a:t>
            </a:r>
            <a:r>
              <a:rPr lang="hr-HR" dirty="0" smtClean="0"/>
              <a:t>)</a:t>
            </a:r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85769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Kvantitativno istraživanje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Kvantitativno istraživanje je sustavno empirijsko istraživanje opažljivih fenomena pomoću statističkih, matematičkih ili računalnih tehnika.</a:t>
            </a:r>
          </a:p>
          <a:p>
            <a:r>
              <a:rPr lang="hr-HR" dirty="0" smtClean="0"/>
              <a:t>Cilj  kvantitativnih istraživanja je razviti i upotrijebiti matematičke modele, teorije i/ili hipoteze povezane s društvenim fenomenima.</a:t>
            </a:r>
          </a:p>
          <a:p>
            <a:r>
              <a:rPr lang="hr-HR" dirty="0" smtClean="0"/>
              <a:t>Središnji proces kvantitativnih istraživanja je proces mjerenja jer omogućava povezivanje empirijskih opažanja i matematičkog iskaza kvantitativnih odnosa.</a:t>
            </a:r>
          </a:p>
          <a:p>
            <a:r>
              <a:rPr lang="hr-HR" dirty="0" smtClean="0"/>
              <a:t>Najčešće se vrše na uzorku, s nadom da se rezultati mogu poopćiti na populaciju.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45338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Kvantitativna (</a:t>
            </a:r>
            <a:r>
              <a:rPr lang="hr-HR" dirty="0" err="1" smtClean="0"/>
              <a:t>nomotetska</a:t>
            </a:r>
            <a:r>
              <a:rPr lang="hr-HR" dirty="0" smtClean="0"/>
              <a:t>) uzročna objašnjenja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8095" y="1825625"/>
            <a:ext cx="661580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729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Kvalitativna (</a:t>
            </a:r>
            <a:r>
              <a:rPr lang="hr-HR" dirty="0" err="1" smtClean="0"/>
              <a:t>idiografska</a:t>
            </a:r>
            <a:r>
              <a:rPr lang="hr-HR" dirty="0" smtClean="0"/>
              <a:t>) uzročna objašnjenja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hr-HR" dirty="0"/>
              <a:t>Kvalitativna (</a:t>
            </a:r>
            <a:r>
              <a:rPr lang="hr-HR" dirty="0" err="1"/>
              <a:t>idiografska</a:t>
            </a:r>
            <a:r>
              <a:rPr lang="hr-HR" dirty="0"/>
              <a:t>) uzročna </a:t>
            </a:r>
            <a:r>
              <a:rPr lang="hr-HR" dirty="0" smtClean="0"/>
              <a:t>objašnjenja – </a:t>
            </a:r>
            <a:r>
              <a:rPr lang="hr-HR" dirty="0" err="1" smtClean="0"/>
              <a:t>idiografska</a:t>
            </a:r>
            <a:r>
              <a:rPr lang="hr-HR" dirty="0" smtClean="0"/>
              <a:t> – u vezi s jedinstvenim i neponovljivim činjenicama.</a:t>
            </a:r>
          </a:p>
          <a:p>
            <a:pPr lvl="1"/>
            <a:r>
              <a:rPr lang="hr-HR" dirty="0" smtClean="0"/>
              <a:t>Objašnjenje koje identificira konkretni, pojedinačni slijed događaja, misli ili djelovanja koji je rezultirao određenim ishodom za određenog pojedinca, ili koji je doveo do određenog događaja.</a:t>
            </a:r>
          </a:p>
          <a:p>
            <a:pPr lvl="1"/>
            <a:r>
              <a:rPr lang="hr-HR" dirty="0" smtClean="0"/>
              <a:t>Individualističko ili povijesno objašnjenje.</a:t>
            </a:r>
          </a:p>
          <a:p>
            <a:pPr lvl="1"/>
            <a:r>
              <a:rPr lang="hr-HR" dirty="0" smtClean="0"/>
              <a:t>Npr. objašnjenje kako neki ovisnik o drogi postaje kriminalac.</a:t>
            </a:r>
          </a:p>
          <a:p>
            <a:pPr lvl="1"/>
            <a:r>
              <a:rPr lang="hr-HR" dirty="0" smtClean="0"/>
              <a:t>Primjeri kliničkih istraživanja.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536205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Pretpostavke kvantitativnih (</a:t>
            </a:r>
            <a:r>
              <a:rPr lang="hr-HR" dirty="0" err="1" smtClean="0"/>
              <a:t>nomotetskih</a:t>
            </a:r>
            <a:r>
              <a:rPr lang="hr-HR" dirty="0" smtClean="0"/>
              <a:t>) objašnjenja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Povezanost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Vremenski slijed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Nepatvorenost (</a:t>
            </a:r>
            <a:r>
              <a:rPr lang="hr-HR" i="1" dirty="0" err="1" smtClean="0"/>
              <a:t>Nonspuriousness</a:t>
            </a:r>
            <a:r>
              <a:rPr lang="hr-HR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Mehanizam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Kontekst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96286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Faze istraživanja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Osnovne faze istraživanja (Lamza Posavec, 2004):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Konceptualizacija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Operacionalizacija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Realizacija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48005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Konceptualizacija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Izbor i definiranje predmeta (problema, teme) istraživanja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Definiranja svrhe (razloga) istraživanja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Pregled literature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Definiranje ciljeva istraživanja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solidFill>
                  <a:srgbClr val="FF0000"/>
                </a:solidFill>
              </a:rPr>
              <a:t>Orijentacijsko (eksplorativno) istraživanje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solidFill>
                  <a:srgbClr val="FF0000"/>
                </a:solidFill>
              </a:rPr>
              <a:t>Formuliranje hipoteza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solidFill>
                  <a:srgbClr val="FF0000"/>
                </a:solidFill>
              </a:rPr>
              <a:t>Utvrđivanje, razvrstavanje i opis varijabli istraživanja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Izrada idejnog nacrta istraživanja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770638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Operacionalizacija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Izrada izvedbenog nacrta istraživanja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solidFill>
                  <a:srgbClr val="FF0000"/>
                </a:solidFill>
              </a:rPr>
              <a:t>Izbor i operacionalizacija metoda i tehnika istraživanja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solidFill>
                  <a:srgbClr val="FF0000"/>
                </a:solidFill>
              </a:rPr>
              <a:t>Izrada plana uzorka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solidFill>
                  <a:srgbClr val="FF0000"/>
                </a:solidFill>
              </a:rPr>
              <a:t>Izrada istraživačkog instrumenta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Izbor, instruiranje i trening anketara (ili drugih istraživača)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solidFill>
                  <a:srgbClr val="FF0000"/>
                </a:solidFill>
              </a:rPr>
              <a:t>Pilot istraživanje (testiranje instrumenta, izbora uzorka i metode istraživanja, provjera i uvježbavanje anketara)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Primjena rezultata pilot istraživanja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Izrada plana i programa obrade podataka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531910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Realizacija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Prikupljanje podataka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Kontrola postupaka prikupljanja podataka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solidFill>
                  <a:srgbClr val="FF0000"/>
                </a:solidFill>
              </a:rPr>
              <a:t>Priprema podataka za obradu (kodiranje, logička kontrola, unos podataka, kontrola unosa)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solidFill>
                  <a:srgbClr val="FF0000"/>
                </a:solidFill>
              </a:rPr>
              <a:t>Obrada i analiza podataka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Izrada analitičkih tablica, grafičkih prikaza i sl.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Interpretacija rezultata, formuliranje zaključka, izrada istraživačkog izvješća (studije).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84140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Kvantitativno istraživanje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Što je (su) kvantitativna(e) metoda(e)?</a:t>
            </a:r>
          </a:p>
          <a:p>
            <a:r>
              <a:rPr lang="hr-HR" dirty="0" smtClean="0"/>
              <a:t>Prema Lamza Posavec (2004) – metoda istraživanja je postupak s pomoću kojega nastojimo odgovoriti na ciljeve istraživanja – opći pristup provedbi istraživanja (anketa, opažanje intervju). Stoga su kvantitativne metode one metode koje se koriste pri odgovaranju na ciljeve kvantitativnih istraživanja – anketa, analiza sadržaja, </a:t>
            </a:r>
            <a:r>
              <a:rPr lang="hr-HR" i="1" dirty="0" smtClean="0"/>
              <a:t>desk</a:t>
            </a:r>
            <a:r>
              <a:rPr lang="hr-HR" dirty="0" smtClean="0"/>
              <a:t> metode…</a:t>
            </a:r>
          </a:p>
          <a:p>
            <a:r>
              <a:rPr lang="hr-HR" dirty="0" smtClean="0"/>
              <a:t>Tehnika je specifičan način ostvarenja provedbe istraživanja (npr. usmena terenska anketa, telefonska anketa…)</a:t>
            </a:r>
          </a:p>
          <a:p>
            <a:r>
              <a:rPr lang="hr-HR" dirty="0" smtClean="0"/>
              <a:t>Statističke metode ili tehnike ili analize???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61916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Istraživačke metode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Različite klasifikacije istraživačkih metoda: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 smtClean="0"/>
              <a:t>Cilj prikupljanja podataka:</a:t>
            </a:r>
          </a:p>
          <a:p>
            <a:r>
              <a:rPr lang="hr-HR" dirty="0" smtClean="0"/>
              <a:t>Deskriptivna metoda (opisivanje pojave)</a:t>
            </a:r>
          </a:p>
          <a:p>
            <a:r>
              <a:rPr lang="hr-HR" dirty="0" smtClean="0"/>
              <a:t>Korelacijska ili relacijska metoda (predviđanje pojave)</a:t>
            </a:r>
          </a:p>
          <a:p>
            <a:r>
              <a:rPr lang="hr-HR" dirty="0" smtClean="0"/>
              <a:t>Kauzalna metoda (objašnjenje pojave)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hr-HR" b="1" dirty="0" smtClean="0"/>
              <a:t>Mjesto prikupljanja podataka:</a:t>
            </a:r>
          </a:p>
          <a:p>
            <a:r>
              <a:rPr lang="hr-HR" i="1" dirty="0" smtClean="0"/>
              <a:t>Desk </a:t>
            </a:r>
            <a:r>
              <a:rPr lang="hr-HR" dirty="0" smtClean="0"/>
              <a:t>– metoda („za stolom”)</a:t>
            </a:r>
          </a:p>
          <a:p>
            <a:r>
              <a:rPr lang="hr-HR" i="1" dirty="0" err="1" smtClean="0"/>
              <a:t>Field</a:t>
            </a:r>
            <a:r>
              <a:rPr lang="hr-HR" i="1" dirty="0" smtClean="0"/>
              <a:t> </a:t>
            </a:r>
            <a:r>
              <a:rPr lang="hr-HR" dirty="0" smtClean="0"/>
              <a:t>– metoda (u realnom životnom okruženju)</a:t>
            </a:r>
            <a:endParaRPr lang="hr-HR" i="1" dirty="0" smtClean="0"/>
          </a:p>
        </p:txBody>
      </p:sp>
    </p:spTree>
    <p:extLst>
      <p:ext uri="{BB962C8B-B14F-4D97-AF65-F5344CB8AC3E}">
        <p14:creationId xmlns:p14="http://schemas.microsoft.com/office/powerpoint/2010/main" val="871331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Istraživačke metode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hr-HR" b="1" dirty="0" smtClean="0"/>
              <a:t>Mogućnost generaliziranja podataka:</a:t>
            </a:r>
            <a:endParaRPr lang="hr-HR" dirty="0" smtClean="0"/>
          </a:p>
          <a:p>
            <a:r>
              <a:rPr lang="hr-HR" dirty="0" smtClean="0"/>
              <a:t>Kvalitativna metoda (mogućnost opažanja osobine pojave)</a:t>
            </a:r>
          </a:p>
          <a:p>
            <a:r>
              <a:rPr lang="hr-HR" dirty="0" smtClean="0"/>
              <a:t>Kvantitativna metoda (mogućnost mjerenja ili kvantifikacije osobina pojave)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hr-HR" b="1" dirty="0" smtClean="0"/>
              <a:t>Izvori podataka:</a:t>
            </a:r>
          </a:p>
          <a:p>
            <a:r>
              <a:rPr lang="hr-HR" dirty="0" smtClean="0"/>
              <a:t>Metode prikupljanja primarnih (izvornih) podataka</a:t>
            </a:r>
          </a:p>
          <a:p>
            <a:r>
              <a:rPr lang="hr-HR" dirty="0" smtClean="0"/>
              <a:t>Metode prikupljanja sekundarnih (već zabilježenih) podataka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hr-HR" b="1" dirty="0" smtClean="0"/>
              <a:t>Uloga istraživača:</a:t>
            </a:r>
          </a:p>
          <a:p>
            <a:r>
              <a:rPr lang="hr-HR" dirty="0" err="1" smtClean="0"/>
              <a:t>Neeksperimentalna</a:t>
            </a:r>
            <a:r>
              <a:rPr lang="hr-HR" dirty="0" smtClean="0"/>
              <a:t> metoda (istraživač na različite načine opaža i bilježi osobine pojave ali na njih ne utječe)</a:t>
            </a:r>
          </a:p>
          <a:p>
            <a:r>
              <a:rPr lang="hr-HR" dirty="0" smtClean="0"/>
              <a:t>Eksperimentalna metoda (istraživač namjerno izaziva ili mijenja pojavu koju istražuje)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28883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Istraživačke metode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Milas (2009) dijeli istraživačke metode na kvantitativne i kvalitativne.</a:t>
            </a:r>
          </a:p>
          <a:p>
            <a:r>
              <a:rPr lang="hr-HR" dirty="0" smtClean="0"/>
              <a:t>Kvantitativne dijeli na eksperimentalne i </a:t>
            </a:r>
            <a:r>
              <a:rPr lang="hr-HR" dirty="0" err="1" smtClean="0"/>
              <a:t>neeksperimentalne</a:t>
            </a:r>
            <a:r>
              <a:rPr lang="hr-HR" dirty="0" smtClean="0"/>
              <a:t>.</a:t>
            </a:r>
          </a:p>
          <a:p>
            <a:r>
              <a:rPr lang="hr-HR" dirty="0" smtClean="0"/>
              <a:t>Prema njemu, samo eksperimentalne metode omogućuju razumijevanje – mogućnost spoznavanja jedinstvenog uzroka neke pojave.</a:t>
            </a:r>
          </a:p>
          <a:p>
            <a:r>
              <a:rPr lang="hr-HR" dirty="0" smtClean="0"/>
              <a:t>Problem</a:t>
            </a:r>
            <a:r>
              <a:rPr lang="hr-HR" dirty="0" smtClean="0"/>
              <a:t>: Olako korištenje pojmova – primjer ankete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79723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Istraživačke metode i dizajn (oblikovanje) istraživanja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Pojmovi </a:t>
            </a:r>
            <a:r>
              <a:rPr lang="hr-HR" dirty="0" smtClean="0"/>
              <a:t>„eksperimentalnog „ i „</a:t>
            </a:r>
            <a:r>
              <a:rPr lang="hr-HR" dirty="0" err="1" smtClean="0"/>
              <a:t>neeksperimentalnog</a:t>
            </a:r>
            <a:r>
              <a:rPr lang="hr-HR" dirty="0" smtClean="0"/>
              <a:t>” odnose se na dizajn istraživanja. Pritom je kod eksperimentalnog dizajna važno postojanje grupe koja se izlaže svojstvu za koje smatramo da je uzrok određene pojave (eksperimentalna skupina), kao i postojanje grupe koje se ne izlaže navedenom svojstvu (kontrolna skupina).</a:t>
            </a:r>
          </a:p>
          <a:p>
            <a:r>
              <a:rPr lang="hr-HR" dirty="0" smtClean="0"/>
              <a:t>Pritom se utvrđivanje utjecaja svojstva (nezavisne varijable) na pojavu (zavisnu varijablu) koriste različite metode.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05376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Dizajn istraživanja i uzročnost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Prema </a:t>
            </a:r>
            <a:r>
              <a:rPr lang="hr-HR" dirty="0" err="1" smtClean="0"/>
              <a:t>Schutt</a:t>
            </a:r>
            <a:r>
              <a:rPr lang="hr-HR" dirty="0" smtClean="0"/>
              <a:t> (2012), poglavlje 6.</a:t>
            </a:r>
          </a:p>
          <a:p>
            <a:r>
              <a:rPr lang="hr-HR" dirty="0" smtClean="0"/>
              <a:t>I</a:t>
            </a:r>
            <a:r>
              <a:rPr lang="en-US" dirty="0" err="1" smtClean="0"/>
              <a:t>dentifying</a:t>
            </a:r>
            <a:r>
              <a:rPr lang="en-US" dirty="0" smtClean="0"/>
              <a:t> </a:t>
            </a:r>
            <a:r>
              <a:rPr lang="en-US" dirty="0"/>
              <a:t>causes—figuring out why things happen—is the goal of most social science </a:t>
            </a:r>
            <a:r>
              <a:rPr lang="en-US" dirty="0" smtClean="0"/>
              <a:t>research.</a:t>
            </a:r>
            <a:r>
              <a:rPr lang="hr-HR" dirty="0" smtClean="0"/>
              <a:t> </a:t>
            </a:r>
            <a:r>
              <a:rPr lang="en-US" dirty="0" smtClean="0"/>
              <a:t>Unfortunately</a:t>
            </a:r>
            <a:r>
              <a:rPr lang="en-US" dirty="0"/>
              <a:t>, valid explanations of the causes of social phenomena do not come easily</a:t>
            </a:r>
            <a:r>
              <a:rPr lang="en-US" dirty="0" smtClean="0"/>
              <a:t>.</a:t>
            </a:r>
            <a:r>
              <a:rPr lang="hr-HR" dirty="0" smtClean="0"/>
              <a:t> – </a:t>
            </a:r>
            <a:r>
              <a:rPr lang="hr-HR" dirty="0" err="1" smtClean="0"/>
              <a:t>Schutt</a:t>
            </a:r>
            <a:r>
              <a:rPr lang="hr-HR" dirty="0" smtClean="0"/>
              <a:t>, 2012.</a:t>
            </a:r>
          </a:p>
          <a:p>
            <a:r>
              <a:rPr lang="hr-HR" dirty="0" smtClean="0"/>
              <a:t>Tri ključna elementa istraživačkog dizajna: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Jedinica analize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Vremenski slijed (transverzalni ili longitudinalni dizajn)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Kvalitativne ili kvantitativne metode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13576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Primjer: kriminal koji je zabilježila policija, EU-28, 2007-2012.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943894"/>
            <a:ext cx="7620000" cy="4114800"/>
          </a:xfrm>
        </p:spPr>
      </p:pic>
    </p:spTree>
    <p:extLst>
      <p:ext uri="{BB962C8B-B14F-4D97-AF65-F5344CB8AC3E}">
        <p14:creationId xmlns:p14="http://schemas.microsoft.com/office/powerpoint/2010/main" val="2157765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1339</Words>
  <Application>Microsoft Office PowerPoint</Application>
  <PresentationFormat>Widescreen</PresentationFormat>
  <Paragraphs>127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Uvod u kvantitativne metode istraživanja</vt:lpstr>
      <vt:lpstr>Kvantitativno istraživanje</vt:lpstr>
      <vt:lpstr>Kvantitativno istraživanje</vt:lpstr>
      <vt:lpstr>Istraživačke metode</vt:lpstr>
      <vt:lpstr>Istraživačke metode</vt:lpstr>
      <vt:lpstr>Istraživačke metode</vt:lpstr>
      <vt:lpstr>Istraživačke metode i dizajn (oblikovanje) istraživanja</vt:lpstr>
      <vt:lpstr>Dizajn istraživanja i uzročnost</vt:lpstr>
      <vt:lpstr>Primjer: kriminal koji je zabilježila policija, EU-28, 2007-2012.</vt:lpstr>
      <vt:lpstr>1. Dizajn istraživanja – jedinice analize i promatranja</vt:lpstr>
      <vt:lpstr>Ekološka pogreška</vt:lpstr>
      <vt:lpstr>Redukcionistička pogreška</vt:lpstr>
      <vt:lpstr>Jedinice analize i promatranja - tablica</vt:lpstr>
      <vt:lpstr>Zaključak – jedinice analize i promatranja</vt:lpstr>
      <vt:lpstr>Transverzalni i longitudinalni dizajn</vt:lpstr>
      <vt:lpstr>Transverzalni dizajn - primjer</vt:lpstr>
      <vt:lpstr>Longitudinalni dizajn – tri vrste</vt:lpstr>
      <vt:lpstr>Longitudinalni dizajn – tri vrste</vt:lpstr>
      <vt:lpstr>Kvantitativna i kvalitativna uzročna objašnjenja</vt:lpstr>
      <vt:lpstr>Kvantitativna (nomotetska) uzročna objašnjenja</vt:lpstr>
      <vt:lpstr>Kvalitativna (idiografska) uzročna objašnjenja</vt:lpstr>
      <vt:lpstr>Pretpostavke kvantitativnih (nomotetskih) objašnjenja</vt:lpstr>
      <vt:lpstr>Faze istraživanja</vt:lpstr>
      <vt:lpstr>Konceptualizacija</vt:lpstr>
      <vt:lpstr>Operacionalizacija</vt:lpstr>
      <vt:lpstr>Realizacija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Uvod u kvantitativne metode istraživanja</dc:title>
  <dc:creator>Dario Pavić</dc:creator>
  <cp:lastModifiedBy>Dario Pavić</cp:lastModifiedBy>
  <cp:revision>40</cp:revision>
  <dcterms:created xsi:type="dcterms:W3CDTF">2015-10-12T11:05:54Z</dcterms:created>
  <dcterms:modified xsi:type="dcterms:W3CDTF">2015-10-13T20:49:48Z</dcterms:modified>
</cp:coreProperties>
</file>