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BAB7-8381-4D28-BA38-E33AF45D951B}" type="datetimeFigureOut">
              <a:rPr lang="hr-HR" smtClean="0"/>
              <a:t>27.10.2017.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17B21-D958-4714-8571-BE66DEBD7ECD}" type="slidenum">
              <a:rPr lang="hr-HR" smtClean="0"/>
              <a:t>‹#›</a:t>
            </a:fld>
            <a:endParaRPr lang="hr-H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BAB7-8381-4D28-BA38-E33AF45D951B}" type="datetimeFigureOut">
              <a:rPr lang="hr-HR" smtClean="0"/>
              <a:t>27.10.2017.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17B21-D958-4714-8571-BE66DEBD7EC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BAB7-8381-4D28-BA38-E33AF45D951B}" type="datetimeFigureOut">
              <a:rPr lang="hr-HR" smtClean="0"/>
              <a:t>27.10.2017.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17B21-D958-4714-8571-BE66DEBD7EC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BAB7-8381-4D28-BA38-E33AF45D951B}" type="datetimeFigureOut">
              <a:rPr lang="hr-HR" smtClean="0"/>
              <a:t>27.10.2017.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17B21-D958-4714-8571-BE66DEBD7EC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BAB7-8381-4D28-BA38-E33AF45D951B}" type="datetimeFigureOut">
              <a:rPr lang="hr-HR" smtClean="0"/>
              <a:t>27.10.2017.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17B21-D958-4714-8571-BE66DEBD7ECD}" type="slidenum">
              <a:rPr lang="hr-HR" smtClean="0"/>
              <a:t>‹#›</a:t>
            </a:fld>
            <a:endParaRPr lang="hr-H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BAB7-8381-4D28-BA38-E33AF45D951B}" type="datetimeFigureOut">
              <a:rPr lang="hr-HR" smtClean="0"/>
              <a:t>27.10.2017.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17B21-D958-4714-8571-BE66DEBD7EC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BAB7-8381-4D28-BA38-E33AF45D951B}" type="datetimeFigureOut">
              <a:rPr lang="hr-HR" smtClean="0"/>
              <a:t>27.10.2017.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17B21-D958-4714-8571-BE66DEBD7ECD}" type="slidenum">
              <a:rPr lang="hr-HR" smtClean="0"/>
              <a:t>‹#›</a:t>
            </a:fld>
            <a:endParaRPr lang="hr-H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BAB7-8381-4D28-BA38-E33AF45D951B}" type="datetimeFigureOut">
              <a:rPr lang="hr-HR" smtClean="0"/>
              <a:t>27.10.2017.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17B21-D958-4714-8571-BE66DEBD7EC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BAB7-8381-4D28-BA38-E33AF45D951B}" type="datetimeFigureOut">
              <a:rPr lang="hr-HR" smtClean="0"/>
              <a:t>27.10.2017.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17B21-D958-4714-8571-BE66DEBD7EC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BAB7-8381-4D28-BA38-E33AF45D951B}" type="datetimeFigureOut">
              <a:rPr lang="hr-HR" smtClean="0"/>
              <a:t>27.10.2017.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17B21-D958-4714-8571-BE66DEBD7ECD}" type="slidenum">
              <a:rPr lang="hr-HR" smtClean="0"/>
              <a:t>‹#›</a:t>
            </a:fld>
            <a:endParaRPr lang="hr-H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8BAB7-8381-4D28-BA38-E33AF45D951B}" type="datetimeFigureOut">
              <a:rPr lang="hr-HR" smtClean="0"/>
              <a:t>27.10.2017.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717B21-D958-4714-8571-BE66DEBD7ECD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8C8BAB7-8381-4D28-BA38-E33AF45D951B}" type="datetimeFigureOut">
              <a:rPr lang="hr-HR" smtClean="0"/>
              <a:t>27.10.2017.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B717B21-D958-4714-8571-BE66DEBD7ECD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rstud.unizg.hr/djelatnik/marinko.sisak" TargetMode="External"/><Relationship Id="rId2" Type="http://schemas.openxmlformats.org/officeDocument/2006/relationships/hyperlink" Target="http://www.hrstud.unizg.hr/djelatnik/mario.grcevi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hrstud.unizg.hr/" TargetMode="External"/><Relationship Id="rId5" Type="http://schemas.openxmlformats.org/officeDocument/2006/relationships/hyperlink" Target="http://www.hrstud.unizg.hr/djelatnik/kristina.milkovic" TargetMode="External"/><Relationship Id="rId4" Type="http://schemas.openxmlformats.org/officeDocument/2006/relationships/hyperlink" Target="http://www.hrstud.unizg.hr/djelatnik/marjan.nincevi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Uvod u znanstveni rad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Dr. sc. Dario Pavić</a:t>
            </a:r>
          </a:p>
        </p:txBody>
      </p:sp>
    </p:spTree>
    <p:extLst>
      <p:ext uri="{BB962C8B-B14F-4D97-AF65-F5344CB8AC3E}">
        <p14:creationId xmlns:p14="http://schemas.microsoft.com/office/powerpoint/2010/main" val="1648822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Što je sveučilište?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Sveučilište (lat. universitas studiorum), institucija koja provodi visoko obrazovanje. Temelji se na nedjeljivosti visokog obrazovanja i znanstvenog, odnosno umjetničkog rada. U modernim zemljama sveučilišta spremaju visokokvalificirane stručnjake, daju studentima specijalna teorijska i praktična znanja, uvede ih u metode znanstvenog rada te su jedina ovlaštena davati akademske nazive. Radi toga predstavljaju važan čimbenik u ekonomskom, kulturnom, društvenom, gospodarskom, znanstvenom i umjetničkom razvoju. Tradicionalno uživaju autonomiju, što je jamstvo istraživačke slobode i slobode misli. – </a:t>
            </a:r>
            <a:r>
              <a:rPr lang="hr-HR" i="1" dirty="0"/>
              <a:t>Wikipedija.hr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61123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Što je sveučilište?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Sastoji se od sastavnica: fakulteta, akademija i odjela</a:t>
            </a:r>
          </a:p>
          <a:p>
            <a:r>
              <a:rPr lang="hr-HR" dirty="0"/>
              <a:t>Hrvatski studiji - </a:t>
            </a:r>
            <a:r>
              <a:rPr lang="hr-HR"/>
              <a:t>sveučilišni </a:t>
            </a:r>
            <a:r>
              <a:rPr lang="hr-HR" smtClean="0"/>
              <a:t>odjel</a:t>
            </a:r>
            <a:endParaRPr lang="hr-HR" dirty="0"/>
          </a:p>
          <a:p>
            <a:r>
              <a:rPr lang="hr-HR" dirty="0"/>
              <a:t>Rektor, prorektori i senat.</a:t>
            </a:r>
          </a:p>
          <a:p>
            <a:r>
              <a:rPr lang="hr-HR" dirty="0"/>
              <a:t>Rektor je čelnik i voditelj Sveučilišta,s pravima i obvezama ravnatelja ustanove</a:t>
            </a:r>
          </a:p>
          <a:p>
            <a:r>
              <a:rPr lang="hr-HR" dirty="0"/>
              <a:t>Rektoru u radu pomažu prorektori u skladu s odredbama Statuta i prijedlogom rektora na osnovu njegovog programa. </a:t>
            </a:r>
          </a:p>
          <a:p>
            <a:r>
              <a:rPr lang="hr-HR" dirty="0"/>
              <a:t>Senat je stručno vijeće Sveučilišta.</a:t>
            </a:r>
          </a:p>
          <a:p>
            <a:r>
              <a:rPr lang="hr-HR" dirty="0"/>
              <a:t>Rektor Sveučilišta u Zagrebu: prof. dr. </a:t>
            </a:r>
            <a:r>
              <a:rPr lang="hr-HR" dirty="0" err="1"/>
              <a:t>sc</a:t>
            </a:r>
            <a:r>
              <a:rPr lang="hr-HR" dirty="0"/>
              <a:t>. Damir </a:t>
            </a:r>
            <a:r>
              <a:rPr lang="hr-HR" dirty="0" err="1"/>
              <a:t>Boras</a:t>
            </a:r>
            <a:endParaRPr lang="hr-HR" dirty="0"/>
          </a:p>
          <a:p>
            <a:r>
              <a:rPr lang="hr-HR" dirty="0"/>
              <a:t>Više na www.unizg.hr</a:t>
            </a:r>
          </a:p>
        </p:txBody>
      </p:sp>
    </p:spTree>
    <p:extLst>
      <p:ext uri="{BB962C8B-B14F-4D97-AF65-F5344CB8AC3E}">
        <p14:creationId xmlns:p14="http://schemas.microsoft.com/office/powerpoint/2010/main" val="1435599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Sveučilište u Zagrebu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Povijest Sveučilišta u Zagrebu počinje 23. rujna 1669. godine kada su diplomom rimskog cara i ugarsko-hrvatskog kralja Leopolda I. priznati status i povlastice sveučilišne ustanove tadašnjoj isusovačkoj Akademiji u slobodnom kraljevskom gradu Zagrebu. – </a:t>
            </a:r>
            <a:r>
              <a:rPr lang="hr-HR" i="1" dirty="0"/>
              <a:t>Wikipedija.hr</a:t>
            </a:r>
          </a:p>
          <a:p>
            <a:r>
              <a:rPr lang="hr-HR" dirty="0"/>
              <a:t>Sveučilište u Zagrebu danas čine </a:t>
            </a:r>
            <a:r>
              <a:rPr lang="hr-HR" dirty="0" smtClean="0"/>
              <a:t>30 </a:t>
            </a:r>
            <a:r>
              <a:rPr lang="hr-HR" dirty="0"/>
              <a:t>fakulteta, 3 akademije, jedan interdisciplinarni studij i jedan sveučilišni centar, </a:t>
            </a:r>
            <a:r>
              <a:rPr lang="hr-HR" dirty="0" smtClean="0"/>
              <a:t>jedan sveučilišni odjel, te </a:t>
            </a:r>
            <a:r>
              <a:rPr lang="hr-HR" dirty="0"/>
              <a:t>Sveučilišni računski centar i studentski centri Zagrebu, Sisku i Varaždinu.</a:t>
            </a:r>
          </a:p>
          <a:p>
            <a:r>
              <a:rPr lang="hr-HR" dirty="0"/>
              <a:t>Uz Sveučilište u Zagrebu </a:t>
            </a:r>
            <a:r>
              <a:rPr lang="hr-HR" dirty="0" smtClean="0"/>
              <a:t>u </a:t>
            </a:r>
            <a:r>
              <a:rPr lang="hr-HR" dirty="0"/>
              <a:t>Hrvatskoj još </a:t>
            </a:r>
            <a:r>
              <a:rPr lang="hr-HR" smtClean="0"/>
              <a:t>(sedam) osam </a:t>
            </a:r>
            <a:r>
              <a:rPr lang="hr-HR" dirty="0"/>
              <a:t>javnih sveučilišta</a:t>
            </a:r>
          </a:p>
        </p:txBody>
      </p:sp>
    </p:spTree>
    <p:extLst>
      <p:ext uri="{BB962C8B-B14F-4D97-AF65-F5344CB8AC3E}">
        <p14:creationId xmlns:p14="http://schemas.microsoft.com/office/powerpoint/2010/main" val="231432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Fakulteti – tko je tko?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Dekan i prodekani</a:t>
            </a:r>
          </a:p>
          <a:p>
            <a:r>
              <a:rPr lang="hr-HR" dirty="0"/>
              <a:t>Znanstvena, znanstveno-nastavna i suradnička zvanja</a:t>
            </a:r>
          </a:p>
          <a:p>
            <a:endParaRPr lang="hr-H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298664"/>
              </p:ext>
            </p:extLst>
          </p:nvPr>
        </p:nvGraphicFramePr>
        <p:xfrm>
          <a:off x="1043608" y="2780928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r-HR" dirty="0">
                          <a:solidFill>
                            <a:schemeClr val="tx1"/>
                          </a:solidFill>
                        </a:rPr>
                        <a:t>Znanstvena zvanja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>
                          <a:solidFill>
                            <a:schemeClr val="tx1"/>
                          </a:solidFill>
                        </a:rPr>
                        <a:t>Zn.-nastavna zvanja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Znanstveni savjetnik (trajno)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Redoviti profesor (trajno)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/>
                        <a:t>Znanstveni savjetnik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Redoviti profesor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Viši znanstveni suradnik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Izvanredni profesor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Znanstveni suradnik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Docent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hr-HR" b="1" dirty="0"/>
                        <a:t>Suradnička zvanja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hr-HR" dirty="0"/>
                        <a:t>Postdoktorand (bivši viši asistent) – doktorat znanosti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hr-HR" dirty="0"/>
                        <a:t>Asistent (bivši znanstveni novak*)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2344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Fakulteti – tko je tko?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/>
              <a:t>Od postdoktoranda prema „gore” – doktorat znanosti</a:t>
            </a:r>
          </a:p>
          <a:p>
            <a:r>
              <a:rPr lang="hr-HR" dirty="0"/>
              <a:t>Asistent - na putu prema doktoratu</a:t>
            </a:r>
          </a:p>
          <a:p>
            <a:r>
              <a:rPr lang="hr-HR" dirty="0"/>
              <a:t>Napredovanje objavljivanjem znanstvenih radova, knjiga, mentorstvom itd.</a:t>
            </a:r>
          </a:p>
          <a:p>
            <a:r>
              <a:rPr lang="hr-HR" dirty="0"/>
              <a:t>Titule</a:t>
            </a:r>
          </a:p>
          <a:p>
            <a:pPr marL="0" indent="0">
              <a:buNone/>
            </a:pPr>
            <a:r>
              <a:rPr lang="hr-HR" dirty="0"/>
              <a:t>Osoba koja je doktorirala: dr. sc.</a:t>
            </a:r>
          </a:p>
          <a:p>
            <a:pPr marL="0" indent="0">
              <a:buNone/>
            </a:pPr>
            <a:r>
              <a:rPr lang="hr-HR" dirty="0"/>
              <a:t>Osoba koja je docent: doc. dr. sc.</a:t>
            </a:r>
          </a:p>
          <a:p>
            <a:pPr marL="0" indent="0">
              <a:buNone/>
            </a:pPr>
            <a:r>
              <a:rPr lang="hr-HR" dirty="0"/>
              <a:t>Osoba koja je izvanredni profesor: izv. prof. dr. </a:t>
            </a:r>
            <a:r>
              <a:rPr lang="hr-HR" smtClean="0"/>
              <a:t>sc</a:t>
            </a:r>
            <a:r>
              <a:rPr lang="hr-HR" dirty="0"/>
              <a:t>.</a:t>
            </a:r>
          </a:p>
          <a:p>
            <a:pPr marL="0" indent="0">
              <a:buNone/>
            </a:pPr>
            <a:r>
              <a:rPr lang="hr-HR" dirty="0"/>
              <a:t>Osoba koja je redoviti profesor: prof. dr. </a:t>
            </a:r>
            <a:r>
              <a:rPr lang="hr-HR" dirty="0" err="1"/>
              <a:t>sc</a:t>
            </a:r>
            <a:r>
              <a:rPr lang="hr-HR" dirty="0"/>
              <a:t>.</a:t>
            </a:r>
          </a:p>
          <a:p>
            <a:pPr marL="0" indent="0">
              <a:buNone/>
            </a:pPr>
            <a:r>
              <a:rPr lang="hr-HR" dirty="0"/>
              <a:t>Osoba koja je magistar znanosti: mr. sc. (staro)</a:t>
            </a:r>
          </a:p>
          <a:p>
            <a:pPr marL="0" indent="0">
              <a:buNone/>
            </a:pPr>
            <a:r>
              <a:rPr lang="hr-HR" dirty="0"/>
              <a:t>Osoba koja je sveučilišni magistar: </a:t>
            </a:r>
            <a:r>
              <a:rPr lang="hr-HR" dirty="0" err="1"/>
              <a:t>univ</a:t>
            </a:r>
            <a:r>
              <a:rPr lang="hr-HR" dirty="0"/>
              <a:t>. </a:t>
            </a:r>
            <a:r>
              <a:rPr lang="hr-HR" dirty="0" err="1"/>
              <a:t>mag</a:t>
            </a:r>
            <a:r>
              <a:rPr lang="hr-HR" dirty="0"/>
              <a:t>. </a:t>
            </a:r>
            <a:r>
              <a:rPr lang="hr-HR" dirty="0" err="1"/>
              <a:t>soc</a:t>
            </a:r>
            <a:r>
              <a:rPr lang="hr-HR" dirty="0"/>
              <a:t>. (npr.)</a:t>
            </a:r>
          </a:p>
          <a:p>
            <a:pPr marL="0" indent="0">
              <a:buNone/>
            </a:pPr>
            <a:r>
              <a:rPr lang="hr-HR" dirty="0"/>
              <a:t>Osoba koja je </a:t>
            </a:r>
            <a:r>
              <a:rPr lang="hr-HR" dirty="0" err="1"/>
              <a:t>prvostupnik</a:t>
            </a:r>
            <a:r>
              <a:rPr lang="hr-HR" dirty="0"/>
              <a:t>: bacc. soc. (npr.)  </a:t>
            </a:r>
          </a:p>
        </p:txBody>
      </p:sp>
    </p:spTree>
    <p:extLst>
      <p:ext uri="{BB962C8B-B14F-4D97-AF65-F5344CB8AC3E}">
        <p14:creationId xmlns:p14="http://schemas.microsoft.com/office/powerpoint/2010/main" val="1358519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Međunarodne titule (engleski)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0700170"/>
              </p:ext>
            </p:extLst>
          </p:nvPr>
        </p:nvGraphicFramePr>
        <p:xfrm>
          <a:off x="539552" y="2204864"/>
          <a:ext cx="82296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Hrvatski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Engleski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Bacc.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BA,</a:t>
                      </a:r>
                      <a:r>
                        <a:rPr lang="hr-HR" baseline="0" dirty="0"/>
                        <a:t> BSc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Mag. / mr. sc.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MA, MSc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Dr. sc.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PhD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Docent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Assistant Professor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Izvanredni Profesor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Associate Professor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dirty="0"/>
                        <a:t>Redoviti Profesor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/>
                        <a:t>(Full) Professor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7368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Vrste sveučilišnog studija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6311435"/>
              </p:ext>
            </p:extLst>
          </p:nvPr>
        </p:nvGraphicFramePr>
        <p:xfrm>
          <a:off x="467544" y="1628800"/>
          <a:ext cx="8229600" cy="4824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296144">
                <a:tc>
                  <a:txBody>
                    <a:bodyPr/>
                    <a:lstStyle/>
                    <a:p>
                      <a:r>
                        <a:rPr lang="hr-HR" b="0" dirty="0">
                          <a:solidFill>
                            <a:schemeClr val="tx1"/>
                          </a:solidFill>
                        </a:rPr>
                        <a:t>Poslijediplomski studij – 3 godine – doktor/doktorica</a:t>
                      </a:r>
                      <a:r>
                        <a:rPr lang="hr-HR" b="0" baseline="0" dirty="0">
                          <a:solidFill>
                            <a:schemeClr val="tx1"/>
                          </a:solidFill>
                        </a:rPr>
                        <a:t> znanosti</a:t>
                      </a:r>
                      <a:endParaRPr lang="hr-HR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3608">
                <a:tc>
                  <a:txBody>
                    <a:bodyPr/>
                    <a:lstStyle/>
                    <a:p>
                      <a:r>
                        <a:rPr lang="hr-HR" dirty="0"/>
                        <a:t>Diplomski</a:t>
                      </a:r>
                      <a:r>
                        <a:rPr lang="hr-HR" baseline="0" dirty="0"/>
                        <a:t> studij – 1 ili 2 godine – magistar/magistra struke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4784">
                <a:tc>
                  <a:txBody>
                    <a:bodyPr/>
                    <a:lstStyle/>
                    <a:p>
                      <a:r>
                        <a:rPr lang="hr-HR" dirty="0"/>
                        <a:t>Preddiplomski studij – 3 ili 4</a:t>
                      </a:r>
                      <a:r>
                        <a:rPr lang="hr-HR" baseline="0" dirty="0"/>
                        <a:t> godine – prvostupnik/ca (baccalaureus/baccalaurea)</a:t>
                      </a:r>
                      <a:endParaRPr lang="hr-H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9594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Hrvatski studiji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hr-HR" dirty="0"/>
              <a:t>Voditelj Hrvatskih studija </a:t>
            </a:r>
            <a:r>
              <a:rPr lang="hr-HR" b="1" dirty="0"/>
              <a:t>izv. prof. dr. </a:t>
            </a:r>
            <a:r>
              <a:rPr lang="hr-HR" b="1" dirty="0" err="1"/>
              <a:t>sc</a:t>
            </a:r>
            <a:r>
              <a:rPr lang="hr-HR" b="1" dirty="0"/>
              <a:t>. </a:t>
            </a:r>
            <a:r>
              <a:rPr lang="hr-HR" b="1" dirty="0">
                <a:hlinkClick r:id="rId2"/>
              </a:rPr>
              <a:t>Mario Grčević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  <a:p>
            <a:r>
              <a:rPr lang="hr-HR" b="1" dirty="0"/>
              <a:t>doc. dr. </a:t>
            </a:r>
            <a:r>
              <a:rPr lang="hr-HR" b="1" dirty="0" err="1"/>
              <a:t>sc</a:t>
            </a:r>
            <a:r>
              <a:rPr lang="hr-HR" b="1" dirty="0"/>
              <a:t>. </a:t>
            </a:r>
            <a:r>
              <a:rPr lang="hr-HR" b="1" dirty="0">
                <a:hlinkClick r:id="rId3"/>
              </a:rPr>
              <a:t>Marinko Šišak</a:t>
            </a:r>
            <a:r>
              <a:rPr lang="hr-HR" dirty="0"/>
              <a:t/>
            </a:r>
            <a:br>
              <a:rPr lang="hr-HR" dirty="0"/>
            </a:br>
            <a:r>
              <a:rPr lang="hr-HR" dirty="0"/>
              <a:t>Povjerenik za osiguravanje </a:t>
            </a:r>
            <a:r>
              <a:rPr lang="hr-HR" dirty="0" smtClean="0"/>
              <a:t>kvalitete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  <a:p>
            <a:r>
              <a:rPr lang="hr-HR" b="1" dirty="0"/>
              <a:t>doc. dr. </a:t>
            </a:r>
            <a:r>
              <a:rPr lang="hr-HR" b="1" dirty="0" err="1"/>
              <a:t>sc</a:t>
            </a:r>
            <a:r>
              <a:rPr lang="hr-HR" b="1" dirty="0"/>
              <a:t>. </a:t>
            </a:r>
            <a:r>
              <a:rPr lang="hr-HR" b="1" dirty="0">
                <a:hlinkClick r:id="rId4"/>
              </a:rPr>
              <a:t>Marjan Ninčević</a:t>
            </a:r>
            <a:r>
              <a:rPr lang="hr-HR" dirty="0"/>
              <a:t/>
            </a:r>
            <a:br>
              <a:rPr lang="hr-HR" dirty="0"/>
            </a:br>
            <a:r>
              <a:rPr lang="hr-HR" dirty="0"/>
              <a:t>Povjerenik za nastavu i studente </a:t>
            </a:r>
            <a:br>
              <a:rPr lang="hr-HR" dirty="0"/>
            </a:br>
            <a:endParaRPr lang="hr-HR" dirty="0"/>
          </a:p>
          <a:p>
            <a:r>
              <a:rPr lang="hr-HR" b="1" dirty="0"/>
              <a:t>doc. dr. </a:t>
            </a:r>
            <a:r>
              <a:rPr lang="hr-HR" b="1" dirty="0" err="1"/>
              <a:t>sc</a:t>
            </a:r>
            <a:r>
              <a:rPr lang="hr-HR" b="1" dirty="0"/>
              <a:t>. </a:t>
            </a:r>
            <a:r>
              <a:rPr lang="hr-HR" b="1" dirty="0">
                <a:hlinkClick r:id="rId5"/>
              </a:rPr>
              <a:t>Kristina Milković</a:t>
            </a:r>
            <a:r>
              <a:rPr lang="hr-HR" dirty="0"/>
              <a:t/>
            </a:r>
            <a:br>
              <a:rPr lang="hr-HR" dirty="0"/>
            </a:br>
            <a:r>
              <a:rPr lang="hr-HR" dirty="0"/>
              <a:t>Povjerenica za znanost </a:t>
            </a:r>
            <a:br>
              <a:rPr lang="hr-HR" dirty="0"/>
            </a:br>
            <a:endParaRPr lang="hr-HR" dirty="0"/>
          </a:p>
          <a:p>
            <a:r>
              <a:rPr lang="hr-HR" b="1" dirty="0" smtClean="0"/>
              <a:t>prof. </a:t>
            </a:r>
            <a:r>
              <a:rPr lang="hr-HR" b="1" dirty="0"/>
              <a:t>dr. </a:t>
            </a:r>
            <a:r>
              <a:rPr lang="hr-HR" b="1" dirty="0" err="1"/>
              <a:t>sc</a:t>
            </a:r>
            <a:r>
              <a:rPr lang="hr-HR" b="1" dirty="0"/>
              <a:t>. </a:t>
            </a:r>
            <a:r>
              <a:rPr lang="hr-HR" b="1" dirty="0" smtClean="0"/>
              <a:t>Mislav Kukoč</a:t>
            </a:r>
            <a:r>
              <a:rPr lang="hr-HR" dirty="0"/>
              <a:t/>
            </a:r>
            <a:br>
              <a:rPr lang="hr-HR" dirty="0"/>
            </a:br>
            <a:r>
              <a:rPr lang="hr-HR" dirty="0" smtClean="0"/>
              <a:t>Povjerenik </a:t>
            </a:r>
            <a:r>
              <a:rPr lang="hr-HR" dirty="0"/>
              <a:t>za poslijediplomske studije </a:t>
            </a:r>
            <a:br>
              <a:rPr lang="hr-HR" dirty="0"/>
            </a:br>
            <a:endParaRPr lang="hr-HR" dirty="0"/>
          </a:p>
          <a:p>
            <a:r>
              <a:rPr lang="hr-HR" b="1" dirty="0"/>
              <a:t>izv. prof. dr. </a:t>
            </a:r>
            <a:r>
              <a:rPr lang="hr-HR" b="1" dirty="0" err="1" smtClean="0"/>
              <a:t>sc</a:t>
            </a:r>
            <a:r>
              <a:rPr lang="hr-HR" b="1" dirty="0" smtClean="0"/>
              <a:t>. Vanja Šimičević</a:t>
            </a:r>
            <a:r>
              <a:rPr lang="hr-HR" dirty="0"/>
              <a:t/>
            </a:r>
            <a:br>
              <a:rPr lang="hr-HR" dirty="0"/>
            </a:br>
            <a:r>
              <a:rPr lang="hr-HR" dirty="0" err="1" smtClean="0"/>
              <a:t>Povjerenca</a:t>
            </a:r>
            <a:r>
              <a:rPr lang="hr-HR" dirty="0" smtClean="0"/>
              <a:t> </a:t>
            </a:r>
            <a:r>
              <a:rPr lang="hr-HR" dirty="0"/>
              <a:t>za međunarodnu i međusveučilišnu </a:t>
            </a:r>
            <a:r>
              <a:rPr lang="hr-HR" dirty="0"/>
              <a:t>suradnju, i poslovanje </a:t>
            </a:r>
            <a:r>
              <a:rPr lang="hr-HR" dirty="0"/>
              <a:t> </a:t>
            </a:r>
            <a:br>
              <a:rPr lang="hr-HR" dirty="0"/>
            </a:br>
            <a:endParaRPr lang="hr-HR" dirty="0"/>
          </a:p>
          <a:p>
            <a:r>
              <a:rPr lang="hr-HR" dirty="0"/>
              <a:t>Voditeljica knjižnice: Ružica </a:t>
            </a:r>
            <a:r>
              <a:rPr lang="hr-HR" dirty="0" err="1"/>
              <a:t>Grbešić</a:t>
            </a:r>
            <a:endParaRPr lang="hr-HR" dirty="0"/>
          </a:p>
          <a:p>
            <a:r>
              <a:rPr lang="hr-HR" dirty="0">
                <a:hlinkClick r:id="rId6"/>
              </a:rPr>
              <a:t>http://www.hrstud.unizg.hr/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32482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149</TotalTime>
  <Words>535</Words>
  <Application>Microsoft Office PowerPoint</Application>
  <PresentationFormat>On-screen Show (4:3)</PresentationFormat>
  <Paragraphs>73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Arial</vt:lpstr>
      <vt:lpstr>Clarity</vt:lpstr>
      <vt:lpstr>Uvod u znanstveni rad</vt:lpstr>
      <vt:lpstr>Što je sveučilište?</vt:lpstr>
      <vt:lpstr>Što je sveučilište?</vt:lpstr>
      <vt:lpstr>Sveučilište u Zagrebu</vt:lpstr>
      <vt:lpstr>Fakulteti – tko je tko?</vt:lpstr>
      <vt:lpstr>Fakulteti – tko je tko?</vt:lpstr>
      <vt:lpstr>Međunarodne titule (engleski)</vt:lpstr>
      <vt:lpstr>Vrste sveučilišnog studija</vt:lpstr>
      <vt:lpstr>Hrvatski studiji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Uvod u znanstveni rad</dc:title>
  <dc:creator>Dario</dc:creator>
  <cp:lastModifiedBy>Dario Pavić</cp:lastModifiedBy>
  <cp:revision>21</cp:revision>
  <dcterms:created xsi:type="dcterms:W3CDTF">2013-10-03T14:22:08Z</dcterms:created>
  <dcterms:modified xsi:type="dcterms:W3CDTF">2017-10-27T09:25:19Z</dcterms:modified>
</cp:coreProperties>
</file>