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0" r:id="rId3"/>
    <p:sldId id="271" r:id="rId4"/>
    <p:sldId id="267" r:id="rId5"/>
    <p:sldId id="266" r:id="rId6"/>
    <p:sldId id="265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1"/>
  </p:normalViewPr>
  <p:slideViewPr>
    <p:cSldViewPr>
      <p:cViewPr varScale="1">
        <p:scale>
          <a:sx n="108" d="100"/>
          <a:sy n="108" d="100"/>
        </p:scale>
        <p:origin x="176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030E5-28F4-4A8F-A568-9A19CC30E2EC}" type="datetimeFigureOut">
              <a:rPr lang="hr-HR" smtClean="0"/>
              <a:t>23.02.2021.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5332C-81A6-4028-B85F-95727E19B3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4957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5332C-81A6-4028-B85F-95727E19B30D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6423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3657600" y="2286000"/>
            <a:ext cx="5120640" cy="1460128"/>
          </a:xfrm>
        </p:spPr>
        <p:txBody>
          <a:bodyPr/>
          <a:lstStyle/>
          <a:p>
            <a:r>
              <a:rPr lang="hr-HR" dirty="0" smtClean="0"/>
              <a:t>Obvezni kolegij</a:t>
            </a:r>
          </a:p>
          <a:p>
            <a:r>
              <a:rPr lang="hr-HR" dirty="0" err="1" smtClean="0"/>
              <a:t>Rona</a:t>
            </a:r>
            <a:r>
              <a:rPr lang="hr-HR" dirty="0" smtClean="0"/>
              <a:t> Bušljeta Kardum</a:t>
            </a:r>
          </a:p>
          <a:p>
            <a:r>
              <a:rPr lang="hr-HR" b="1" dirty="0" err="1" smtClean="0">
                <a:solidFill>
                  <a:schemeClr val="tx2">
                    <a:lumMod val="75000"/>
                  </a:schemeClr>
                </a:solidFill>
              </a:rPr>
              <a:t>rbusljeta@hrstud.hr</a:t>
            </a:r>
            <a:r>
              <a:rPr lang="hr-H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endParaRPr lang="hr-H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581400" y="533400"/>
            <a:ext cx="5120640" cy="113080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KORELACIJSKE VJEŽBE i nastavna praksa </a:t>
            </a:r>
            <a:endParaRPr lang="hr-HR" dirty="0"/>
          </a:p>
        </p:txBody>
      </p:sp>
      <p:sp>
        <p:nvSpPr>
          <p:cNvPr id="9" name="TextBox 8"/>
          <p:cNvSpPr txBox="1"/>
          <p:nvPr/>
        </p:nvSpPr>
        <p:spPr>
          <a:xfrm>
            <a:off x="3733800" y="4419600"/>
            <a:ext cx="3733800" cy="52322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sz="2800" dirty="0" smtClean="0"/>
              <a:t>TERMIN</a:t>
            </a:r>
            <a:endParaRPr lang="hr-HR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733800" y="5366223"/>
            <a:ext cx="496824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2400" b="1" smtClean="0"/>
              <a:t>UTORAK 11.10 – 13.15 sati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157742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OBVEZE STUDENATA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447800"/>
            <a:ext cx="8595360" cy="4788408"/>
          </a:xfrm>
        </p:spPr>
        <p:txBody>
          <a:bodyPr>
            <a:normAutofit lnSpcReduction="10000"/>
          </a:bodyPr>
          <a:lstStyle/>
          <a:p>
            <a:r>
              <a:rPr lang="hr-HR" b="1" dirty="0" smtClean="0"/>
              <a:t>prisutnost na vježbama </a:t>
            </a:r>
            <a:r>
              <a:rPr lang="hr-HR" dirty="0" smtClean="0"/>
              <a:t>(max 2-3 izostanka)</a:t>
            </a:r>
            <a:endParaRPr lang="hr-HR" dirty="0"/>
          </a:p>
          <a:p>
            <a:endParaRPr lang="hr-HR" dirty="0"/>
          </a:p>
          <a:p>
            <a:r>
              <a:rPr lang="hr-HR" sz="2400" b="1" dirty="0" smtClean="0"/>
              <a:t>priprema </a:t>
            </a:r>
            <a:r>
              <a:rPr lang="hr-HR" sz="2400" b="1" dirty="0"/>
              <a:t>i održavanje dvije korelacijske nastavne jedinice </a:t>
            </a:r>
            <a:r>
              <a:rPr lang="hr-HR" sz="2400" dirty="0"/>
              <a:t>(svaki puta u paru s osobom drugog i različitog studijskog smjera) </a:t>
            </a:r>
            <a:r>
              <a:rPr lang="hr-HR" sz="2400" dirty="0" smtClean="0"/>
              <a:t>– rok: prema upisanom datumu</a:t>
            </a:r>
          </a:p>
          <a:p>
            <a:r>
              <a:rPr lang="pl-PL" sz="2400" b="1" dirty="0" err="1" smtClean="0"/>
              <a:t>prikaz</a:t>
            </a:r>
            <a:r>
              <a:rPr lang="pl-PL" sz="2400" b="1" dirty="0" smtClean="0"/>
              <a:t> </a:t>
            </a:r>
            <a:r>
              <a:rPr lang="pl-PL" sz="2400" b="1" dirty="0" err="1"/>
              <a:t>ili</a:t>
            </a:r>
            <a:r>
              <a:rPr lang="pl-PL" sz="2400" b="1" dirty="0"/>
              <a:t> </a:t>
            </a:r>
            <a:r>
              <a:rPr lang="pl-PL" sz="2400" b="1" dirty="0" err="1"/>
              <a:t>usporedba</a:t>
            </a:r>
            <a:r>
              <a:rPr lang="pl-PL" sz="2400" b="1" dirty="0"/>
              <a:t> </a:t>
            </a:r>
            <a:r>
              <a:rPr lang="pl-PL" sz="2400" b="1" dirty="0" err="1"/>
              <a:t>udžbenika</a:t>
            </a:r>
            <a:r>
              <a:rPr lang="pl-PL" sz="2400" b="1" dirty="0"/>
              <a:t> u </a:t>
            </a:r>
            <a:r>
              <a:rPr lang="pl-PL" sz="2400" b="1" dirty="0" err="1"/>
              <a:t>obliku</a:t>
            </a:r>
            <a:r>
              <a:rPr lang="pl-PL" sz="2400" b="1" dirty="0"/>
              <a:t> </a:t>
            </a:r>
            <a:r>
              <a:rPr lang="pl-PL" sz="2400" b="1" dirty="0" err="1"/>
              <a:t>recenzije</a:t>
            </a:r>
            <a:r>
              <a:rPr lang="pl-PL" sz="2400" b="1" dirty="0"/>
              <a:t> </a:t>
            </a:r>
            <a:r>
              <a:rPr lang="pl-PL" sz="2400" dirty="0"/>
              <a:t>– </a:t>
            </a:r>
            <a:br>
              <a:rPr lang="pl-PL" sz="2400" dirty="0"/>
            </a:br>
            <a:r>
              <a:rPr lang="pl-PL" sz="2400" dirty="0"/>
              <a:t> 				rok: 6</a:t>
            </a:r>
            <a:r>
              <a:rPr lang="pl-PL" sz="2400" dirty="0" smtClean="0"/>
              <a:t>. </a:t>
            </a:r>
            <a:r>
              <a:rPr lang="pl-PL" sz="2400" dirty="0" err="1"/>
              <a:t>travnja</a:t>
            </a:r>
            <a:r>
              <a:rPr lang="pl-PL" sz="2400" dirty="0"/>
              <a:t> </a:t>
            </a:r>
            <a:r>
              <a:rPr lang="pl-PL" sz="2400" dirty="0" smtClean="0"/>
              <a:t>2021.</a:t>
            </a:r>
          </a:p>
          <a:p>
            <a:r>
              <a:rPr lang="pl-PL" sz="2400" b="1" dirty="0" err="1"/>
              <a:t>priprema</a:t>
            </a:r>
            <a:r>
              <a:rPr lang="pl-PL" sz="2400" b="1" dirty="0"/>
              <a:t> </a:t>
            </a:r>
            <a:r>
              <a:rPr lang="pl-PL" sz="2400" b="1" dirty="0" err="1"/>
              <a:t>jednog</a:t>
            </a:r>
            <a:r>
              <a:rPr lang="pl-PL" sz="2400" b="1" dirty="0"/>
              <a:t> </a:t>
            </a:r>
            <a:r>
              <a:rPr lang="pl-PL" sz="2400" b="1" dirty="0" err="1"/>
              <a:t>sata</a:t>
            </a:r>
            <a:r>
              <a:rPr lang="pl-PL" sz="2400" b="1" dirty="0"/>
              <a:t> </a:t>
            </a:r>
            <a:r>
              <a:rPr lang="pl-PL" sz="2400" b="1" dirty="0" err="1"/>
              <a:t>razredne</a:t>
            </a:r>
            <a:r>
              <a:rPr lang="pl-PL" sz="2400" b="1" dirty="0"/>
              <a:t> </a:t>
            </a:r>
            <a:r>
              <a:rPr lang="pl-PL" sz="2400" b="1" dirty="0" err="1"/>
              <a:t>zajednice</a:t>
            </a:r>
            <a:r>
              <a:rPr lang="pl-PL" sz="2400" b="1" dirty="0"/>
              <a:t> </a:t>
            </a:r>
            <a:r>
              <a:rPr lang="pl-PL" sz="2400" b="1" dirty="0" err="1" smtClean="0"/>
              <a:t>ili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izrada</a:t>
            </a:r>
            <a:r>
              <a:rPr lang="pl-PL" sz="2400" b="1" dirty="0" smtClean="0"/>
              <a:t> rada </a:t>
            </a:r>
            <a:r>
              <a:rPr lang="pl-PL" sz="2400" dirty="0" smtClean="0"/>
              <a:t>– 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/>
              <a:t> 				rok: </a:t>
            </a:r>
            <a:r>
              <a:rPr lang="pl-PL" sz="2400" dirty="0" err="1" smtClean="0"/>
              <a:t>prema</a:t>
            </a:r>
            <a:r>
              <a:rPr lang="pl-PL" sz="2400" dirty="0" smtClean="0"/>
              <a:t> </a:t>
            </a:r>
            <a:r>
              <a:rPr lang="pl-PL" sz="2400" dirty="0" err="1" smtClean="0"/>
              <a:t>upisanom</a:t>
            </a:r>
            <a:r>
              <a:rPr lang="pl-PL" sz="2400" dirty="0" smtClean="0"/>
              <a:t> </a:t>
            </a:r>
            <a:r>
              <a:rPr lang="pl-PL" sz="2400" dirty="0" err="1" smtClean="0"/>
              <a:t>datumu</a:t>
            </a:r>
            <a:r>
              <a:rPr lang="pl-PL" sz="2400" dirty="0" smtClean="0"/>
              <a:t> </a:t>
            </a:r>
            <a:endParaRPr lang="pl-PL" sz="2400" dirty="0"/>
          </a:p>
          <a:p>
            <a:r>
              <a:rPr lang="pl-PL" sz="2400" b="1" dirty="0" err="1" smtClean="0"/>
              <a:t>izrada</a:t>
            </a:r>
            <a:r>
              <a:rPr lang="pl-PL" sz="2400" b="1" dirty="0" smtClean="0"/>
              <a:t> </a:t>
            </a:r>
            <a:r>
              <a:rPr lang="pl-PL" sz="2400" b="1" dirty="0"/>
              <a:t>točki dnevnog reda za jedan roditeljski sastanak </a:t>
            </a:r>
            <a:r>
              <a:rPr lang="pl-PL" sz="2400" dirty="0"/>
              <a:t>–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 				rok</a:t>
            </a:r>
            <a:r>
              <a:rPr lang="pl-PL" sz="2400" dirty="0"/>
              <a:t>: </a:t>
            </a:r>
            <a:r>
              <a:rPr lang="pl-PL" sz="2400" dirty="0" smtClean="0"/>
              <a:t>18. </a:t>
            </a:r>
            <a:r>
              <a:rPr lang="pl-PL" sz="2400" dirty="0" err="1" smtClean="0"/>
              <a:t>svibnja</a:t>
            </a:r>
            <a:r>
              <a:rPr lang="pl-PL" sz="2400" dirty="0" smtClean="0"/>
              <a:t> 2021.</a:t>
            </a:r>
            <a:endParaRPr lang="pl-PL" sz="2400" dirty="0"/>
          </a:p>
          <a:p>
            <a:r>
              <a:rPr lang="pl-PL" sz="2400" b="1" dirty="0" err="1" smtClean="0"/>
              <a:t>hospitacije</a:t>
            </a:r>
            <a:r>
              <a:rPr lang="pl-PL" sz="2400" b="1" dirty="0" smtClean="0"/>
              <a:t> </a:t>
            </a:r>
            <a:r>
              <a:rPr lang="pl-PL" sz="2400" b="1" dirty="0"/>
              <a:t>– </a:t>
            </a:r>
            <a:r>
              <a:rPr lang="pl-PL" sz="2400" b="1" dirty="0" smtClean="0"/>
              <a:t>		</a:t>
            </a:r>
            <a:r>
              <a:rPr lang="pl-PL" sz="2400" dirty="0" smtClean="0"/>
              <a:t>rok</a:t>
            </a:r>
            <a:r>
              <a:rPr lang="pl-PL" sz="2400" dirty="0"/>
              <a:t>: </a:t>
            </a:r>
            <a:r>
              <a:rPr lang="pl-PL" sz="2400" dirty="0" smtClean="0"/>
              <a:t>15. </a:t>
            </a:r>
            <a:r>
              <a:rPr lang="pl-PL" sz="2400" dirty="0" err="1" smtClean="0"/>
              <a:t>svibnja</a:t>
            </a:r>
            <a:r>
              <a:rPr lang="pl-PL" sz="2400" dirty="0" smtClean="0"/>
              <a:t> </a:t>
            </a:r>
            <a:r>
              <a:rPr lang="pl-PL" sz="2400" dirty="0" smtClean="0"/>
              <a:t>2021.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9818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VREDNOVANJE NA KOLEGIJU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905000"/>
            <a:ext cx="8595360" cy="4331208"/>
          </a:xfrm>
        </p:spPr>
        <p:txBody>
          <a:bodyPr>
            <a:normAutofit/>
          </a:bodyPr>
          <a:lstStyle/>
          <a:p>
            <a:r>
              <a:rPr lang="hr-HR" b="1" dirty="0" smtClean="0"/>
              <a:t>PAZITI NA ROKOVE!</a:t>
            </a:r>
          </a:p>
          <a:p>
            <a:r>
              <a:rPr lang="hr-HR" dirty="0" smtClean="0"/>
              <a:t>Svaki element se ocjenjuje posebno</a:t>
            </a:r>
          </a:p>
          <a:p>
            <a:r>
              <a:rPr lang="hr-HR" dirty="0"/>
              <a:t>Z</a:t>
            </a:r>
            <a:r>
              <a:rPr lang="hr-HR" dirty="0" smtClean="0"/>
              <a:t>aključna se ocjena izvodi iz aritmetičke sredine svih ocjena</a:t>
            </a:r>
          </a:p>
          <a:p>
            <a:r>
              <a:rPr lang="hr-HR" dirty="0"/>
              <a:t>O</a:t>
            </a:r>
            <a:r>
              <a:rPr lang="hr-HR" dirty="0" smtClean="0"/>
              <a:t>cjena se upisuje u vrijeme ljetnog roka objavljeno kao vrijeme ispita</a:t>
            </a:r>
          </a:p>
          <a:p>
            <a:endParaRPr lang="hr-HR" dirty="0"/>
          </a:p>
          <a:p>
            <a:r>
              <a:rPr lang="hr-HR" b="1" dirty="0" smtClean="0"/>
              <a:t>HOSPITACIJE</a:t>
            </a:r>
          </a:p>
          <a:p>
            <a:pPr lvl="1"/>
            <a:r>
              <a:rPr lang="hr-HR" dirty="0" smtClean="0"/>
              <a:t>nakon odrade donijeti kopiju ispunjenog obrasca radi evidencije ocjene</a:t>
            </a:r>
          </a:p>
          <a:p>
            <a:pPr lvl="1"/>
            <a:r>
              <a:rPr lang="hr-HR" dirty="0" smtClean="0"/>
              <a:t>mentor iz škole original šalje na adresu tajništva Fakulteta hrvatskih studija</a:t>
            </a:r>
          </a:p>
          <a:p>
            <a:pPr lvl="1"/>
            <a:r>
              <a:rPr lang="hr-HR" dirty="0" smtClean="0"/>
              <a:t>stupiti u kontakt s mentorom i odraditi što prije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0042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PRIKAZ ILI USPOREDBA UDŽBENIKA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2960" y="1792225"/>
            <a:ext cx="8595360" cy="449275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b="1" dirty="0" smtClean="0"/>
              <a:t>s </a:t>
            </a:r>
            <a:r>
              <a:rPr lang="pt-BR" b="1" dirty="0"/>
              <a:t>opisom cjelina i tema </a:t>
            </a:r>
            <a:endParaRPr lang="pt-BR" dirty="0"/>
          </a:p>
          <a:p>
            <a:pPr marL="0" indent="0">
              <a:buNone/>
            </a:pPr>
            <a:endParaRPr lang="hr-HR" b="1" dirty="0" smtClean="0"/>
          </a:p>
          <a:p>
            <a:r>
              <a:rPr lang="hr-HR" b="1" dirty="0" smtClean="0"/>
              <a:t>NAVESTI</a:t>
            </a:r>
            <a:r>
              <a:rPr lang="vi-VN" b="1" dirty="0" smtClean="0"/>
              <a:t> </a:t>
            </a:r>
            <a:r>
              <a:rPr lang="hr-HR" b="1" dirty="0" smtClean="0"/>
              <a:t>PREDNOSTI I NEDOSTATKE </a:t>
            </a:r>
          </a:p>
          <a:p>
            <a:r>
              <a:rPr lang="vi-VN" i="1" dirty="0" smtClean="0">
                <a:latin typeface="Candara" panose="020E0502030303020204" pitchFamily="34" charset="0"/>
              </a:rPr>
              <a:t>npr</a:t>
            </a:r>
            <a:r>
              <a:rPr lang="vi-VN" i="1" dirty="0">
                <a:latin typeface="Candara" panose="020E0502030303020204" pitchFamily="34" charset="0"/>
              </a:rPr>
              <a:t>. Je li udžbenik dobro napisan/organiziran? Kakva je didaktičko-metodička oprema </a:t>
            </a:r>
            <a:r>
              <a:rPr lang="vi-VN" i="1" dirty="0" smtClean="0">
                <a:latin typeface="Candara" panose="020E0502030303020204" pitchFamily="34" charset="0"/>
              </a:rPr>
              <a:t>udžbenika?</a:t>
            </a:r>
            <a:r>
              <a:rPr lang="hr-HR" i="1" dirty="0" smtClean="0">
                <a:latin typeface="Candara" panose="020E0502030303020204" pitchFamily="34" charset="0"/>
              </a:rPr>
              <a:t> </a:t>
            </a:r>
            <a:r>
              <a:rPr lang="vi-VN" i="1" dirty="0" smtClean="0">
                <a:latin typeface="Candara" panose="020E0502030303020204" pitchFamily="34" charset="0"/>
              </a:rPr>
              <a:t>Je </a:t>
            </a:r>
            <a:r>
              <a:rPr lang="vi-VN" i="1" dirty="0">
                <a:latin typeface="Candara" panose="020E0502030303020204" pitchFamily="34" charset="0"/>
              </a:rPr>
              <a:t>li sadržaj primjeren dobi i spolu učenika/ca? Može li se ovakvim načinom izlaganja problema iz vašeg predmeta zainteresirati učenike/ce za vaš predmet? Kojim biste sadržajima u nastavi posvetili više, a kojima manje pažnje?</a:t>
            </a:r>
            <a:r>
              <a:rPr lang="vi-VN" dirty="0">
                <a:latin typeface="Candara" panose="020E0502030303020204" pitchFamily="34" charset="0"/>
              </a:rPr>
              <a:t>) </a:t>
            </a:r>
          </a:p>
          <a:p>
            <a:r>
              <a:rPr lang="hr-HR" b="1" dirty="0" smtClean="0"/>
              <a:t>i </a:t>
            </a:r>
            <a:r>
              <a:rPr lang="hr-HR" b="1" dirty="0"/>
              <a:t>vlastitim kritičkim </a:t>
            </a:r>
            <a:r>
              <a:rPr lang="hr-HR" b="1" dirty="0" smtClean="0"/>
              <a:t>osvrt </a:t>
            </a:r>
            <a:r>
              <a:rPr lang="hr-HR" b="1" dirty="0"/>
              <a:t>na kraju </a:t>
            </a:r>
            <a:endParaRPr lang="hr-HR" dirty="0"/>
          </a:p>
          <a:p>
            <a:endParaRPr lang="hr-HR" dirty="0"/>
          </a:p>
          <a:p>
            <a:r>
              <a:rPr lang="hr-HR" dirty="0" smtClean="0"/>
              <a:t>3 </a:t>
            </a:r>
            <a:r>
              <a:rPr lang="hr-HR" dirty="0"/>
              <a:t>- 5 kartica </a:t>
            </a:r>
            <a:r>
              <a:rPr lang="hr-HR" dirty="0" smtClean="0"/>
              <a:t>teksta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 rot="20248124">
            <a:off x="5000017" y="5086897"/>
            <a:ext cx="4009337" cy="646331"/>
          </a:xfrm>
          <a:prstGeom prst="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wrap="square" rtlCol="0">
            <a:spAutoFit/>
          </a:bodyPr>
          <a:lstStyle/>
          <a:p>
            <a:r>
              <a:rPr lang="hr-HR" sz="3600" b="1" dirty="0" smtClean="0"/>
              <a:t>rok </a:t>
            </a:r>
            <a:r>
              <a:rPr lang="hr-HR" sz="3600" b="1" dirty="0"/>
              <a:t>6</a:t>
            </a:r>
            <a:r>
              <a:rPr lang="hr-HR" sz="3600" b="1" dirty="0" smtClean="0"/>
              <a:t>. travnja 2021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2201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456" y="990600"/>
            <a:ext cx="8591550" cy="762001"/>
          </a:xfrm>
        </p:spPr>
        <p:txBody>
          <a:bodyPr/>
          <a:lstStyle/>
          <a:p>
            <a:r>
              <a:rPr lang="hr-HR" dirty="0" smtClean="0"/>
              <a:t>SAT RAZREDNE ZAJEDNICE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69456" y="2184196"/>
            <a:ext cx="8595360" cy="4267200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u </a:t>
            </a:r>
            <a:r>
              <a:rPr lang="hr-HR" dirty="0"/>
              <a:t>skladu s razvojnom dobi učenika/ca pripremiti </a:t>
            </a:r>
            <a:r>
              <a:rPr lang="hr-HR" dirty="0" smtClean="0"/>
              <a:t>radionicu </a:t>
            </a:r>
            <a:r>
              <a:rPr lang="hr-HR" dirty="0"/>
              <a:t>i/ili predavanje; </a:t>
            </a:r>
            <a:endParaRPr lang="hr-HR" dirty="0" smtClean="0"/>
          </a:p>
          <a:p>
            <a:r>
              <a:rPr lang="hr-HR" dirty="0" smtClean="0"/>
              <a:t>naglasak </a:t>
            </a:r>
            <a:r>
              <a:rPr lang="hr-HR" dirty="0"/>
              <a:t>na odgojnoj, a ne na obrazovnoj ulozi razrednika </a:t>
            </a:r>
          </a:p>
          <a:p>
            <a:r>
              <a:rPr lang="pl-PL" dirty="0" smtClean="0"/>
              <a:t>predati </a:t>
            </a:r>
            <a:r>
              <a:rPr lang="pl-PL" dirty="0"/>
              <a:t>pisanu pripremu za jedan sat razredne zajednice </a:t>
            </a:r>
          </a:p>
          <a:p>
            <a:r>
              <a:rPr lang="pl-PL" dirty="0" smtClean="0"/>
              <a:t>isti </a:t>
            </a:r>
            <a:r>
              <a:rPr lang="pl-PL" dirty="0"/>
              <a:t>obrazac kao i za pisanu pripremu </a:t>
            </a:r>
            <a:r>
              <a:rPr lang="pl-PL" dirty="0" smtClean="0"/>
              <a:t>nekog nastavnog sata</a:t>
            </a:r>
          </a:p>
          <a:p>
            <a:endParaRPr lang="pl-PL" dirty="0"/>
          </a:p>
          <a:p>
            <a:r>
              <a:rPr lang="pl-PL" dirty="0" smtClean="0"/>
              <a:t>PRIJEDLOZI ZA TEME:</a:t>
            </a:r>
          </a:p>
          <a:p>
            <a:r>
              <a:rPr lang="hr-HR" dirty="0" smtClean="0"/>
              <a:t>Bilić</a:t>
            </a:r>
            <a:r>
              <a:rPr lang="hr-HR" dirty="0"/>
              <a:t>, V. i sur. (2005). </a:t>
            </a:r>
            <a:r>
              <a:rPr lang="hr-HR" b="1" i="1" dirty="0"/>
              <a:t>Izbor tema za satove razrednih odjela</a:t>
            </a:r>
            <a:r>
              <a:rPr lang="hr-HR" i="1" dirty="0"/>
              <a:t>. </a:t>
            </a:r>
            <a:r>
              <a:rPr lang="hr-HR" dirty="0"/>
              <a:t>Zagreb: Naklada Ljevak. </a:t>
            </a:r>
          </a:p>
          <a:p>
            <a:r>
              <a:rPr lang="pl-PL" dirty="0" smtClean="0"/>
              <a:t>Pregrad</a:t>
            </a:r>
            <a:r>
              <a:rPr lang="pl-PL" dirty="0"/>
              <a:t>, J. (2004.) </a:t>
            </a:r>
            <a:r>
              <a:rPr lang="pl-PL" b="1" dirty="0"/>
              <a:t>Radionice za satove razrednog </a:t>
            </a:r>
            <a:r>
              <a:rPr lang="pl-PL" b="1" dirty="0" smtClean="0"/>
              <a:t>odjela</a:t>
            </a:r>
            <a:r>
              <a:rPr lang="pl-PL" dirty="0"/>
              <a:t>.</a:t>
            </a:r>
            <a:r>
              <a:rPr lang="pl-PL" dirty="0" smtClean="0"/>
              <a:t> Zagreb: UNICEF</a:t>
            </a:r>
            <a:endParaRPr lang="pl-PL" dirty="0"/>
          </a:p>
          <a:p>
            <a:r>
              <a:rPr lang="pl-PL" dirty="0" smtClean="0"/>
              <a:t> web stranice, npr. </a:t>
            </a:r>
            <a:r>
              <a:rPr lang="pl-PL" b="1" dirty="0" smtClean="0"/>
              <a:t>Priručnik za učenje i poučavanje</a:t>
            </a:r>
            <a:endParaRPr lang="pl-PL" dirty="0" smtClean="0"/>
          </a:p>
          <a:p>
            <a:pPr lvl="1"/>
            <a:r>
              <a:rPr lang="hr-HR" dirty="0" smtClean="0"/>
              <a:t>http</a:t>
            </a:r>
            <a:r>
              <a:rPr lang="hr-HR" dirty="0"/>
              <a:t>://pup.skole.hr/default.aspx?locale=hr,hr&amp;app=teacher </a:t>
            </a:r>
            <a:endParaRPr lang="pl-PL" dirty="0"/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 rot="1402717">
            <a:off x="4992856" y="691244"/>
            <a:ext cx="4009337" cy="954107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2800" b="1" dirty="0" smtClean="0"/>
              <a:t>PREMA UPISANOM DATUMU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29022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RODITELJSKI SASTANAK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1600200"/>
            <a:ext cx="8595360" cy="4937760"/>
          </a:xfrm>
        </p:spPr>
        <p:txBody>
          <a:bodyPr>
            <a:normAutofit fontScale="92500" lnSpcReduction="20000"/>
          </a:bodyPr>
          <a:lstStyle/>
          <a:p>
            <a:r>
              <a:rPr lang="hr-HR" b="1" dirty="0" smtClean="0"/>
              <a:t>Razred ?</a:t>
            </a:r>
          </a:p>
          <a:p>
            <a:r>
              <a:rPr lang="hr-HR" b="1" dirty="0" smtClean="0"/>
              <a:t>Škola? </a:t>
            </a:r>
          </a:p>
          <a:p>
            <a:r>
              <a:rPr lang="hr-HR" b="1" dirty="0" smtClean="0"/>
              <a:t>Vrijeme? </a:t>
            </a:r>
          </a:p>
          <a:p>
            <a:r>
              <a:rPr lang="hr-HR" b="1" dirty="0" smtClean="0"/>
              <a:t>Mjesto?</a:t>
            </a:r>
          </a:p>
          <a:p>
            <a:r>
              <a:rPr lang="hr-HR" b="1" dirty="0" smtClean="0"/>
              <a:t>Tema? </a:t>
            </a:r>
          </a:p>
          <a:p>
            <a:r>
              <a:rPr lang="vi-VN" dirty="0" smtClean="0">
                <a:latin typeface="Candara" panose="020E0502030303020204" pitchFamily="34" charset="0"/>
              </a:rPr>
              <a:t>Ciljevi </a:t>
            </a:r>
            <a:r>
              <a:rPr lang="vi-VN" dirty="0">
                <a:latin typeface="Candara" panose="020E0502030303020204" pitchFamily="34" charset="0"/>
              </a:rPr>
              <a:t>roditeljskog </a:t>
            </a:r>
            <a:r>
              <a:rPr lang="vi-VN" dirty="0" smtClean="0">
                <a:latin typeface="Candara" panose="020E0502030303020204" pitchFamily="34" charset="0"/>
              </a:rPr>
              <a:t>sastanka</a:t>
            </a:r>
            <a:r>
              <a:rPr lang="hr-HR" dirty="0">
                <a:latin typeface="Candara" panose="020E0502030303020204" pitchFamily="34" charset="0"/>
              </a:rPr>
              <a:t>?</a:t>
            </a:r>
            <a:endParaRPr lang="hr-HR" dirty="0" smtClean="0">
              <a:latin typeface="Candara" panose="020E0502030303020204" pitchFamily="34" charset="0"/>
            </a:endParaRPr>
          </a:p>
          <a:p>
            <a:r>
              <a:rPr lang="hr-HR" dirty="0">
                <a:latin typeface="Candara" panose="020E0502030303020204" pitchFamily="34" charset="0"/>
              </a:rPr>
              <a:t>T</a:t>
            </a:r>
            <a:r>
              <a:rPr lang="vi-VN" dirty="0" smtClean="0">
                <a:latin typeface="Candara" panose="020E0502030303020204" pitchFamily="34" charset="0"/>
              </a:rPr>
              <a:t>rajanje </a:t>
            </a:r>
            <a:r>
              <a:rPr lang="vi-VN" dirty="0">
                <a:latin typeface="Candara" panose="020E0502030303020204" pitchFamily="34" charset="0"/>
              </a:rPr>
              <a:t>roditeljskog </a:t>
            </a:r>
            <a:r>
              <a:rPr lang="vi-VN" dirty="0" smtClean="0">
                <a:latin typeface="Candara" panose="020E0502030303020204" pitchFamily="34" charset="0"/>
              </a:rPr>
              <a:t>sastanka</a:t>
            </a:r>
            <a:r>
              <a:rPr lang="hr-HR" dirty="0" smtClean="0">
                <a:latin typeface="Candara" panose="020E0502030303020204" pitchFamily="34" charset="0"/>
              </a:rPr>
              <a:t>?</a:t>
            </a:r>
            <a:r>
              <a:rPr lang="vi-VN" dirty="0" smtClean="0">
                <a:latin typeface="Candara" panose="020E0502030303020204" pitchFamily="34" charset="0"/>
              </a:rPr>
              <a:t> </a:t>
            </a:r>
            <a:endParaRPr lang="hr-HR" dirty="0" smtClean="0">
              <a:latin typeface="Candara" panose="020E0502030303020204" pitchFamily="34" charset="0"/>
            </a:endParaRPr>
          </a:p>
          <a:p>
            <a:r>
              <a:rPr lang="vi-VN" dirty="0" smtClean="0">
                <a:latin typeface="Candara" panose="020E0502030303020204" pitchFamily="34" charset="0"/>
              </a:rPr>
              <a:t>Sredstva </a:t>
            </a:r>
            <a:r>
              <a:rPr lang="vi-VN" dirty="0">
                <a:latin typeface="Candara" panose="020E0502030303020204" pitchFamily="34" charset="0"/>
              </a:rPr>
              <a:t>i </a:t>
            </a:r>
            <a:r>
              <a:rPr lang="vi-VN" dirty="0" smtClean="0">
                <a:latin typeface="Candara" panose="020E0502030303020204" pitchFamily="34" charset="0"/>
              </a:rPr>
              <a:t>pomagala</a:t>
            </a:r>
            <a:r>
              <a:rPr lang="hr-HR" dirty="0" smtClean="0">
                <a:latin typeface="Candara" panose="020E0502030303020204" pitchFamily="34" charset="0"/>
              </a:rPr>
              <a:t>?</a:t>
            </a:r>
            <a:endParaRPr lang="hr-HR" i="1" dirty="0" smtClean="0">
              <a:latin typeface="Candara" panose="020E0502030303020204" pitchFamily="34" charset="0"/>
            </a:endParaRPr>
          </a:p>
          <a:p>
            <a:r>
              <a:rPr lang="hr-HR" dirty="0" smtClean="0"/>
              <a:t>Dnevni red sastanka s predviđenim vremenom trajanja po točkama</a:t>
            </a:r>
          </a:p>
          <a:p>
            <a:r>
              <a:rPr lang="vi-VN" dirty="0" smtClean="0">
                <a:latin typeface="Candara" panose="020E0502030303020204" pitchFamily="34" charset="0"/>
              </a:rPr>
              <a:t>Pozivnica roditeljima</a:t>
            </a:r>
            <a:endParaRPr lang="hr-HR" dirty="0" smtClean="0">
              <a:latin typeface="Candara" panose="020E0502030303020204" pitchFamily="34" charset="0"/>
            </a:endParaRPr>
          </a:p>
          <a:p>
            <a:r>
              <a:rPr lang="hr-HR" b="1" dirty="0" smtClean="0">
                <a:latin typeface="Candara" panose="020E0502030303020204" pitchFamily="34" charset="0"/>
              </a:rPr>
              <a:t>LITERATURA</a:t>
            </a:r>
          </a:p>
          <a:p>
            <a:pPr lvl="1"/>
            <a:r>
              <a:rPr lang="hr-HR" dirty="0" smtClean="0"/>
              <a:t>Vilić </a:t>
            </a:r>
            <a:r>
              <a:rPr lang="hr-HR" dirty="0"/>
              <a:t>– Kolobarić, V. (2004). </a:t>
            </a:r>
            <a:r>
              <a:rPr lang="hr-HR" b="1" i="1" dirty="0"/>
              <a:t>Priručnik za pedagoške </a:t>
            </a:r>
            <a:r>
              <a:rPr lang="hr-HR" b="1" i="1" dirty="0" smtClean="0"/>
              <a:t>radionice na </a:t>
            </a:r>
            <a:r>
              <a:rPr lang="hr-HR" b="1" i="1" dirty="0"/>
              <a:t>roditeljskim sastancima</a:t>
            </a:r>
            <a:r>
              <a:rPr lang="hr-HR" i="1" dirty="0"/>
              <a:t>. </a:t>
            </a:r>
            <a:r>
              <a:rPr lang="hr-HR" dirty="0"/>
              <a:t>Đakovo: Tempo. </a:t>
            </a:r>
            <a:endParaRPr lang="hr-HR" dirty="0" smtClean="0"/>
          </a:p>
          <a:p>
            <a:r>
              <a:rPr lang="pl-PL" dirty="0"/>
              <a:t>web stranice, npr. </a:t>
            </a:r>
            <a:r>
              <a:rPr lang="pl-PL" b="1" dirty="0"/>
              <a:t>Priručnik za učenje i poučavanje</a:t>
            </a:r>
            <a:endParaRPr lang="pl-PL" dirty="0"/>
          </a:p>
          <a:p>
            <a:pPr lvl="1"/>
            <a:r>
              <a:rPr lang="hr-HR" dirty="0"/>
              <a:t>http://pup.skole.hr/default.aspx?locale=hr,hr&amp;app=teacher </a:t>
            </a:r>
            <a:endParaRPr lang="pl-PL" dirty="0"/>
          </a:p>
          <a:p>
            <a:pPr lvl="1"/>
            <a:endParaRPr lang="hr-HR" dirty="0"/>
          </a:p>
          <a:p>
            <a:endParaRPr lang="hr-HR" dirty="0">
              <a:latin typeface="Candara" panose="020E0502030303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8200" y="1600200"/>
            <a:ext cx="4251960" cy="646331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3600" b="1" dirty="0" smtClean="0"/>
              <a:t>rok 18. svibnja </a:t>
            </a:r>
            <a:r>
              <a:rPr lang="hr-HR" sz="3600" b="1" dirty="0" smtClean="0"/>
              <a:t>2021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5060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HOSPITACIJE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6225" y="1752600"/>
            <a:ext cx="8595360" cy="456895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/>
              <a:t>odraditi što prije – najbolje do </a:t>
            </a:r>
            <a:r>
              <a:rPr lang="hr-HR" smtClean="0"/>
              <a:t>početka svibnja; </a:t>
            </a:r>
          </a:p>
          <a:p>
            <a:r>
              <a:rPr lang="hr-HR" smtClean="0"/>
              <a:t>razgovarati </a:t>
            </a:r>
            <a:r>
              <a:rPr lang="hr-HR" dirty="0" smtClean="0"/>
              <a:t>s mentorom o satu</a:t>
            </a:r>
          </a:p>
          <a:p>
            <a:r>
              <a:rPr lang="hr-HR" dirty="0" smtClean="0"/>
              <a:t>zamoliti popunjavanje obrasca odmah po odrađenim obvezama</a:t>
            </a:r>
          </a:p>
          <a:p>
            <a:r>
              <a:rPr lang="hr-HR" dirty="0" smtClean="0"/>
              <a:t>kopiju odmah donijeti meni radi ocjene</a:t>
            </a:r>
          </a:p>
          <a:p>
            <a:r>
              <a:rPr lang="hr-HR" dirty="0" smtClean="0"/>
              <a:t>original šalje mentor u administraciju Studija radi obračuna</a:t>
            </a:r>
          </a:p>
          <a:p>
            <a:r>
              <a:rPr lang="hr-HR" dirty="0" smtClean="0"/>
              <a:t>idealno po propozicijama:</a:t>
            </a:r>
          </a:p>
          <a:p>
            <a:pPr lvl="1"/>
            <a:r>
              <a:rPr lang="hr-HR" dirty="0" smtClean="0"/>
              <a:t>5 sati odslušati na satovima mentora</a:t>
            </a:r>
          </a:p>
          <a:p>
            <a:pPr lvl="1"/>
            <a:r>
              <a:rPr lang="hr-HR" dirty="0" smtClean="0"/>
              <a:t>5 sati odraditi kroz izvedbu sati / ocjenjuje se jedan (posljednji ili najbolji)</a:t>
            </a:r>
          </a:p>
          <a:p>
            <a:pPr lvl="1"/>
            <a:r>
              <a:rPr lang="hr-HR" dirty="0" smtClean="0"/>
              <a:t>najmanje dvije različite nastavne jedinice</a:t>
            </a:r>
          </a:p>
          <a:p>
            <a:pPr lvl="1"/>
            <a:r>
              <a:rPr lang="hr-HR" dirty="0" smtClean="0"/>
              <a:t>ako nije moguće odraditi najmanje 3 sata (od toga 2 različita)</a:t>
            </a:r>
          </a:p>
          <a:p>
            <a:r>
              <a:rPr lang="hr-HR" dirty="0" smtClean="0"/>
              <a:t>s mentorima razgovarati i o administraciji, pogledati e-dnevnike i sl.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14800" y="529104"/>
            <a:ext cx="4251960" cy="646331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3600" b="1" dirty="0" smtClean="0"/>
              <a:t>rok 15. </a:t>
            </a:r>
            <a:r>
              <a:rPr lang="hr-HR" sz="3600" b="1" smtClean="0"/>
              <a:t>svibnja </a:t>
            </a:r>
            <a:r>
              <a:rPr lang="hr-HR" sz="3600" b="1" smtClean="0"/>
              <a:t>2021</a:t>
            </a:r>
            <a:r>
              <a:rPr lang="hr-HR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1106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</Template>
  <TotalTime>212</TotalTime>
  <Words>481</Words>
  <Application>Microsoft Macintosh PowerPoint</Application>
  <PresentationFormat>On-screen Show (4:3)</PresentationFormat>
  <Paragraphs>75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Candara</vt:lpstr>
      <vt:lpstr>Tahoma</vt:lpstr>
      <vt:lpstr>Tunga</vt:lpstr>
      <vt:lpstr>Arial</vt:lpstr>
      <vt:lpstr>Soho</vt:lpstr>
      <vt:lpstr>KORELACIJSKE VJEŽBE i nastavna praksa </vt:lpstr>
      <vt:lpstr>OBVEZE STUDENATA</vt:lpstr>
      <vt:lpstr>VREDNOVANJE NA KOLEGIJU</vt:lpstr>
      <vt:lpstr>PRIKAZ ILI USPOREDBA UDŽBENIKA</vt:lpstr>
      <vt:lpstr>SAT RAZREDNE ZAJEDNICE</vt:lpstr>
      <vt:lpstr>RODITELJSKI SASTANAK</vt:lpstr>
      <vt:lpstr>HOSPITACIJE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KORELACIJSKE VJEŽBE</dc:title>
  <dc:creator>ZMAJ</dc:creator>
  <cp:lastModifiedBy>Rona Bušljeta</cp:lastModifiedBy>
  <cp:revision>29</cp:revision>
  <dcterms:created xsi:type="dcterms:W3CDTF">2006-08-16T00:00:00Z</dcterms:created>
  <dcterms:modified xsi:type="dcterms:W3CDTF">2021-02-23T11:45:17Z</dcterms:modified>
</cp:coreProperties>
</file>