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8" r:id="rId2"/>
    <p:sldMasterId id="2147483720" r:id="rId3"/>
    <p:sldMasterId id="2147483756" r:id="rId4"/>
  </p:sldMasterIdLst>
  <p:notesMasterIdLst>
    <p:notesMasterId r:id="rId39"/>
  </p:notesMasterIdLst>
  <p:sldIdLst>
    <p:sldId id="256" r:id="rId5"/>
    <p:sldId id="466" r:id="rId6"/>
    <p:sldId id="467" r:id="rId7"/>
    <p:sldId id="271" r:id="rId8"/>
    <p:sldId id="454" r:id="rId9"/>
    <p:sldId id="455" r:id="rId10"/>
    <p:sldId id="468" r:id="rId11"/>
    <p:sldId id="456" r:id="rId12"/>
    <p:sldId id="465" r:id="rId13"/>
    <p:sldId id="464" r:id="rId14"/>
    <p:sldId id="470" r:id="rId15"/>
    <p:sldId id="471" r:id="rId16"/>
    <p:sldId id="262" r:id="rId17"/>
    <p:sldId id="380" r:id="rId18"/>
    <p:sldId id="472" r:id="rId19"/>
    <p:sldId id="473" r:id="rId20"/>
    <p:sldId id="263" r:id="rId21"/>
    <p:sldId id="264" r:id="rId22"/>
    <p:sldId id="476" r:id="rId23"/>
    <p:sldId id="475" r:id="rId24"/>
    <p:sldId id="477" r:id="rId25"/>
    <p:sldId id="280" r:id="rId26"/>
    <p:sldId id="267" r:id="rId27"/>
    <p:sldId id="276" r:id="rId28"/>
    <p:sldId id="268" r:id="rId29"/>
    <p:sldId id="269" r:id="rId30"/>
    <p:sldId id="270" r:id="rId31"/>
    <p:sldId id="282" r:id="rId32"/>
    <p:sldId id="277" r:id="rId33"/>
    <p:sldId id="478" r:id="rId34"/>
    <p:sldId id="279" r:id="rId35"/>
    <p:sldId id="283" r:id="rId36"/>
    <p:sldId id="479" r:id="rId37"/>
    <p:sldId id="287"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77" d="100"/>
          <a:sy n="77" d="100"/>
        </p:scale>
        <p:origin x="1037"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Rezervirano mjesto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C73DAC-1B09-4632-A4C9-9E2A0D1D4B51}" type="datetimeFigureOut">
              <a:rPr lang="hr-HR" smtClean="0"/>
              <a:t>19.10.2026.</a:t>
            </a:fld>
            <a:endParaRPr lang="hr-HR"/>
          </a:p>
        </p:txBody>
      </p:sp>
      <p:sp>
        <p:nvSpPr>
          <p:cNvPr id="4" name="Rezervirano mjesto slike slajd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Rezervirano mjesto bilježaka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6" name="Rezervirano mjesto podnožj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Rezervirano mjesto broja slajd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FAAF72-623B-494A-9855-E61F9F7984FE}" type="slidenum">
              <a:rPr lang="hr-HR" smtClean="0"/>
              <a:t>‹#›</a:t>
            </a:fld>
            <a:endParaRPr lang="hr-HR"/>
          </a:p>
        </p:txBody>
      </p:sp>
    </p:spTree>
    <p:extLst>
      <p:ext uri="{BB962C8B-B14F-4D97-AF65-F5344CB8AC3E}">
        <p14:creationId xmlns:p14="http://schemas.microsoft.com/office/powerpoint/2010/main" val="2249700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9FAAF72-623B-494A-9855-E61F9F7984FE}"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8263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hr-HR"/>
              <a:t>Kliknite da biste uredili stil naslova matrice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2360362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825148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1376000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16334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a:t>Kliknite da biste uredili stil naslova matrice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895347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7" name="Date Placeholder 2"/>
          <p:cNvSpPr>
            <a:spLocks noGrp="1"/>
          </p:cNvSpPr>
          <p:nvPr>
            <p:ph type="dt" sz="half" idx="10"/>
          </p:nvPr>
        </p:nvSpPr>
        <p:spPr/>
        <p:txBody>
          <a:bodyPr/>
          <a:lstStyle/>
          <a:p>
            <a:endParaRPr lang="hr-HR"/>
          </a:p>
        </p:txBody>
      </p:sp>
      <p:sp>
        <p:nvSpPr>
          <p:cNvPr id="5" name="Footer Placeholder 3"/>
          <p:cNvSpPr>
            <a:spLocks noGrp="1"/>
          </p:cNvSpPr>
          <p:nvPr>
            <p:ph type="ftr" sz="quarter" idx="11"/>
          </p:nvPr>
        </p:nvSpPr>
        <p:spPr/>
        <p:txBody>
          <a:bodyPr/>
          <a:lstStyle/>
          <a:p>
            <a:endParaRPr lang="hr-HR"/>
          </a:p>
        </p:txBody>
      </p:sp>
      <p:sp>
        <p:nvSpPr>
          <p:cNvPr id="6" name="Slide Number Placeholder 4"/>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708058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hr-HR"/>
          </a:p>
        </p:txBody>
      </p:sp>
      <p:sp>
        <p:nvSpPr>
          <p:cNvPr id="5" name="Footer Placeholder 2"/>
          <p:cNvSpPr>
            <a:spLocks noGrp="1"/>
          </p:cNvSpPr>
          <p:nvPr>
            <p:ph type="ftr" sz="quarter" idx="11"/>
          </p:nvPr>
        </p:nvSpPr>
        <p:spPr/>
        <p:txBody>
          <a:bodyPr/>
          <a:lstStyle/>
          <a:p>
            <a:endParaRPr lang="hr-HR"/>
          </a:p>
        </p:txBody>
      </p:sp>
      <p:sp>
        <p:nvSpPr>
          <p:cNvPr id="6" name="Slide Number Placeholder 3"/>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484736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hr-HR"/>
              <a:t>Kliknite da biste uredili stil naslova matrice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7" name="Date Placeholder 4"/>
          <p:cNvSpPr>
            <a:spLocks noGrp="1"/>
          </p:cNvSpPr>
          <p:nvPr>
            <p:ph type="dt" sz="half" idx="10"/>
          </p:nvPr>
        </p:nvSpPr>
        <p:spPr/>
        <p:txBody>
          <a:bodyPr/>
          <a:lstStyle/>
          <a:p>
            <a:endParaRPr lang="hr-HR"/>
          </a:p>
        </p:txBody>
      </p:sp>
      <p:sp>
        <p:nvSpPr>
          <p:cNvPr id="5" name="Footer Placeholder 5"/>
          <p:cNvSpPr>
            <a:spLocks noGrp="1"/>
          </p:cNvSpPr>
          <p:nvPr>
            <p:ph type="ftr" sz="quarter" idx="11"/>
          </p:nvPr>
        </p:nvSpPr>
        <p:spPr/>
        <p:txBody>
          <a:bodyPr/>
          <a:lstStyle/>
          <a:p>
            <a:endParaRPr lang="hr-HR"/>
          </a:p>
        </p:txBody>
      </p:sp>
      <p:sp>
        <p:nvSpPr>
          <p:cNvPr id="6" name="Slide Number Placeholder 6"/>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580879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570165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2701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hr-HR"/>
              <a:t>Kliknite da biste uredili stil naslova matrice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2797968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hr-HR"/>
              <a:t>Kliknite da biste uredili stil naslova matrice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hr-HR"/>
              <a:t>Kliknite da biste uredili matrice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471402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1775857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pc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hr-HR"/>
          </a:p>
        </p:txBody>
      </p:sp>
      <p:sp>
        <p:nvSpPr>
          <p:cNvPr id="4"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2809515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upca sa slika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hr-HR"/>
          </a:p>
        </p:txBody>
      </p:sp>
      <p:sp>
        <p:nvSpPr>
          <p:cNvPr id="4"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568529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nchor="t" anchorCtr="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740669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3AF3ACF2-D475-47FB-B61C-F9248DA9FA3F}" type="slidenum">
              <a:rPr lang="hr-HR" smtClean="0"/>
              <a:pPr/>
              <a:t>‹#›</a:t>
            </a:fld>
            <a:endParaRPr lang="hr-HR"/>
          </a:p>
        </p:txBody>
      </p:sp>
    </p:spTree>
    <p:extLst>
      <p:ext uri="{BB962C8B-B14F-4D97-AF65-F5344CB8AC3E}">
        <p14:creationId xmlns:p14="http://schemas.microsoft.com/office/powerpoint/2010/main" val="3406778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B1AF3-055D-93C6-84D4-2EAA1947B3D4}"/>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HR"/>
          </a:p>
        </p:txBody>
      </p:sp>
      <p:sp>
        <p:nvSpPr>
          <p:cNvPr id="3" name="Subtitle 2">
            <a:extLst>
              <a:ext uri="{FF2B5EF4-FFF2-40B4-BE49-F238E27FC236}">
                <a16:creationId xmlns:a16="http://schemas.microsoft.com/office/drawing/2014/main" id="{C97610C6-BB6D-6E47-6538-5E169471B94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HR"/>
          </a:p>
        </p:txBody>
      </p:sp>
      <p:sp>
        <p:nvSpPr>
          <p:cNvPr id="4" name="Date Placeholder 3">
            <a:extLst>
              <a:ext uri="{FF2B5EF4-FFF2-40B4-BE49-F238E27FC236}">
                <a16:creationId xmlns:a16="http://schemas.microsoft.com/office/drawing/2014/main" id="{2AD995D3-1CEC-3016-05D1-0FB862B82F72}"/>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a:extLst>
              <a:ext uri="{FF2B5EF4-FFF2-40B4-BE49-F238E27FC236}">
                <a16:creationId xmlns:a16="http://schemas.microsoft.com/office/drawing/2014/main" id="{B0B64930-10F2-49EF-FFD6-EEF7766AEA7D}"/>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D27770A8-5C1D-2E9D-C1D0-F4F45E140607}"/>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3861207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6012-CAC2-5CFB-5C7D-8773270B90B5}"/>
              </a:ext>
            </a:extLst>
          </p:cNvPr>
          <p:cNvSpPr>
            <a:spLocks noGrp="1"/>
          </p:cNvSpPr>
          <p:nvPr>
            <p:ph type="title"/>
          </p:nvPr>
        </p:nvSpPr>
        <p:spPr/>
        <p:txBody>
          <a:bodyPr/>
          <a:lstStyle/>
          <a:p>
            <a:r>
              <a:rPr lang="en-GB"/>
              <a:t>Click to edit Master title style</a:t>
            </a:r>
            <a:endParaRPr lang="en-HR"/>
          </a:p>
        </p:txBody>
      </p:sp>
      <p:sp>
        <p:nvSpPr>
          <p:cNvPr id="3" name="Content Placeholder 2">
            <a:extLst>
              <a:ext uri="{FF2B5EF4-FFF2-40B4-BE49-F238E27FC236}">
                <a16:creationId xmlns:a16="http://schemas.microsoft.com/office/drawing/2014/main" id="{A647172E-6E5A-1BA4-9532-E4EB2DE7068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D59EECC8-F770-7BAC-E05B-9713D1DC21C8}"/>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a:extLst>
              <a:ext uri="{FF2B5EF4-FFF2-40B4-BE49-F238E27FC236}">
                <a16:creationId xmlns:a16="http://schemas.microsoft.com/office/drawing/2014/main" id="{72CBDFAB-1018-FB3A-E0D4-939E83F1E436}"/>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B5D640D9-CA37-0FA6-F072-4221EB0AB145}"/>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293770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4A86E-9F55-8502-ABB9-5D9B5F6F1C57}"/>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HR"/>
          </a:p>
        </p:txBody>
      </p:sp>
      <p:sp>
        <p:nvSpPr>
          <p:cNvPr id="3" name="Text Placeholder 2">
            <a:extLst>
              <a:ext uri="{FF2B5EF4-FFF2-40B4-BE49-F238E27FC236}">
                <a16:creationId xmlns:a16="http://schemas.microsoft.com/office/drawing/2014/main" id="{608EACEC-ADCF-94D1-0830-821B5D19C17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AB33F84-61B4-D07C-2739-25A3D7D68E80}"/>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a:extLst>
              <a:ext uri="{FF2B5EF4-FFF2-40B4-BE49-F238E27FC236}">
                <a16:creationId xmlns:a16="http://schemas.microsoft.com/office/drawing/2014/main" id="{7EAAFA6B-308F-7A3A-54C8-4B47A4F72CC3}"/>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841C420C-92C9-088C-7190-C214FCB0CBED}"/>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845755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A30A3-9A6E-F4E9-A3D5-297B88310FAD}"/>
              </a:ext>
            </a:extLst>
          </p:cNvPr>
          <p:cNvSpPr>
            <a:spLocks noGrp="1"/>
          </p:cNvSpPr>
          <p:nvPr>
            <p:ph type="title"/>
          </p:nvPr>
        </p:nvSpPr>
        <p:spPr/>
        <p:txBody>
          <a:bodyPr/>
          <a:lstStyle/>
          <a:p>
            <a:r>
              <a:rPr lang="en-GB"/>
              <a:t>Click to edit Master title style</a:t>
            </a:r>
            <a:endParaRPr lang="en-HR"/>
          </a:p>
        </p:txBody>
      </p:sp>
      <p:sp>
        <p:nvSpPr>
          <p:cNvPr id="3" name="Content Placeholder 2">
            <a:extLst>
              <a:ext uri="{FF2B5EF4-FFF2-40B4-BE49-F238E27FC236}">
                <a16:creationId xmlns:a16="http://schemas.microsoft.com/office/drawing/2014/main" id="{F709E8AF-72AA-823C-7B3E-F1F0C37CB9E2}"/>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Content Placeholder 3">
            <a:extLst>
              <a:ext uri="{FF2B5EF4-FFF2-40B4-BE49-F238E27FC236}">
                <a16:creationId xmlns:a16="http://schemas.microsoft.com/office/drawing/2014/main" id="{DBCCA382-1C69-1EF8-3E4D-2052FF339E51}"/>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5" name="Date Placeholder 4">
            <a:extLst>
              <a:ext uri="{FF2B5EF4-FFF2-40B4-BE49-F238E27FC236}">
                <a16:creationId xmlns:a16="http://schemas.microsoft.com/office/drawing/2014/main" id="{77FC01B6-FCF4-1E37-6D4B-51A2401D1399}"/>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6" name="Footer Placeholder 5">
            <a:extLst>
              <a:ext uri="{FF2B5EF4-FFF2-40B4-BE49-F238E27FC236}">
                <a16:creationId xmlns:a16="http://schemas.microsoft.com/office/drawing/2014/main" id="{F6792082-B8E0-95B0-D175-22D71EF97BC7}"/>
              </a:ext>
            </a:extLst>
          </p:cNvPr>
          <p:cNvSpPr>
            <a:spLocks noGrp="1"/>
          </p:cNvSpPr>
          <p:nvPr>
            <p:ph type="ftr" sz="quarter" idx="11"/>
          </p:nvPr>
        </p:nvSpPr>
        <p:spPr/>
        <p:txBody>
          <a:bodyPr/>
          <a:lstStyle/>
          <a:p>
            <a:endParaRPr lang="en-HR"/>
          </a:p>
        </p:txBody>
      </p:sp>
      <p:sp>
        <p:nvSpPr>
          <p:cNvPr id="7" name="Slide Number Placeholder 6">
            <a:extLst>
              <a:ext uri="{FF2B5EF4-FFF2-40B4-BE49-F238E27FC236}">
                <a16:creationId xmlns:a16="http://schemas.microsoft.com/office/drawing/2014/main" id="{F70AF292-57E3-4A83-ECF0-B98E0CAA8919}"/>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426748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4EA55-AC9A-DF80-CC0C-C3D7A5B53D85}"/>
              </a:ext>
            </a:extLst>
          </p:cNvPr>
          <p:cNvSpPr>
            <a:spLocks noGrp="1"/>
          </p:cNvSpPr>
          <p:nvPr>
            <p:ph type="title"/>
          </p:nvPr>
        </p:nvSpPr>
        <p:spPr>
          <a:xfrm>
            <a:off x="629841" y="365126"/>
            <a:ext cx="7886700" cy="1325563"/>
          </a:xfrm>
        </p:spPr>
        <p:txBody>
          <a:bodyPr/>
          <a:lstStyle/>
          <a:p>
            <a:r>
              <a:rPr lang="en-GB"/>
              <a:t>Click to edit Master title style</a:t>
            </a:r>
            <a:endParaRPr lang="en-HR"/>
          </a:p>
        </p:txBody>
      </p:sp>
      <p:sp>
        <p:nvSpPr>
          <p:cNvPr id="3" name="Text Placeholder 2">
            <a:extLst>
              <a:ext uri="{FF2B5EF4-FFF2-40B4-BE49-F238E27FC236}">
                <a16:creationId xmlns:a16="http://schemas.microsoft.com/office/drawing/2014/main" id="{DBEF0077-7D88-9EB9-71F9-6858D6C4DAF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DA86114D-ADCA-BA2C-CD59-B052DFF3A022}"/>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5" name="Text Placeholder 4">
            <a:extLst>
              <a:ext uri="{FF2B5EF4-FFF2-40B4-BE49-F238E27FC236}">
                <a16:creationId xmlns:a16="http://schemas.microsoft.com/office/drawing/2014/main" id="{D77DEF28-004A-7C4C-F21C-AA00FC89831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4899259C-F749-BAC2-377E-044820176F0D}"/>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7" name="Date Placeholder 6">
            <a:extLst>
              <a:ext uri="{FF2B5EF4-FFF2-40B4-BE49-F238E27FC236}">
                <a16:creationId xmlns:a16="http://schemas.microsoft.com/office/drawing/2014/main" id="{B7B87EC3-218B-2629-4778-39AF4DDD7EBC}"/>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8" name="Footer Placeholder 7">
            <a:extLst>
              <a:ext uri="{FF2B5EF4-FFF2-40B4-BE49-F238E27FC236}">
                <a16:creationId xmlns:a16="http://schemas.microsoft.com/office/drawing/2014/main" id="{7C5145AE-C74E-ED6E-1D5D-E81E0021C434}"/>
              </a:ext>
            </a:extLst>
          </p:cNvPr>
          <p:cNvSpPr>
            <a:spLocks noGrp="1"/>
          </p:cNvSpPr>
          <p:nvPr>
            <p:ph type="ftr" sz="quarter" idx="11"/>
          </p:nvPr>
        </p:nvSpPr>
        <p:spPr/>
        <p:txBody>
          <a:bodyPr/>
          <a:lstStyle/>
          <a:p>
            <a:endParaRPr lang="en-HR"/>
          </a:p>
        </p:txBody>
      </p:sp>
      <p:sp>
        <p:nvSpPr>
          <p:cNvPr id="9" name="Slide Number Placeholder 8">
            <a:extLst>
              <a:ext uri="{FF2B5EF4-FFF2-40B4-BE49-F238E27FC236}">
                <a16:creationId xmlns:a16="http://schemas.microsoft.com/office/drawing/2014/main" id="{C5BBAEAE-48C5-6C2F-A0F8-F2914E8677F9}"/>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442235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58060-B71D-055C-DF98-7C974298D4B9}"/>
              </a:ext>
            </a:extLst>
          </p:cNvPr>
          <p:cNvSpPr>
            <a:spLocks noGrp="1"/>
          </p:cNvSpPr>
          <p:nvPr>
            <p:ph type="title"/>
          </p:nvPr>
        </p:nvSpPr>
        <p:spPr/>
        <p:txBody>
          <a:bodyPr/>
          <a:lstStyle/>
          <a:p>
            <a:r>
              <a:rPr lang="en-GB"/>
              <a:t>Click to edit Master title style</a:t>
            </a:r>
            <a:endParaRPr lang="en-HR"/>
          </a:p>
        </p:txBody>
      </p:sp>
      <p:sp>
        <p:nvSpPr>
          <p:cNvPr id="3" name="Date Placeholder 2">
            <a:extLst>
              <a:ext uri="{FF2B5EF4-FFF2-40B4-BE49-F238E27FC236}">
                <a16:creationId xmlns:a16="http://schemas.microsoft.com/office/drawing/2014/main" id="{FD8BC15E-8840-9407-E20F-D9F60697634E}"/>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4" name="Footer Placeholder 3">
            <a:extLst>
              <a:ext uri="{FF2B5EF4-FFF2-40B4-BE49-F238E27FC236}">
                <a16:creationId xmlns:a16="http://schemas.microsoft.com/office/drawing/2014/main" id="{C25CE795-9079-3A36-EFBF-DED8943C2FE5}"/>
              </a:ext>
            </a:extLst>
          </p:cNvPr>
          <p:cNvSpPr>
            <a:spLocks noGrp="1"/>
          </p:cNvSpPr>
          <p:nvPr>
            <p:ph type="ftr" sz="quarter" idx="11"/>
          </p:nvPr>
        </p:nvSpPr>
        <p:spPr/>
        <p:txBody>
          <a:bodyPr/>
          <a:lstStyle/>
          <a:p>
            <a:endParaRPr lang="en-HR"/>
          </a:p>
        </p:txBody>
      </p:sp>
      <p:sp>
        <p:nvSpPr>
          <p:cNvPr id="5" name="Slide Number Placeholder 4">
            <a:extLst>
              <a:ext uri="{FF2B5EF4-FFF2-40B4-BE49-F238E27FC236}">
                <a16:creationId xmlns:a16="http://schemas.microsoft.com/office/drawing/2014/main" id="{D841260F-5028-BA3C-E5A0-C4639CC26A3C}"/>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41898374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E5A065-F7F0-8078-C429-95A23E53806C}"/>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3" name="Footer Placeholder 2">
            <a:extLst>
              <a:ext uri="{FF2B5EF4-FFF2-40B4-BE49-F238E27FC236}">
                <a16:creationId xmlns:a16="http://schemas.microsoft.com/office/drawing/2014/main" id="{84967314-AEA3-4FDD-F184-F18085FB3B03}"/>
              </a:ext>
            </a:extLst>
          </p:cNvPr>
          <p:cNvSpPr>
            <a:spLocks noGrp="1"/>
          </p:cNvSpPr>
          <p:nvPr>
            <p:ph type="ftr" sz="quarter" idx="11"/>
          </p:nvPr>
        </p:nvSpPr>
        <p:spPr/>
        <p:txBody>
          <a:bodyPr/>
          <a:lstStyle/>
          <a:p>
            <a:endParaRPr lang="en-HR"/>
          </a:p>
        </p:txBody>
      </p:sp>
      <p:sp>
        <p:nvSpPr>
          <p:cNvPr id="4" name="Slide Number Placeholder 3">
            <a:extLst>
              <a:ext uri="{FF2B5EF4-FFF2-40B4-BE49-F238E27FC236}">
                <a16:creationId xmlns:a16="http://schemas.microsoft.com/office/drawing/2014/main" id="{E05B8DF6-4ED1-DC8D-63AF-B7E5FD5793B4}"/>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7014970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65F82-23DD-FFB0-2E99-B089F1F8CE1A}"/>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HR"/>
          </a:p>
        </p:txBody>
      </p:sp>
      <p:sp>
        <p:nvSpPr>
          <p:cNvPr id="3" name="Content Placeholder 2">
            <a:extLst>
              <a:ext uri="{FF2B5EF4-FFF2-40B4-BE49-F238E27FC236}">
                <a16:creationId xmlns:a16="http://schemas.microsoft.com/office/drawing/2014/main" id="{253E2EF9-E083-FB9D-8949-BAFCE80715A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Text Placeholder 3">
            <a:extLst>
              <a:ext uri="{FF2B5EF4-FFF2-40B4-BE49-F238E27FC236}">
                <a16:creationId xmlns:a16="http://schemas.microsoft.com/office/drawing/2014/main" id="{9AD24003-5930-910C-DECC-E54EEB841D5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E93120AF-61F4-B9E3-03A5-6D55F1BDAF55}"/>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6" name="Footer Placeholder 5">
            <a:extLst>
              <a:ext uri="{FF2B5EF4-FFF2-40B4-BE49-F238E27FC236}">
                <a16:creationId xmlns:a16="http://schemas.microsoft.com/office/drawing/2014/main" id="{DC56445D-5C98-858F-8027-A774A69FAA4A}"/>
              </a:ext>
            </a:extLst>
          </p:cNvPr>
          <p:cNvSpPr>
            <a:spLocks noGrp="1"/>
          </p:cNvSpPr>
          <p:nvPr>
            <p:ph type="ftr" sz="quarter" idx="11"/>
          </p:nvPr>
        </p:nvSpPr>
        <p:spPr/>
        <p:txBody>
          <a:bodyPr/>
          <a:lstStyle/>
          <a:p>
            <a:endParaRPr lang="en-HR"/>
          </a:p>
        </p:txBody>
      </p:sp>
      <p:sp>
        <p:nvSpPr>
          <p:cNvPr id="7" name="Slide Number Placeholder 6">
            <a:extLst>
              <a:ext uri="{FF2B5EF4-FFF2-40B4-BE49-F238E27FC236}">
                <a16:creationId xmlns:a16="http://schemas.microsoft.com/office/drawing/2014/main" id="{44412112-016A-36C8-D1FA-4D85C64867CF}"/>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7350022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EBB56-5F5A-EC38-FF49-00F01170017B}"/>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HR"/>
          </a:p>
        </p:txBody>
      </p:sp>
      <p:sp>
        <p:nvSpPr>
          <p:cNvPr id="3" name="Picture Placeholder 2">
            <a:extLst>
              <a:ext uri="{FF2B5EF4-FFF2-40B4-BE49-F238E27FC236}">
                <a16:creationId xmlns:a16="http://schemas.microsoft.com/office/drawing/2014/main" id="{5954A270-AD2B-42F5-93AD-9DFAC78295A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HR"/>
          </a:p>
        </p:txBody>
      </p:sp>
      <p:sp>
        <p:nvSpPr>
          <p:cNvPr id="4" name="Text Placeholder 3">
            <a:extLst>
              <a:ext uri="{FF2B5EF4-FFF2-40B4-BE49-F238E27FC236}">
                <a16:creationId xmlns:a16="http://schemas.microsoft.com/office/drawing/2014/main" id="{E8EB6014-7C61-3C39-67C3-F03D383E287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BC26357D-6459-FB24-05F1-085A26457214}"/>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6" name="Footer Placeholder 5">
            <a:extLst>
              <a:ext uri="{FF2B5EF4-FFF2-40B4-BE49-F238E27FC236}">
                <a16:creationId xmlns:a16="http://schemas.microsoft.com/office/drawing/2014/main" id="{15D0EE19-7C0C-75B5-EA83-46F03EBA6B00}"/>
              </a:ext>
            </a:extLst>
          </p:cNvPr>
          <p:cNvSpPr>
            <a:spLocks noGrp="1"/>
          </p:cNvSpPr>
          <p:nvPr>
            <p:ph type="ftr" sz="quarter" idx="11"/>
          </p:nvPr>
        </p:nvSpPr>
        <p:spPr/>
        <p:txBody>
          <a:bodyPr/>
          <a:lstStyle/>
          <a:p>
            <a:endParaRPr lang="en-HR"/>
          </a:p>
        </p:txBody>
      </p:sp>
      <p:sp>
        <p:nvSpPr>
          <p:cNvPr id="7" name="Slide Number Placeholder 6">
            <a:extLst>
              <a:ext uri="{FF2B5EF4-FFF2-40B4-BE49-F238E27FC236}">
                <a16:creationId xmlns:a16="http://schemas.microsoft.com/office/drawing/2014/main" id="{A645B441-0811-0698-E286-4D9B43208338}"/>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6453940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AD6D2-DC7C-C591-2D60-A6FF3B492783}"/>
              </a:ext>
            </a:extLst>
          </p:cNvPr>
          <p:cNvSpPr>
            <a:spLocks noGrp="1"/>
          </p:cNvSpPr>
          <p:nvPr>
            <p:ph type="title"/>
          </p:nvPr>
        </p:nvSpPr>
        <p:spPr/>
        <p:txBody>
          <a:bodyPr/>
          <a:lstStyle/>
          <a:p>
            <a:r>
              <a:rPr lang="en-GB"/>
              <a:t>Click to edit Master title style</a:t>
            </a:r>
            <a:endParaRPr lang="en-HR"/>
          </a:p>
        </p:txBody>
      </p:sp>
      <p:sp>
        <p:nvSpPr>
          <p:cNvPr id="3" name="Vertical Text Placeholder 2">
            <a:extLst>
              <a:ext uri="{FF2B5EF4-FFF2-40B4-BE49-F238E27FC236}">
                <a16:creationId xmlns:a16="http://schemas.microsoft.com/office/drawing/2014/main" id="{18122FE2-4279-90D9-6B15-9672D7CD143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65F54C40-B4D7-DDDC-F211-DA643EE0608B}"/>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a:extLst>
              <a:ext uri="{FF2B5EF4-FFF2-40B4-BE49-F238E27FC236}">
                <a16:creationId xmlns:a16="http://schemas.microsoft.com/office/drawing/2014/main" id="{ACCEC363-6B06-989B-FF71-CC021F85498F}"/>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DE2E1CF1-B0FF-15B0-76F6-8431A78737AA}"/>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0893412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2F040C-098F-3DF2-03FC-8ABFA29D931F}"/>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HR"/>
          </a:p>
        </p:txBody>
      </p:sp>
      <p:sp>
        <p:nvSpPr>
          <p:cNvPr id="3" name="Vertical Text Placeholder 2">
            <a:extLst>
              <a:ext uri="{FF2B5EF4-FFF2-40B4-BE49-F238E27FC236}">
                <a16:creationId xmlns:a16="http://schemas.microsoft.com/office/drawing/2014/main" id="{6271E609-1197-D79E-EBCA-9770C92CD42C}"/>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0DBCD0EE-1C48-095D-A4C1-DE89EBCF7F2D}"/>
              </a:ext>
            </a:extLst>
          </p:cNvPr>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a:extLst>
              <a:ext uri="{FF2B5EF4-FFF2-40B4-BE49-F238E27FC236}">
                <a16:creationId xmlns:a16="http://schemas.microsoft.com/office/drawing/2014/main" id="{D6E0FDD5-1941-A8FF-5032-484F214E5A2E}"/>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8057E857-4A01-D091-5A33-3F6F1F25417A}"/>
              </a:ext>
            </a:extLst>
          </p:cNvPr>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7688265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hr-HR"/>
              <a:t>Kliknite da biste uredili stil naslova matrice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413225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0825935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90921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fld id="{E23F7253-0F33-8744-9D6A-AC8B0543E95D}" type="datetimeFigureOut">
              <a:rPr lang="en-HR" smtClean="0"/>
              <a:t>10/19/2026</a:t>
            </a:fld>
            <a:endParaRPr lang="en-HR"/>
          </a:p>
        </p:txBody>
      </p:sp>
      <p:sp>
        <p:nvSpPr>
          <p:cNvPr id="6" name="Footer Placeholder 5"/>
          <p:cNvSpPr>
            <a:spLocks noGrp="1"/>
          </p:cNvSpPr>
          <p:nvPr>
            <p:ph type="ftr" sz="quarter" idx="11"/>
          </p:nvPr>
        </p:nvSpPr>
        <p:spPr/>
        <p:txBody>
          <a:bodyPr/>
          <a:lstStyle/>
          <a:p>
            <a:endParaRPr lang="en-HR"/>
          </a:p>
        </p:txBody>
      </p:sp>
      <p:sp>
        <p:nvSpPr>
          <p:cNvPr id="7" name="Slide Number Placeholder 6"/>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152296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a:t>Kliknite da biste uredili stil naslova matrice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fld id="{E23F7253-0F33-8744-9D6A-AC8B0543E95D}" type="datetimeFigureOut">
              <a:rPr lang="en-HR" smtClean="0"/>
              <a:t>10/19/2026</a:t>
            </a:fld>
            <a:endParaRPr lang="en-HR"/>
          </a:p>
        </p:txBody>
      </p:sp>
      <p:sp>
        <p:nvSpPr>
          <p:cNvPr id="8" name="Footer Placeholder 7"/>
          <p:cNvSpPr>
            <a:spLocks noGrp="1"/>
          </p:cNvSpPr>
          <p:nvPr>
            <p:ph type="ftr" sz="quarter" idx="11"/>
          </p:nvPr>
        </p:nvSpPr>
        <p:spPr/>
        <p:txBody>
          <a:bodyPr/>
          <a:lstStyle/>
          <a:p>
            <a:endParaRPr lang="en-HR"/>
          </a:p>
        </p:txBody>
      </p:sp>
      <p:sp>
        <p:nvSpPr>
          <p:cNvPr id="9" name="Slide Number Placeholder 8"/>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0080402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7" name="Date Placeholder 2"/>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3"/>
          <p:cNvSpPr>
            <a:spLocks noGrp="1"/>
          </p:cNvSpPr>
          <p:nvPr>
            <p:ph type="ftr" sz="quarter" idx="11"/>
          </p:nvPr>
        </p:nvSpPr>
        <p:spPr/>
        <p:txBody>
          <a:bodyPr/>
          <a:lstStyle/>
          <a:p>
            <a:endParaRPr lang="en-HR"/>
          </a:p>
        </p:txBody>
      </p:sp>
      <p:sp>
        <p:nvSpPr>
          <p:cNvPr id="6" name="Slide Number Placeholder 4"/>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9639495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2"/>
          <p:cNvSpPr>
            <a:spLocks noGrp="1"/>
          </p:cNvSpPr>
          <p:nvPr>
            <p:ph type="ftr" sz="quarter" idx="11"/>
          </p:nvPr>
        </p:nvSpPr>
        <p:spPr/>
        <p:txBody>
          <a:bodyPr/>
          <a:lstStyle/>
          <a:p>
            <a:endParaRPr lang="en-HR"/>
          </a:p>
        </p:txBody>
      </p:sp>
      <p:sp>
        <p:nvSpPr>
          <p:cNvPr id="6" name="Slide Number Placeholder 3"/>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8476867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hr-HR"/>
              <a:t>Kliknite da biste uredili stil naslova matrice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7" name="Date Placeholder 4"/>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5"/>
          <p:cNvSpPr>
            <a:spLocks noGrp="1"/>
          </p:cNvSpPr>
          <p:nvPr>
            <p:ph type="ftr" sz="quarter" idx="11"/>
          </p:nvPr>
        </p:nvSpPr>
        <p:spPr/>
        <p:txBody>
          <a:bodyPr/>
          <a:lstStyle/>
          <a:p>
            <a:endParaRPr lang="en-HR"/>
          </a:p>
        </p:txBody>
      </p:sp>
      <p:sp>
        <p:nvSpPr>
          <p:cNvPr id="6" name="Slide Number Placeholder 6"/>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871034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fld id="{E23F7253-0F33-8744-9D6A-AC8B0543E95D}" type="datetimeFigureOut">
              <a:rPr lang="en-HR" smtClean="0"/>
              <a:t>10/19/2026</a:t>
            </a:fld>
            <a:endParaRPr lang="en-HR"/>
          </a:p>
        </p:txBody>
      </p:sp>
      <p:sp>
        <p:nvSpPr>
          <p:cNvPr id="6" name="Footer Placeholder 5"/>
          <p:cNvSpPr>
            <a:spLocks noGrp="1"/>
          </p:cNvSpPr>
          <p:nvPr>
            <p:ph type="ftr" sz="quarter" idx="11"/>
          </p:nvPr>
        </p:nvSpPr>
        <p:spPr/>
        <p:txBody>
          <a:bodyPr/>
          <a:lstStyle/>
          <a:p>
            <a:endParaRPr lang="en-HR"/>
          </a:p>
        </p:txBody>
      </p:sp>
      <p:sp>
        <p:nvSpPr>
          <p:cNvPr id="7" name="Slide Number Placeholder 6"/>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28684889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fld id="{E23F7253-0F33-8744-9D6A-AC8B0543E95D}" type="datetimeFigureOut">
              <a:rPr lang="en-HR" smtClean="0"/>
              <a:t>10/19/2026</a:t>
            </a:fld>
            <a:endParaRPr lang="en-HR"/>
          </a:p>
        </p:txBody>
      </p:sp>
      <p:sp>
        <p:nvSpPr>
          <p:cNvPr id="6" name="Footer Placeholder 5"/>
          <p:cNvSpPr>
            <a:spLocks noGrp="1"/>
          </p:cNvSpPr>
          <p:nvPr>
            <p:ph type="ftr" sz="quarter" idx="11"/>
          </p:nvPr>
        </p:nvSpPr>
        <p:spPr/>
        <p:txBody>
          <a:bodyPr/>
          <a:lstStyle/>
          <a:p>
            <a:endParaRPr lang="en-HR"/>
          </a:p>
        </p:txBody>
      </p:sp>
      <p:sp>
        <p:nvSpPr>
          <p:cNvPr id="7" name="Slide Number Placeholder 6"/>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4008257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hr-HR"/>
              <a:t>Kliknite da biste uredili stil naslova matrice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986716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hr-HR"/>
              <a:t>Kliknite da biste uredili stil naslova matrice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hr-HR"/>
              <a:t>Kliknite da biste uredili matrice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0903464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11110870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stupc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4"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6076668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stupca sa slika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4"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41740256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nchor="t" anchorCtr="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3179236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E23F7253-0F33-8744-9D6A-AC8B0543E95D}" type="datetimeFigureOut">
              <a:rPr lang="en-HR" smtClean="0"/>
              <a:t>10/19/2026</a:t>
            </a:fld>
            <a:endParaRPr lang="en-HR"/>
          </a:p>
        </p:txBody>
      </p:sp>
      <p:sp>
        <p:nvSpPr>
          <p:cNvPr id="5" name="Footer Placeholder 4"/>
          <p:cNvSpPr>
            <a:spLocks noGrp="1"/>
          </p:cNvSpPr>
          <p:nvPr>
            <p:ph type="ftr" sz="quarter" idx="11"/>
          </p:nvPr>
        </p:nvSpPr>
        <p:spPr/>
        <p:txBody>
          <a:bodyPr/>
          <a:lstStyle/>
          <a:p>
            <a:endParaRPr lang="en-HR"/>
          </a:p>
        </p:txBody>
      </p:sp>
      <p:sp>
        <p:nvSpPr>
          <p:cNvPr id="6" name="Slide Number Placeholder 5"/>
          <p:cNvSpPr>
            <a:spLocks noGrp="1"/>
          </p:cNvSpPr>
          <p:nvPr>
            <p:ph type="sldNum" sz="quarter" idx="12"/>
          </p:nvPr>
        </p:nvSpPr>
        <p:spPr/>
        <p:txBody>
          <a:bodyPr/>
          <a:lstStyle/>
          <a:p>
            <a:fld id="{63338D7E-B9D1-FB41-9FBF-7B263DA5B9CB}" type="slidenum">
              <a:rPr lang="en-HR" smtClean="0"/>
              <a:t>‹#›</a:t>
            </a:fld>
            <a:endParaRPr lang="en-HR"/>
          </a:p>
        </p:txBody>
      </p:sp>
    </p:spTree>
    <p:extLst>
      <p:ext uri="{BB962C8B-B14F-4D97-AF65-F5344CB8AC3E}">
        <p14:creationId xmlns:p14="http://schemas.microsoft.com/office/powerpoint/2010/main" val="3817344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hr-HR"/>
              <a:t>Kliknite da biste uredili stil naslova matrice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10/19/2026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91423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3"/>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67244540"/>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30578ACC-22D6-47C1-A373-4FD133E34F3C}" type="datetimeFigureOut">
              <a:rPr lang="en-US" smtClean="0"/>
              <a:t>10/19/2026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5499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69542373"/>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r-HR"/>
              <a:t>Kliknite da biste uredili stil naslova matrice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30094370"/>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7" name="Date Placeholder 2"/>
          <p:cNvSpPr>
            <a:spLocks noGrp="1"/>
          </p:cNvSpPr>
          <p:nvPr>
            <p:ph type="dt" sz="half" idx="10"/>
          </p:nvPr>
        </p:nvSpPr>
        <p:spPr/>
        <p:txBody>
          <a:bodyPr/>
          <a:lstStyle/>
          <a:p>
            <a:fld id="{CE99F462-093F-4566-844B-4C71F2739DA5}" type="datetimeFigureOut">
              <a:rPr lang="en-US" smtClean="0"/>
              <a:t>10/19/2026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65446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D24A7AC-904D-4781-85BA-7D10C17ED021}" type="datetimeFigureOut">
              <a:rPr lang="en-US" smtClean="0"/>
              <a:t>10/19/2026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58167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hr-HR"/>
              <a:t>Kliknite da biste uredili stil naslova matrice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7" name="Date Placeholder 4"/>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79804863"/>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fld id="{363EFA5E-FA76-400D-B3DC-F0BA90E6D107}" type="datetimeFigureOut">
              <a:rPr lang="en-US" smtClean="0"/>
              <a:t>10/19/2026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0247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Date Placeholder 4"/>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79264608"/>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hr-HR"/>
              <a:t>Kliknite da biste uredili stil naslova matrice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40907431"/>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hr-HR"/>
              <a:t>Kliknite da biste uredili stil naslova matrice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hr-HR"/>
              <a:t>Kliknite da biste uredili matrice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4" name="Date Placeholder 3"/>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996279761"/>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hr-HR"/>
              <a:t>Kliknite da biste uredili stil naslova matrice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5372645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stupc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5338402"/>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3 stupca sa slika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hr-HR"/>
              <a:t>Kliknite da biste uredili stil naslova matrice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r-HR"/>
              <a:t>Kliknite ikonu da biste dodali  sliku</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Kliknite da biste uredili matrice</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0656184"/>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nchor="t" anchorCtr="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51466873"/>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9D6E9DEC-419B-4CC5-A080-3B06BD5A8291}" type="datetimeFigureOut">
              <a:rPr lang="en-US" smtClean="0"/>
              <a:t>10/19/2026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9777827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hr-HR"/>
              <a:t>Kliknite da biste uredili stil naslova matrice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hr-H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hr-H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AF3ACF2-D475-47FB-B61C-F9248DA9FA3F}" type="slidenum">
              <a:rPr lang="hr-HR" smtClean="0"/>
              <a:pPr/>
              <a:t>‹#›</a:t>
            </a:fld>
            <a:endParaRPr lang="hr-HR"/>
          </a:p>
        </p:txBody>
      </p:sp>
    </p:spTree>
    <p:extLst>
      <p:ext uri="{BB962C8B-B14F-4D97-AF65-F5344CB8AC3E}">
        <p14:creationId xmlns:p14="http://schemas.microsoft.com/office/powerpoint/2010/main" val="3749298994"/>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85B667-2C5D-F105-2940-A85BB9FFC1C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HR"/>
          </a:p>
        </p:txBody>
      </p:sp>
      <p:sp>
        <p:nvSpPr>
          <p:cNvPr id="3" name="Text Placeholder 2">
            <a:extLst>
              <a:ext uri="{FF2B5EF4-FFF2-40B4-BE49-F238E27FC236}">
                <a16:creationId xmlns:a16="http://schemas.microsoft.com/office/drawing/2014/main" id="{C0ED79D1-72F3-635E-1511-0DFF84D0449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D8A9B665-2918-6347-F3C6-A3E526F99B3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23F7253-0F33-8744-9D6A-AC8B0543E95D}" type="datetimeFigureOut">
              <a:rPr lang="en-HR" smtClean="0"/>
              <a:t>10/19/2026</a:t>
            </a:fld>
            <a:endParaRPr lang="en-HR"/>
          </a:p>
        </p:txBody>
      </p:sp>
      <p:sp>
        <p:nvSpPr>
          <p:cNvPr id="5" name="Footer Placeholder 4">
            <a:extLst>
              <a:ext uri="{FF2B5EF4-FFF2-40B4-BE49-F238E27FC236}">
                <a16:creationId xmlns:a16="http://schemas.microsoft.com/office/drawing/2014/main" id="{A450E384-2F41-5B2F-754A-609FD4744DC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HR"/>
          </a:p>
        </p:txBody>
      </p:sp>
      <p:sp>
        <p:nvSpPr>
          <p:cNvPr id="6" name="Slide Number Placeholder 5">
            <a:extLst>
              <a:ext uri="{FF2B5EF4-FFF2-40B4-BE49-F238E27FC236}">
                <a16:creationId xmlns:a16="http://schemas.microsoft.com/office/drawing/2014/main" id="{B3BC9ACA-625E-E9E0-E524-1C65F1D592B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3338D7E-B9D1-FB41-9FBF-7B263DA5B9CB}" type="slidenum">
              <a:rPr lang="en-HR" smtClean="0"/>
              <a:t>‹#›</a:t>
            </a:fld>
            <a:endParaRPr lang="en-HR"/>
          </a:p>
        </p:txBody>
      </p:sp>
    </p:spTree>
    <p:extLst>
      <p:ext uri="{BB962C8B-B14F-4D97-AF65-F5344CB8AC3E}">
        <p14:creationId xmlns:p14="http://schemas.microsoft.com/office/powerpoint/2010/main" val="11065112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H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hr-HR"/>
              <a:t>Kliknite da biste uredili stil naslova matrice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hr-H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hr-H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AF3ACF2-D475-47FB-B61C-F9248DA9FA3F}" type="slidenum">
              <a:rPr lang="hr-HR" smtClean="0"/>
              <a:pPr/>
              <a:t>‹#›</a:t>
            </a:fld>
            <a:endParaRPr lang="hr-HR"/>
          </a:p>
        </p:txBody>
      </p:sp>
    </p:spTree>
    <p:extLst>
      <p:ext uri="{BB962C8B-B14F-4D97-AF65-F5344CB8AC3E}">
        <p14:creationId xmlns:p14="http://schemas.microsoft.com/office/powerpoint/2010/main" val="4018479356"/>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hr-HR"/>
              <a:t>Kliknite da biste uredili stil naslova matrice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hr-H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hr-H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AF3ACF2-D475-47FB-B61C-F9248DA9FA3F}" type="slidenum">
              <a:rPr lang="hr-HR" smtClean="0"/>
              <a:pPr/>
              <a:t>‹#›</a:t>
            </a:fld>
            <a:endParaRPr lang="hr-HR"/>
          </a:p>
        </p:txBody>
      </p:sp>
    </p:spTree>
    <p:extLst>
      <p:ext uri="{BB962C8B-B14F-4D97-AF65-F5344CB8AC3E}">
        <p14:creationId xmlns:p14="http://schemas.microsoft.com/office/powerpoint/2010/main" val="481996834"/>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hyperlink" Target="mailto:djurkovic@fhs.hr" TargetMode="External"/><Relationship Id="rId2" Type="http://schemas.openxmlformats.org/officeDocument/2006/relationships/hyperlink" Target="mailto:marta.zorko@fpzg.hr" TargetMode="Externa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hyperlink" Target="https://hrcak.srce.hr/172026" TargetMode="External"/><Relationship Id="rId2" Type="http://schemas.openxmlformats.org/officeDocument/2006/relationships/hyperlink" Target="https://hrcak.srce.hr/119522" TargetMode="External"/><Relationship Id="rId1" Type="http://schemas.openxmlformats.org/officeDocument/2006/relationships/slideLayout" Target="../slideLayouts/slideLayout30.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s://doi.org/10.20901/pm.63.1.06" TargetMode="External"/><Relationship Id="rId2" Type="http://schemas.openxmlformats.org/officeDocument/2006/relationships/hyperlink" Target="https://hrcak.srce.hr/237426" TargetMode="External"/><Relationship Id="rId1" Type="http://schemas.openxmlformats.org/officeDocument/2006/relationships/slideLayout" Target="../slideLayouts/slideLayout30.xml"/><Relationship Id="rId4" Type="http://schemas.openxmlformats.org/officeDocument/2006/relationships/hyperlink" Target="https://doi.org/10.34075/cs.60.3.6"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8" Type="http://schemas.openxmlformats.org/officeDocument/2006/relationships/hyperlink" Target="http://www.cia.gov/library/publications/the-world-factbook/index.html" TargetMode="External"/><Relationship Id="rId3" Type="http://schemas.openxmlformats.org/officeDocument/2006/relationships/hyperlink" Target="http://globalgeopolitics.net/" TargetMode="External"/><Relationship Id="rId7" Type="http://schemas.openxmlformats.org/officeDocument/2006/relationships/hyperlink" Target="http://www.fas.org/" TargetMode="External"/><Relationship Id="rId2" Type="http://schemas.openxmlformats.org/officeDocument/2006/relationships/hyperlink" Target="http://www.acus.org/" TargetMode="External"/><Relationship Id="rId1" Type="http://schemas.openxmlformats.org/officeDocument/2006/relationships/slideLayout" Target="../slideLayouts/slideLayout2.xml"/><Relationship Id="rId6" Type="http://schemas.openxmlformats.org/officeDocument/2006/relationships/hyperlink" Target="http://www.foreignaffairs.com/" TargetMode="External"/><Relationship Id="rId5" Type="http://schemas.openxmlformats.org/officeDocument/2006/relationships/hyperlink" Target="http://www.geopoliticalfactor.com/" TargetMode="External"/><Relationship Id="rId4" Type="http://schemas.openxmlformats.org/officeDocument/2006/relationships/hyperlink" Target="http://www.exploringgeopolitics.org/" TargetMode="External"/><Relationship Id="rId9" Type="http://schemas.openxmlformats.org/officeDocument/2006/relationships/hyperlink" Target="http://www.globalsecurity.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normAutofit fontScale="90000"/>
          </a:bodyPr>
          <a:lstStyle/>
          <a:p>
            <a:r>
              <a:rPr lang="hr-HR" dirty="0"/>
              <a:t>Globalna strategija</a:t>
            </a:r>
          </a:p>
        </p:txBody>
      </p:sp>
      <p:sp>
        <p:nvSpPr>
          <p:cNvPr id="2051" name="Rectangle 3"/>
          <p:cNvSpPr>
            <a:spLocks noGrp="1" noChangeArrowheads="1"/>
          </p:cNvSpPr>
          <p:nvPr>
            <p:ph type="subTitle" idx="1"/>
          </p:nvPr>
        </p:nvSpPr>
        <p:spPr/>
        <p:txBody>
          <a:bodyPr/>
          <a:lstStyle/>
          <a:p>
            <a:r>
              <a:rPr lang="hr-HR"/>
              <a:t>Pojmovi i razvoj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1D0EC-40A0-0F4A-52FC-6EDD529F669E}"/>
              </a:ext>
            </a:extLst>
          </p:cNvPr>
          <p:cNvSpPr>
            <a:spLocks noGrp="1"/>
          </p:cNvSpPr>
          <p:nvPr>
            <p:ph type="title"/>
          </p:nvPr>
        </p:nvSpPr>
        <p:spPr/>
        <p:txBody>
          <a:bodyPr/>
          <a:lstStyle/>
          <a:p>
            <a:endParaRPr lang="en-HR" dirty="0"/>
          </a:p>
        </p:txBody>
      </p:sp>
      <p:pic>
        <p:nvPicPr>
          <p:cNvPr id="5" name="Content Placeholder 4" descr="A close-up of hands writing on a map&#10;&#10;Description automatically generated">
            <a:extLst>
              <a:ext uri="{FF2B5EF4-FFF2-40B4-BE49-F238E27FC236}">
                <a16:creationId xmlns:a16="http://schemas.microsoft.com/office/drawing/2014/main" id="{40667FA2-4F06-A3DC-476D-19F610C5428D}"/>
              </a:ext>
            </a:extLst>
          </p:cNvPr>
          <p:cNvPicPr>
            <a:picLocks noGrp="1" noChangeAspect="1"/>
          </p:cNvPicPr>
          <p:nvPr>
            <p:ph idx="1"/>
          </p:nvPr>
        </p:nvPicPr>
        <p:blipFill>
          <a:blip r:embed="rId3"/>
          <a:stretch>
            <a:fillRect/>
          </a:stretch>
        </p:blipFill>
        <p:spPr>
          <a:xfrm>
            <a:off x="782242" y="998016"/>
            <a:ext cx="7640240" cy="4884863"/>
          </a:xfrm>
        </p:spPr>
      </p:pic>
    </p:spTree>
    <p:extLst>
      <p:ext uri="{BB962C8B-B14F-4D97-AF65-F5344CB8AC3E}">
        <p14:creationId xmlns:p14="http://schemas.microsoft.com/office/powerpoint/2010/main" val="1455990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D9F5-525C-CCB2-039F-E5B415AAF06C}"/>
              </a:ext>
            </a:extLst>
          </p:cNvPr>
          <p:cNvSpPr>
            <a:spLocks noGrp="1"/>
          </p:cNvSpPr>
          <p:nvPr>
            <p:ph type="title"/>
          </p:nvPr>
        </p:nvSpPr>
        <p:spPr/>
        <p:txBody>
          <a:bodyPr/>
          <a:lstStyle/>
          <a:p>
            <a:endParaRPr lang="en-HR" dirty="0"/>
          </a:p>
        </p:txBody>
      </p:sp>
      <p:sp>
        <p:nvSpPr>
          <p:cNvPr id="3" name="Content Placeholder 2">
            <a:extLst>
              <a:ext uri="{FF2B5EF4-FFF2-40B4-BE49-F238E27FC236}">
                <a16:creationId xmlns:a16="http://schemas.microsoft.com/office/drawing/2014/main" id="{DF2C702B-558E-F8DD-1286-24663B579656}"/>
              </a:ext>
            </a:extLst>
          </p:cNvPr>
          <p:cNvSpPr>
            <a:spLocks noGrp="1"/>
          </p:cNvSpPr>
          <p:nvPr>
            <p:ph idx="1"/>
          </p:nvPr>
        </p:nvSpPr>
        <p:spPr>
          <a:xfrm>
            <a:off x="628650" y="1500188"/>
            <a:ext cx="7886700" cy="3989785"/>
          </a:xfrm>
        </p:spPr>
        <p:txBody>
          <a:bodyPr>
            <a:normAutofit lnSpcReduction="10000"/>
          </a:bodyPr>
          <a:lstStyle/>
          <a:p>
            <a:pPr marL="0" indent="0">
              <a:buNone/>
            </a:pPr>
            <a:endParaRPr lang="en-GB" b="1" dirty="0">
              <a:hlinkClick r:id="rId2">
                <a:extLst>
                  <a:ext uri="{A12FA001-AC4F-418D-AE19-62706E023703}">
                    <ahyp:hlinkClr xmlns:ahyp="http://schemas.microsoft.com/office/drawing/2018/hyperlinkcolor" val="tx"/>
                  </a:ext>
                </a:extLst>
              </a:hlinkClick>
            </a:endParaRPr>
          </a:p>
          <a:p>
            <a:pPr marL="0" indent="0">
              <a:buNone/>
            </a:pPr>
            <a:r>
              <a:rPr lang="en-GB" b="1" u="sng" dirty="0">
                <a:hlinkClick r:id="rId2">
                  <a:extLst>
                    <a:ext uri="{A12FA001-AC4F-418D-AE19-62706E023703}">
                      <ahyp:hlinkClr xmlns:ahyp="http://schemas.microsoft.com/office/drawing/2018/hyperlinkcolor" val="tx"/>
                    </a:ext>
                  </a:extLst>
                </a:hlinkClick>
              </a:rPr>
              <a:t>PROF.</a:t>
            </a:r>
            <a:r>
              <a:rPr lang="hr-HR" b="1" u="sng" dirty="0">
                <a:hlinkClick r:id="rId2">
                  <a:extLst>
                    <a:ext uri="{A12FA001-AC4F-418D-AE19-62706E023703}">
                      <ahyp:hlinkClr xmlns:ahyp="http://schemas.microsoft.com/office/drawing/2018/hyperlinkcolor" val="tx"/>
                    </a:ext>
                  </a:extLst>
                </a:hlinkClick>
              </a:rPr>
              <a:t> </a:t>
            </a:r>
            <a:r>
              <a:rPr lang="en-GB" b="1" u="sng" dirty="0">
                <a:hlinkClick r:id="rId2">
                  <a:extLst>
                    <a:ext uri="{A12FA001-AC4F-418D-AE19-62706E023703}">
                      <ahyp:hlinkClr xmlns:ahyp="http://schemas.microsoft.com/office/drawing/2018/hyperlinkcolor" val="tx"/>
                    </a:ext>
                  </a:extLst>
                </a:hlinkClick>
              </a:rPr>
              <a:t>DR.</a:t>
            </a:r>
            <a:r>
              <a:rPr lang="hr-HR" b="1" u="sng" dirty="0">
                <a:hlinkClick r:id="rId2">
                  <a:extLst>
                    <a:ext uri="{A12FA001-AC4F-418D-AE19-62706E023703}">
                      <ahyp:hlinkClr xmlns:ahyp="http://schemas.microsoft.com/office/drawing/2018/hyperlinkcolor" val="tx"/>
                    </a:ext>
                  </a:extLst>
                </a:hlinkClick>
              </a:rPr>
              <a:t> </a:t>
            </a:r>
            <a:r>
              <a:rPr lang="en-GB" b="1" u="sng" dirty="0">
                <a:hlinkClick r:id="rId2">
                  <a:extLst>
                    <a:ext uri="{A12FA001-AC4F-418D-AE19-62706E023703}">
                      <ahyp:hlinkClr xmlns:ahyp="http://schemas.microsoft.com/office/drawing/2018/hyperlinkcolor" val="tx"/>
                    </a:ext>
                  </a:extLst>
                </a:hlinkClick>
              </a:rPr>
              <a:t>SC. MARTA ZORKO</a:t>
            </a:r>
          </a:p>
          <a:p>
            <a:pPr marL="0" indent="0">
              <a:buNone/>
            </a:pPr>
            <a:r>
              <a:rPr lang="en-GB" b="1" dirty="0">
                <a:hlinkClick r:id="rId2">
                  <a:extLst>
                    <a:ext uri="{A12FA001-AC4F-418D-AE19-62706E023703}">
                      <ahyp:hlinkClr xmlns:ahyp="http://schemas.microsoft.com/office/drawing/2018/hyperlinkcolor" val="tx"/>
                    </a:ext>
                  </a:extLst>
                </a:hlinkClick>
              </a:rPr>
              <a:t>marta</a:t>
            </a:r>
            <a:r>
              <a:rPr lang="en-HR" b="1" dirty="0">
                <a:hlinkClick r:id="rId2">
                  <a:extLst>
                    <a:ext uri="{A12FA001-AC4F-418D-AE19-62706E023703}">
                      <ahyp:hlinkClr xmlns:ahyp="http://schemas.microsoft.com/office/drawing/2018/hyperlinkcolor" val="tx"/>
                    </a:ext>
                  </a:extLst>
                </a:hlinkClick>
              </a:rPr>
              <a:t>.zorko@fpzg.hr</a:t>
            </a:r>
            <a:endParaRPr lang="en-HR" b="1" dirty="0"/>
          </a:p>
          <a:p>
            <a:pPr marL="0" indent="0">
              <a:buNone/>
            </a:pPr>
            <a:endParaRPr lang="en-HR" b="1" dirty="0"/>
          </a:p>
          <a:p>
            <a:pPr marL="0" indent="0">
              <a:buNone/>
            </a:pPr>
            <a:r>
              <a:rPr lang="en-HR" b="1" dirty="0"/>
              <a:t>KONZULTACIJE UZ PRETHODNI DOGOVOR; ČETVRTAK 11</a:t>
            </a:r>
          </a:p>
          <a:p>
            <a:pPr marL="0" indent="0">
              <a:buNone/>
            </a:pPr>
            <a:endParaRPr lang="en-HR" b="1" dirty="0"/>
          </a:p>
          <a:p>
            <a:pPr marL="0" indent="0">
              <a:buNone/>
            </a:pPr>
            <a:r>
              <a:rPr lang="en-HR" b="1" u="sng" dirty="0"/>
              <a:t>DOC.</a:t>
            </a:r>
            <a:r>
              <a:rPr lang="hr-HR" b="1" u="sng" dirty="0"/>
              <a:t> </a:t>
            </a:r>
            <a:r>
              <a:rPr lang="en-HR" b="1" u="sng" dirty="0"/>
              <a:t>DR.</a:t>
            </a:r>
            <a:r>
              <a:rPr lang="hr-HR" b="1" u="sng" dirty="0"/>
              <a:t> </a:t>
            </a:r>
            <a:r>
              <a:rPr lang="en-HR" b="1" u="sng" dirty="0"/>
              <a:t>SC. DANIJEL JURKOVIĆ</a:t>
            </a:r>
          </a:p>
          <a:p>
            <a:pPr marL="0" indent="0">
              <a:buNone/>
            </a:pPr>
            <a:r>
              <a:rPr lang="en-GB" b="1" dirty="0">
                <a:hlinkClick r:id="rId3">
                  <a:extLst>
                    <a:ext uri="{A12FA001-AC4F-418D-AE19-62706E023703}">
                      <ahyp:hlinkClr xmlns:ahyp="http://schemas.microsoft.com/office/drawing/2018/hyperlinkcolor" val="tx"/>
                    </a:ext>
                  </a:extLst>
                </a:hlinkClick>
              </a:rPr>
              <a:t>djurkovic@fhs.hr</a:t>
            </a:r>
            <a:endParaRPr lang="en-GB" b="1" dirty="0"/>
          </a:p>
          <a:p>
            <a:pPr marL="0" indent="0">
              <a:buNone/>
            </a:pPr>
            <a:endParaRPr lang="en-GB" b="1" dirty="0"/>
          </a:p>
          <a:p>
            <a:pPr marL="0" indent="0">
              <a:buNone/>
            </a:pPr>
            <a:r>
              <a:rPr lang="pl-PL" b="1" dirty="0"/>
              <a:t>KONZULTACIJE UTORKOM OD 11 DO 12 SATI</a:t>
            </a:r>
          </a:p>
          <a:p>
            <a:pPr marL="0" indent="0">
              <a:buNone/>
            </a:pPr>
            <a:endParaRPr lang="en-HR" dirty="0"/>
          </a:p>
        </p:txBody>
      </p:sp>
      <p:sp>
        <p:nvSpPr>
          <p:cNvPr id="5" name="TextBox 4">
            <a:extLst>
              <a:ext uri="{FF2B5EF4-FFF2-40B4-BE49-F238E27FC236}">
                <a16:creationId xmlns:a16="http://schemas.microsoft.com/office/drawing/2014/main" id="{45583216-5CB1-D3F4-1593-1A1A2D81D5F7}"/>
              </a:ext>
            </a:extLst>
          </p:cNvPr>
          <p:cNvSpPr txBox="1"/>
          <p:nvPr/>
        </p:nvSpPr>
        <p:spPr>
          <a:xfrm>
            <a:off x="2279277" y="2400300"/>
            <a:ext cx="184731"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HR"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734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STUDENTSKE OBAVEZE</a:t>
            </a:r>
          </a:p>
        </p:txBody>
      </p:sp>
      <p:sp>
        <p:nvSpPr>
          <p:cNvPr id="3" name="Content Placeholder 2"/>
          <p:cNvSpPr>
            <a:spLocks noGrp="1"/>
          </p:cNvSpPr>
          <p:nvPr>
            <p:ph idx="1"/>
          </p:nvPr>
        </p:nvSpPr>
        <p:spPr>
          <a:xfrm>
            <a:off x="0" y="1600200"/>
            <a:ext cx="8964488" cy="5257800"/>
          </a:xfrm>
        </p:spPr>
        <p:txBody>
          <a:bodyPr>
            <a:normAutofit/>
          </a:bodyPr>
          <a:lstStyle/>
          <a:p>
            <a:r>
              <a:rPr lang="hr-HR" sz="3000" dirty="0"/>
              <a:t>redovito pohađanje nastave – maksimalno 3 izostanka</a:t>
            </a:r>
          </a:p>
          <a:p>
            <a:r>
              <a:rPr lang="hr-HR" sz="3000" dirty="0"/>
              <a:t>sudjelovanje na nastavi</a:t>
            </a:r>
          </a:p>
          <a:p>
            <a:r>
              <a:rPr lang="hr-HR" sz="3000" dirty="0"/>
              <a:t>redovito informiranje o geopolitičkoj situaciji u svijetu</a:t>
            </a:r>
          </a:p>
          <a:p>
            <a:r>
              <a:rPr lang="hr-HR" sz="3000" dirty="0"/>
              <a:t>pročitati 1 knjigu s popisa dodatne literature</a:t>
            </a:r>
          </a:p>
          <a:p>
            <a:r>
              <a:rPr lang="hr-HR" sz="3000" dirty="0"/>
              <a:t>prezentirati zadanu temu od 30 minuta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D309B-3036-F2C5-142A-AC0653C154E7}"/>
              </a:ext>
            </a:extLst>
          </p:cNvPr>
          <p:cNvSpPr>
            <a:spLocks noGrp="1"/>
          </p:cNvSpPr>
          <p:nvPr>
            <p:ph type="title"/>
          </p:nvPr>
        </p:nvSpPr>
        <p:spPr/>
        <p:txBody>
          <a:bodyPr/>
          <a:lstStyle/>
          <a:p>
            <a:pPr algn="ctr"/>
            <a:r>
              <a:rPr lang="en-HR" dirty="0"/>
              <a:t>TEME PREDAVANJA</a:t>
            </a:r>
          </a:p>
        </p:txBody>
      </p:sp>
      <p:sp>
        <p:nvSpPr>
          <p:cNvPr id="3" name="Content Placeholder 2">
            <a:extLst>
              <a:ext uri="{FF2B5EF4-FFF2-40B4-BE49-F238E27FC236}">
                <a16:creationId xmlns:a16="http://schemas.microsoft.com/office/drawing/2014/main" id="{C8FAA120-4A38-E7C3-C0B3-BCF20237AAF7}"/>
              </a:ext>
            </a:extLst>
          </p:cNvPr>
          <p:cNvSpPr>
            <a:spLocks noGrp="1"/>
          </p:cNvSpPr>
          <p:nvPr>
            <p:ph idx="1"/>
          </p:nvPr>
        </p:nvSpPr>
        <p:spPr/>
        <p:txBody>
          <a:bodyPr/>
          <a:lstStyle/>
          <a:p>
            <a:r>
              <a:rPr lang="en-HR" dirty="0"/>
              <a:t>POZICIONIRANJE GEO U SUSTAVU ZNANOSTI</a:t>
            </a:r>
          </a:p>
          <a:p>
            <a:r>
              <a:rPr lang="en-HR" dirty="0"/>
              <a:t>WORLD(S) WE LIVE IN? </a:t>
            </a:r>
            <a:endParaRPr lang="hr-HR" dirty="0"/>
          </a:p>
          <a:p>
            <a:r>
              <a:rPr lang="en-HR" dirty="0"/>
              <a:t>SUVREMENI GEOPOLITIČKI PROBLEMI – FENOMENI I PROCESI; MIGRACIJE I MIGRATORNI TOKOVI U 21. STOLJEĆU </a:t>
            </a:r>
            <a:endParaRPr lang="hr-HR" dirty="0"/>
          </a:p>
          <a:p>
            <a:r>
              <a:rPr lang="en-HR" dirty="0"/>
              <a:t>GEOPOLITIČKI POLOŽAJ I GEOSTRATEŠKI ZNAČAJ REPUBLIKE HRVATSKE </a:t>
            </a:r>
            <a:endParaRPr lang="hr-HR" dirty="0"/>
          </a:p>
          <a:p>
            <a:r>
              <a:rPr lang="en-HR" dirty="0"/>
              <a:t>PROSTOR, TERITORIJALNOST, ASTRO(GEOPOLITIKA) I CYBER</a:t>
            </a:r>
          </a:p>
        </p:txBody>
      </p:sp>
    </p:spTree>
    <p:extLst>
      <p:ext uri="{BB962C8B-B14F-4D97-AF65-F5344CB8AC3E}">
        <p14:creationId xmlns:p14="http://schemas.microsoft.com/office/powerpoint/2010/main" val="3753297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1562C-DF6F-451E-C372-96F9F7863F18}"/>
              </a:ext>
            </a:extLst>
          </p:cNvPr>
          <p:cNvSpPr>
            <a:spLocks noGrp="1"/>
          </p:cNvSpPr>
          <p:nvPr>
            <p:ph type="title"/>
          </p:nvPr>
        </p:nvSpPr>
        <p:spPr/>
        <p:txBody>
          <a:bodyPr/>
          <a:lstStyle/>
          <a:p>
            <a:r>
              <a:rPr lang="hr-HR" dirty="0">
                <a:solidFill>
                  <a:srgbClr val="FFFF00"/>
                </a:solidFill>
              </a:rPr>
              <a:t>OBAVEZNA</a:t>
            </a:r>
            <a:r>
              <a:rPr lang="en-HR" dirty="0">
                <a:solidFill>
                  <a:srgbClr val="FFFF00"/>
                </a:solidFill>
              </a:rPr>
              <a:t> LITERATURA </a:t>
            </a:r>
          </a:p>
        </p:txBody>
      </p:sp>
      <p:sp>
        <p:nvSpPr>
          <p:cNvPr id="3" name="Content Placeholder 2">
            <a:extLst>
              <a:ext uri="{FF2B5EF4-FFF2-40B4-BE49-F238E27FC236}">
                <a16:creationId xmlns:a16="http://schemas.microsoft.com/office/drawing/2014/main" id="{3946B851-A1A8-C3D6-EDA6-FEDC51D3B28D}"/>
              </a:ext>
            </a:extLst>
          </p:cNvPr>
          <p:cNvSpPr>
            <a:spLocks noGrp="1"/>
          </p:cNvSpPr>
          <p:nvPr>
            <p:ph idx="1"/>
          </p:nvPr>
        </p:nvSpPr>
        <p:spPr>
          <a:xfrm>
            <a:off x="289323" y="1916832"/>
            <a:ext cx="8774906" cy="4752528"/>
          </a:xfrm>
        </p:spPr>
        <p:txBody>
          <a:bodyPr>
            <a:normAutofit fontScale="92500" lnSpcReduction="10000"/>
          </a:bodyPr>
          <a:lstStyle/>
          <a:p>
            <a:pPr marL="0" indent="0">
              <a:buNone/>
            </a:pPr>
            <a:r>
              <a:rPr lang="en-GB" dirty="0"/>
              <a:t>Zorko, M. (2014) </a:t>
            </a:r>
            <a:r>
              <a:rPr lang="en-GB" dirty="0" err="1"/>
              <a:t>Politička</a:t>
            </a:r>
            <a:r>
              <a:rPr lang="en-GB" dirty="0"/>
              <a:t> </a:t>
            </a:r>
            <a:r>
              <a:rPr lang="en-GB" dirty="0" err="1"/>
              <a:t>geografija</a:t>
            </a:r>
            <a:r>
              <a:rPr lang="en-GB" dirty="0"/>
              <a:t>, </a:t>
            </a:r>
          </a:p>
          <a:p>
            <a:pPr marL="0" indent="0">
              <a:buNone/>
            </a:pPr>
            <a:r>
              <a:rPr lang="en-GB" dirty="0" err="1"/>
              <a:t>geopolitika</a:t>
            </a:r>
            <a:r>
              <a:rPr lang="en-GB" dirty="0"/>
              <a:t> </a:t>
            </a:r>
            <a:r>
              <a:rPr lang="en-GB" dirty="0" err="1"/>
              <a:t>i</a:t>
            </a:r>
            <a:r>
              <a:rPr lang="en-GB" dirty="0"/>
              <a:t> </a:t>
            </a:r>
            <a:r>
              <a:rPr lang="en-GB" dirty="0" err="1"/>
              <a:t>geostrategija</a:t>
            </a:r>
            <a:r>
              <a:rPr lang="en-GB" dirty="0"/>
              <a:t> u </a:t>
            </a:r>
          </a:p>
          <a:p>
            <a:pPr marL="0" indent="0">
              <a:buNone/>
            </a:pPr>
            <a:r>
              <a:rPr lang="en-GB" dirty="0" err="1"/>
              <a:t>Političkoj</a:t>
            </a:r>
            <a:r>
              <a:rPr lang="en-GB" dirty="0"/>
              <a:t> </a:t>
            </a:r>
            <a:r>
              <a:rPr lang="en-GB" dirty="0" err="1"/>
              <a:t>misli</a:t>
            </a:r>
            <a:r>
              <a:rPr lang="en-GB" dirty="0"/>
              <a:t> od 1964. do 2013. </a:t>
            </a:r>
            <a:r>
              <a:rPr lang="en-GB" dirty="0" err="1"/>
              <a:t>godine</a:t>
            </a:r>
            <a:r>
              <a:rPr lang="en-GB" dirty="0"/>
              <a:t>, </a:t>
            </a:r>
            <a:r>
              <a:rPr lang="en-GB" dirty="0" err="1"/>
              <a:t>dostupan</a:t>
            </a:r>
            <a:r>
              <a:rPr lang="en-GB" dirty="0"/>
              <a:t> </a:t>
            </a:r>
            <a:r>
              <a:rPr lang="en-GB" dirty="0" err="1"/>
              <a:t>na</a:t>
            </a:r>
            <a:r>
              <a:rPr lang="en-GB" dirty="0"/>
              <a:t> </a:t>
            </a:r>
            <a:r>
              <a:rPr lang="en-GB" dirty="0">
                <a:hlinkClick r:id="rId2"/>
              </a:rPr>
              <a:t>https://hrcak.srce.hr/119522</a:t>
            </a:r>
            <a:r>
              <a:rPr lang="en-GB" dirty="0"/>
              <a:t> </a:t>
            </a:r>
            <a:r>
              <a:rPr lang="hr-HR" b="1" dirty="0">
                <a:solidFill>
                  <a:srgbClr val="FFFF00"/>
                </a:solidFill>
              </a:rPr>
              <a:t>(prvi kolokvij)</a:t>
            </a:r>
            <a:endParaRPr lang="en-GB" b="1" dirty="0">
              <a:solidFill>
                <a:srgbClr val="FFFF00"/>
              </a:solidFill>
            </a:endParaRPr>
          </a:p>
          <a:p>
            <a:pPr marL="0" indent="0">
              <a:buNone/>
            </a:pPr>
            <a:r>
              <a:rPr lang="en-GB" dirty="0"/>
              <a:t>Zorko, M. (2016) “</a:t>
            </a:r>
            <a:r>
              <a:rPr lang="en-GB" dirty="0" err="1"/>
              <a:t>Velika</a:t>
            </a:r>
            <a:r>
              <a:rPr lang="en-GB" dirty="0"/>
              <a:t> </a:t>
            </a:r>
            <a:r>
              <a:rPr lang="en-GB" dirty="0" err="1"/>
              <a:t>igra</a:t>
            </a:r>
            <a:r>
              <a:rPr lang="en-GB" dirty="0"/>
              <a:t>” </a:t>
            </a:r>
            <a:r>
              <a:rPr lang="en-GB" dirty="0" err="1"/>
              <a:t>na</a:t>
            </a:r>
            <a:r>
              <a:rPr lang="en-GB" dirty="0"/>
              <a:t> </a:t>
            </a:r>
            <a:r>
              <a:rPr lang="en-GB" dirty="0" err="1"/>
              <a:t>Pacifiku</a:t>
            </a:r>
            <a:r>
              <a:rPr lang="en-GB" dirty="0"/>
              <a:t>: </a:t>
            </a:r>
          </a:p>
          <a:p>
            <a:pPr marL="0" indent="0">
              <a:buNone/>
            </a:pPr>
            <a:r>
              <a:rPr lang="en-GB" dirty="0" err="1"/>
              <a:t>povratak</a:t>
            </a:r>
            <a:r>
              <a:rPr lang="en-GB" dirty="0"/>
              <a:t> </a:t>
            </a:r>
            <a:r>
              <a:rPr lang="en-GB" dirty="0" err="1"/>
              <a:t>maritimne</a:t>
            </a:r>
            <a:r>
              <a:rPr lang="en-GB" dirty="0"/>
              <a:t> </a:t>
            </a:r>
            <a:r>
              <a:rPr lang="en-GB" dirty="0" err="1"/>
              <a:t>geopolitike</a:t>
            </a:r>
            <a:r>
              <a:rPr lang="en-GB" dirty="0"/>
              <a:t> </a:t>
            </a:r>
            <a:r>
              <a:rPr lang="en-GB" dirty="0" err="1"/>
              <a:t>i</a:t>
            </a:r>
            <a:r>
              <a:rPr lang="en-GB" dirty="0"/>
              <a:t> </a:t>
            </a:r>
            <a:r>
              <a:rPr lang="en-GB" dirty="0" err="1"/>
              <a:t>odnosi</a:t>
            </a:r>
            <a:r>
              <a:rPr lang="en-GB" dirty="0"/>
              <a:t> </a:t>
            </a:r>
            <a:r>
              <a:rPr lang="en-GB" dirty="0" err="1"/>
              <a:t>moći</a:t>
            </a:r>
            <a:r>
              <a:rPr lang="en-GB" dirty="0"/>
              <a:t> u </a:t>
            </a:r>
          </a:p>
          <a:p>
            <a:pPr marL="0" indent="0">
              <a:buNone/>
            </a:pPr>
            <a:r>
              <a:rPr lang="en-GB" dirty="0" err="1"/>
              <a:t>Južnome</a:t>
            </a:r>
            <a:r>
              <a:rPr lang="en-GB" dirty="0"/>
              <a:t> </a:t>
            </a:r>
            <a:r>
              <a:rPr lang="en-GB" dirty="0" err="1"/>
              <a:t>kineskom</a:t>
            </a:r>
            <a:r>
              <a:rPr lang="en-GB" dirty="0"/>
              <a:t> </a:t>
            </a:r>
            <a:r>
              <a:rPr lang="en-GB" dirty="0" err="1"/>
              <a:t>moru</a:t>
            </a:r>
            <a:r>
              <a:rPr lang="en-GB" dirty="0"/>
              <a:t>, </a:t>
            </a:r>
            <a:r>
              <a:rPr lang="en-GB" dirty="0" err="1"/>
              <a:t>dostupan</a:t>
            </a:r>
            <a:r>
              <a:rPr lang="en-GB" dirty="0"/>
              <a:t> </a:t>
            </a:r>
            <a:r>
              <a:rPr lang="en-GB" dirty="0" err="1"/>
              <a:t>na</a:t>
            </a:r>
            <a:r>
              <a:rPr lang="en-GB" dirty="0"/>
              <a:t> </a:t>
            </a:r>
            <a:r>
              <a:rPr lang="en-GB" dirty="0">
                <a:hlinkClick r:id="rId3"/>
              </a:rPr>
              <a:t>https://hrcak.srce.hr/172026</a:t>
            </a:r>
            <a:r>
              <a:rPr lang="hr-HR" dirty="0"/>
              <a:t> </a:t>
            </a:r>
            <a:r>
              <a:rPr lang="hr-HR" b="1" dirty="0">
                <a:solidFill>
                  <a:srgbClr val="FFFF00"/>
                </a:solidFill>
              </a:rPr>
              <a:t>(drugi kolokvij)</a:t>
            </a:r>
            <a:endParaRPr lang="en-GB" b="1" dirty="0">
              <a:solidFill>
                <a:srgbClr val="FFFF00"/>
              </a:solidFill>
            </a:endParaRPr>
          </a:p>
          <a:p>
            <a:pPr marL="0" indent="0">
              <a:buNone/>
            </a:pPr>
            <a:r>
              <a:rPr lang="en-GB" dirty="0" err="1"/>
              <a:t>Nacionalna</a:t>
            </a:r>
            <a:r>
              <a:rPr lang="en-GB" dirty="0"/>
              <a:t> </a:t>
            </a:r>
            <a:r>
              <a:rPr lang="en-GB" dirty="0" err="1"/>
              <a:t>sigurnost</a:t>
            </a:r>
            <a:r>
              <a:rPr lang="en-GB" dirty="0"/>
              <a:t> </a:t>
            </a:r>
            <a:r>
              <a:rPr lang="en-GB" dirty="0" err="1"/>
              <a:t>Hrvatske</a:t>
            </a:r>
            <a:r>
              <a:rPr lang="en-GB" dirty="0"/>
              <a:t> u 21. </a:t>
            </a:r>
            <a:r>
              <a:rPr lang="en-GB" dirty="0" err="1"/>
              <a:t>stoljeću</a:t>
            </a:r>
            <a:r>
              <a:rPr lang="en-GB" dirty="0"/>
              <a:t>, 2. </a:t>
            </a:r>
            <a:r>
              <a:rPr lang="en-GB" dirty="0" err="1"/>
              <a:t>knjiga</a:t>
            </a:r>
            <a:r>
              <a:rPr lang="en-GB" dirty="0"/>
              <a:t> (2023) – 3 </a:t>
            </a:r>
            <a:r>
              <a:rPr lang="en-GB" dirty="0" err="1"/>
              <a:t>poglavlja</a:t>
            </a:r>
            <a:r>
              <a:rPr lang="en-GB" dirty="0"/>
              <a:t>: </a:t>
            </a:r>
          </a:p>
          <a:p>
            <a:pPr marL="0" indent="0">
              <a:buNone/>
            </a:pPr>
            <a:r>
              <a:rPr lang="en-GB" dirty="0" err="1"/>
              <a:t>Sustav</a:t>
            </a:r>
            <a:r>
              <a:rPr lang="en-GB" dirty="0"/>
              <a:t> </a:t>
            </a:r>
            <a:r>
              <a:rPr lang="en-GB" dirty="0" err="1"/>
              <a:t>nacionalne</a:t>
            </a:r>
            <a:r>
              <a:rPr lang="en-GB" dirty="0"/>
              <a:t> </a:t>
            </a:r>
            <a:r>
              <a:rPr lang="en-GB" dirty="0" err="1"/>
              <a:t>sigurnosti</a:t>
            </a:r>
            <a:r>
              <a:rPr lang="en-GB" dirty="0"/>
              <a:t> </a:t>
            </a:r>
            <a:r>
              <a:rPr lang="en-GB" dirty="0" err="1"/>
              <a:t>Republike</a:t>
            </a:r>
            <a:r>
              <a:rPr lang="en-GB" dirty="0"/>
              <a:t> </a:t>
            </a:r>
            <a:r>
              <a:rPr lang="en-GB" dirty="0" err="1"/>
              <a:t>Hrvatske</a:t>
            </a:r>
            <a:r>
              <a:rPr lang="en-GB" dirty="0"/>
              <a:t>; </a:t>
            </a:r>
            <a:r>
              <a:rPr lang="en-GB" dirty="0" err="1"/>
              <a:t>Strategija</a:t>
            </a:r>
            <a:r>
              <a:rPr lang="en-GB" dirty="0"/>
              <a:t>/</a:t>
            </a:r>
            <a:r>
              <a:rPr lang="en-GB" dirty="0" err="1"/>
              <a:t>strategije</a:t>
            </a:r>
            <a:r>
              <a:rPr lang="en-GB" dirty="0"/>
              <a:t> </a:t>
            </a:r>
            <a:r>
              <a:rPr lang="en-GB" dirty="0" err="1"/>
              <a:t>nacionalne</a:t>
            </a:r>
            <a:r>
              <a:rPr lang="en-GB" dirty="0"/>
              <a:t> </a:t>
            </a:r>
            <a:r>
              <a:rPr lang="en-GB" dirty="0" err="1"/>
              <a:t>sigurnosti</a:t>
            </a:r>
            <a:r>
              <a:rPr lang="en-GB" dirty="0"/>
              <a:t> </a:t>
            </a:r>
            <a:r>
              <a:rPr lang="en-GB" dirty="0" err="1"/>
              <a:t>i</a:t>
            </a:r>
            <a:r>
              <a:rPr lang="en-GB" dirty="0"/>
              <a:t> </a:t>
            </a:r>
            <a:r>
              <a:rPr lang="en-GB" dirty="0" err="1"/>
              <a:t>izazovi</a:t>
            </a:r>
            <a:r>
              <a:rPr lang="en-GB" dirty="0"/>
              <a:t> </a:t>
            </a:r>
            <a:r>
              <a:rPr lang="en-GB" dirty="0" err="1"/>
              <a:t>geopolitičkog</a:t>
            </a:r>
            <a:r>
              <a:rPr lang="en-GB" dirty="0"/>
              <a:t> </a:t>
            </a:r>
            <a:r>
              <a:rPr lang="en-GB" dirty="0" err="1"/>
              <a:t>položaja</a:t>
            </a:r>
            <a:r>
              <a:rPr lang="en-GB" dirty="0"/>
              <a:t> </a:t>
            </a:r>
            <a:r>
              <a:rPr lang="en-GB" dirty="0" err="1"/>
              <a:t>Republike</a:t>
            </a:r>
            <a:r>
              <a:rPr lang="en-GB" dirty="0"/>
              <a:t> </a:t>
            </a:r>
            <a:r>
              <a:rPr lang="en-GB" dirty="0" err="1"/>
              <a:t>Hrvatske</a:t>
            </a:r>
            <a:r>
              <a:rPr lang="en-GB" dirty="0"/>
              <a:t>; </a:t>
            </a:r>
            <a:r>
              <a:rPr lang="en-GB" dirty="0" err="1"/>
              <a:t>i</a:t>
            </a:r>
            <a:r>
              <a:rPr lang="en-GB" dirty="0"/>
              <a:t> </a:t>
            </a:r>
            <a:r>
              <a:rPr lang="en-GB" dirty="0" err="1"/>
              <a:t>Hibridne</a:t>
            </a:r>
            <a:r>
              <a:rPr lang="en-GB" dirty="0"/>
              <a:t> </a:t>
            </a:r>
            <a:r>
              <a:rPr lang="en-GB" dirty="0" err="1"/>
              <a:t>prijetnje</a:t>
            </a:r>
            <a:r>
              <a:rPr lang="en-GB" dirty="0"/>
              <a:t> (</a:t>
            </a:r>
            <a:r>
              <a:rPr lang="en-GB" dirty="0" err="1"/>
              <a:t>opasnosti</a:t>
            </a:r>
            <a:r>
              <a:rPr lang="en-GB" dirty="0"/>
              <a:t>)</a:t>
            </a:r>
            <a:r>
              <a:rPr lang="hr-HR" b="1" dirty="0">
                <a:solidFill>
                  <a:srgbClr val="FFFF00"/>
                </a:solidFill>
              </a:rPr>
              <a:t> (prvi i drugi kolokvij)</a:t>
            </a:r>
          </a:p>
          <a:p>
            <a:pPr marL="0" indent="0">
              <a:buNone/>
            </a:pPr>
            <a:r>
              <a:rPr lang="hr-HR" b="1" dirty="0">
                <a:solidFill>
                  <a:srgbClr val="FFFF00"/>
                </a:solidFill>
              </a:rPr>
              <a:t> bilješke s predavanja/PPT</a:t>
            </a:r>
          </a:p>
          <a:p>
            <a:pPr marL="0" indent="0">
              <a:buNone/>
            </a:pPr>
            <a:endParaRPr lang="en-GB" b="1" dirty="0">
              <a:solidFill>
                <a:srgbClr val="FFFF00"/>
              </a:solidFill>
            </a:endParaRPr>
          </a:p>
          <a:p>
            <a:pPr marL="0" indent="0">
              <a:buNone/>
            </a:pPr>
            <a:endParaRPr lang="hr-HR" dirty="0"/>
          </a:p>
          <a:p>
            <a:pPr marL="0" indent="0">
              <a:buNone/>
            </a:pPr>
            <a:endParaRPr lang="en-GB" dirty="0"/>
          </a:p>
          <a:p>
            <a:pPr marL="0" indent="0">
              <a:buNone/>
            </a:pPr>
            <a:endParaRPr lang="en-HR" dirty="0"/>
          </a:p>
        </p:txBody>
      </p:sp>
      <p:pic>
        <p:nvPicPr>
          <p:cNvPr id="5" name="Picture 4" descr="A close-up of a chess board&#10;&#10;Description automatically generated">
            <a:extLst>
              <a:ext uri="{FF2B5EF4-FFF2-40B4-BE49-F238E27FC236}">
                <a16:creationId xmlns:a16="http://schemas.microsoft.com/office/drawing/2014/main" id="{2E524974-8A20-4BA6-E3A6-4629F007D49E}"/>
              </a:ext>
            </a:extLst>
          </p:cNvPr>
          <p:cNvPicPr>
            <a:picLocks noChangeAspect="1"/>
          </p:cNvPicPr>
          <p:nvPr/>
        </p:nvPicPr>
        <p:blipFill>
          <a:blip r:embed="rId4"/>
          <a:stretch>
            <a:fillRect/>
          </a:stretch>
        </p:blipFill>
        <p:spPr>
          <a:xfrm>
            <a:off x="6804248" y="692696"/>
            <a:ext cx="2190750" cy="3190875"/>
          </a:xfrm>
          <a:prstGeom prst="rect">
            <a:avLst/>
          </a:prstGeom>
        </p:spPr>
      </p:pic>
    </p:spTree>
    <p:extLst>
      <p:ext uri="{BB962C8B-B14F-4D97-AF65-F5344CB8AC3E}">
        <p14:creationId xmlns:p14="http://schemas.microsoft.com/office/powerpoint/2010/main" val="1850361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1562C-DF6F-451E-C372-96F9F7863F18}"/>
              </a:ext>
            </a:extLst>
          </p:cNvPr>
          <p:cNvSpPr>
            <a:spLocks noGrp="1"/>
          </p:cNvSpPr>
          <p:nvPr>
            <p:ph type="title"/>
          </p:nvPr>
        </p:nvSpPr>
        <p:spPr/>
        <p:txBody>
          <a:bodyPr/>
          <a:lstStyle/>
          <a:p>
            <a:r>
              <a:rPr lang="hr-HR" dirty="0">
                <a:solidFill>
                  <a:srgbClr val="FFFF00"/>
                </a:solidFill>
              </a:rPr>
              <a:t>OBAVEZNA</a:t>
            </a:r>
            <a:r>
              <a:rPr lang="en-HR" dirty="0">
                <a:solidFill>
                  <a:srgbClr val="FFFF00"/>
                </a:solidFill>
              </a:rPr>
              <a:t> LITERATURA </a:t>
            </a:r>
          </a:p>
        </p:txBody>
      </p:sp>
      <p:sp>
        <p:nvSpPr>
          <p:cNvPr id="3" name="Content Placeholder 2">
            <a:extLst>
              <a:ext uri="{FF2B5EF4-FFF2-40B4-BE49-F238E27FC236}">
                <a16:creationId xmlns:a16="http://schemas.microsoft.com/office/drawing/2014/main" id="{3946B851-A1A8-C3D6-EDA6-FEDC51D3B28D}"/>
              </a:ext>
            </a:extLst>
          </p:cNvPr>
          <p:cNvSpPr>
            <a:spLocks noGrp="1"/>
          </p:cNvSpPr>
          <p:nvPr>
            <p:ph idx="1"/>
          </p:nvPr>
        </p:nvSpPr>
        <p:spPr>
          <a:xfrm>
            <a:off x="289322" y="1950244"/>
            <a:ext cx="8819181" cy="4791124"/>
          </a:xfrm>
        </p:spPr>
        <p:txBody>
          <a:bodyPr>
            <a:normAutofit/>
          </a:bodyPr>
          <a:lstStyle/>
          <a:p>
            <a:pPr marL="342906" marR="0" lvl="0" indent="-342906" algn="l" defTabSz="457207"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HR" sz="2000" b="0" i="0" u="none" strike="noStrike" kern="1200" cap="none" spc="0" normalizeH="0" baseline="0" noProof="0" dirty="0">
                <a:ln>
                  <a:noFill/>
                </a:ln>
                <a:solidFill>
                  <a:prstClr val="white"/>
                </a:solidFill>
                <a:effectLst/>
                <a:uLnTx/>
                <a:uFillTx/>
                <a:latin typeface="Century Gothic" panose="020B0502020202020204"/>
                <a:ea typeface="+mj-ea"/>
                <a:cs typeface="+mj-cs"/>
              </a:rPr>
              <a:t>Jurković, D. (2019)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POLITIKA FRANKLINA D. ROOSEVELTA PREMA VELIKOJ BRITANIJI OD ULASKA U DRUGI SVJETSKI RAT DO ATLANTSKE POVELJE.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Polemos</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XXII (44-45), 39-55.,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dostupan</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na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hlinkClick r:id="rId2"/>
              </a:rPr>
              <a:t>https://hrcak.srce.hr/237426</a:t>
            </a:r>
            <a:r>
              <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lang="hr-HR" b="1" dirty="0">
                <a:solidFill>
                  <a:srgbClr val="FFFF00"/>
                </a:solidFill>
              </a:rPr>
              <a:t>(drugi kolokvij)</a:t>
            </a:r>
            <a:endPar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endParaRPr>
          </a:p>
          <a:p>
            <a:pPr marL="342906" marR="0" lvl="0" indent="-342906" algn="l" defTabSz="457207"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Jurković, Danijel,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Karlo Jagatić.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Šestodnevni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rat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Jugoslavija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prikazi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interpretacije</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kroz</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prizmu</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Vjesnika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Slobodne</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Dalmacije</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Politička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misao</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63, br. 1 (2026): 144–170.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hlinkClick r:id="rId3"/>
              </a:rPr>
              <a:t>https://doi.org/10.20901/pm.63.1.06</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a:t>
            </a:r>
            <a:r>
              <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lang="hr-HR" b="1" dirty="0">
                <a:solidFill>
                  <a:srgbClr val="FFFF00"/>
                </a:solidFill>
              </a:rPr>
              <a:t>(drugi kolokvij)</a:t>
            </a:r>
            <a:endPar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endParaRPr>
          </a:p>
          <a:p>
            <a:pPr marL="342906" marR="0" lvl="0" indent="-342906" algn="l" defTabSz="457207"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Burazin</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Ivan, Mirko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Bilandžić</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Pavle</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Kalinić</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Ruski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mir, Sveta Rus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sveti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rat –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religijski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aspekti</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rusko-ukrajinskog</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sukoba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Crkva</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u </a:t>
            </a:r>
            <a:r>
              <a:rPr kumimoji="0" lang="en-GB" sz="2000" b="0" i="0" u="none" strike="noStrike" kern="1200" cap="none" spc="0" normalizeH="0" baseline="0" noProof="0" dirty="0" err="1">
                <a:ln>
                  <a:noFill/>
                </a:ln>
                <a:solidFill>
                  <a:prstClr val="white"/>
                </a:solidFill>
                <a:effectLst/>
                <a:uLnTx/>
                <a:uFillTx/>
                <a:latin typeface="Century Gothic" panose="020B0502020202020204"/>
                <a:ea typeface="+mj-ea"/>
                <a:cs typeface="+mj-cs"/>
              </a:rPr>
              <a:t>svijetu</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 60, br. 3 (2025): 612–635. </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hlinkClick r:id="rId4"/>
              </a:rPr>
              <a:t>https://doi.org/10.34075/cs.60.3.6</a:t>
            </a:r>
            <a:r>
              <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rPr>
              <a:t>.</a:t>
            </a:r>
            <a:r>
              <a:rPr lang="hr-HR" b="1" dirty="0">
                <a:solidFill>
                  <a:srgbClr val="FFFF00"/>
                </a:solidFill>
              </a:rPr>
              <a:t> (drugi kolokvij)</a:t>
            </a:r>
            <a:endParaRPr kumimoji="0" lang="hr-HR" sz="2000" b="0" i="0" u="none" strike="noStrike" kern="1200" cap="none" spc="0" normalizeH="0" baseline="0" noProof="0" dirty="0">
              <a:ln>
                <a:noFill/>
              </a:ln>
              <a:solidFill>
                <a:prstClr val="white"/>
              </a:solidFill>
              <a:effectLst/>
              <a:uLnTx/>
              <a:uFillTx/>
              <a:latin typeface="Century Gothic" panose="020B0502020202020204"/>
              <a:ea typeface="+mj-ea"/>
              <a:cs typeface="+mj-cs"/>
            </a:endParaRPr>
          </a:p>
          <a:p>
            <a:pPr marL="342906" marR="0" lvl="0" indent="-342906" algn="l" defTabSz="457207" rtl="0" eaLnBrk="1" fontAlgn="auto" latinLnBrk="0" hangingPunct="1">
              <a:lnSpc>
                <a:spcPct val="100000"/>
              </a:lnSpc>
              <a:spcBef>
                <a:spcPts val="1000"/>
              </a:spcBef>
              <a:spcAft>
                <a:spcPts val="0"/>
              </a:spcAft>
              <a:buClr>
                <a:srgbClr val="1E5155">
                  <a:lumMod val="40000"/>
                  <a:lumOff val="60000"/>
                </a:srgbClr>
              </a:buClr>
              <a:buSzPct val="80000"/>
              <a:buFont typeface="Wingdings 3" charset="2"/>
              <a:buChar char=""/>
              <a:tabLst/>
              <a:defRPr/>
            </a:pPr>
            <a:endParaRPr kumimoji="0" lang="en-GB" sz="2000" b="0" i="0" u="none" strike="noStrike" kern="1200" cap="none" spc="0" normalizeH="0" baseline="0" noProof="0" dirty="0">
              <a:ln>
                <a:noFill/>
              </a:ln>
              <a:solidFill>
                <a:prstClr val="white"/>
              </a:solidFill>
              <a:effectLst/>
              <a:uLnTx/>
              <a:uFillTx/>
              <a:latin typeface="Century Gothic" panose="020B0502020202020204"/>
              <a:ea typeface="+mj-ea"/>
              <a:cs typeface="+mj-cs"/>
            </a:endParaRPr>
          </a:p>
          <a:p>
            <a:pPr marL="0" indent="0">
              <a:buNone/>
            </a:pPr>
            <a:endParaRPr lang="en-HR" dirty="0"/>
          </a:p>
        </p:txBody>
      </p:sp>
    </p:spTree>
    <p:extLst>
      <p:ext uri="{BB962C8B-B14F-4D97-AF65-F5344CB8AC3E}">
        <p14:creationId xmlns:p14="http://schemas.microsoft.com/office/powerpoint/2010/main" val="1582542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B422F-AFA7-2EF6-F15A-CD2A5F72F54C}"/>
              </a:ext>
            </a:extLst>
          </p:cNvPr>
          <p:cNvSpPr>
            <a:spLocks noGrp="1"/>
          </p:cNvSpPr>
          <p:nvPr>
            <p:ph type="title"/>
          </p:nvPr>
        </p:nvSpPr>
        <p:spPr/>
        <p:txBody>
          <a:bodyPr/>
          <a:lstStyle/>
          <a:p>
            <a:r>
              <a:rPr lang="en-HR" dirty="0"/>
              <a:t>DODATNA LITERATURA </a:t>
            </a:r>
          </a:p>
        </p:txBody>
      </p:sp>
      <p:sp>
        <p:nvSpPr>
          <p:cNvPr id="3" name="Content Placeholder 2">
            <a:extLst>
              <a:ext uri="{FF2B5EF4-FFF2-40B4-BE49-F238E27FC236}">
                <a16:creationId xmlns:a16="http://schemas.microsoft.com/office/drawing/2014/main" id="{73BA1625-4F77-A9A0-C1A4-21761E81EAA6}"/>
              </a:ext>
            </a:extLst>
          </p:cNvPr>
          <p:cNvSpPr>
            <a:spLocks noGrp="1"/>
          </p:cNvSpPr>
          <p:nvPr>
            <p:ph idx="1"/>
          </p:nvPr>
        </p:nvSpPr>
        <p:spPr/>
        <p:txBody>
          <a:bodyPr/>
          <a:lstStyle/>
          <a:p>
            <a:pPr marL="0" indent="0">
              <a:buNone/>
            </a:pPr>
            <a:r>
              <a:rPr lang="en-GB" dirty="0"/>
              <a:t>Strategic Studies. </a:t>
            </a:r>
          </a:p>
          <a:p>
            <a:pPr marL="0" indent="0">
              <a:buNone/>
            </a:pPr>
            <a:r>
              <a:rPr lang="en-GB" dirty="0"/>
              <a:t>A Reader, Second Edition </a:t>
            </a:r>
          </a:p>
          <a:p>
            <a:pPr marL="0" indent="0">
              <a:buNone/>
            </a:pPr>
            <a:r>
              <a:rPr lang="en-GB" dirty="0"/>
              <a:t>(2014) </a:t>
            </a:r>
          </a:p>
          <a:p>
            <a:pPr marL="0" indent="0">
              <a:buNone/>
            </a:pPr>
            <a:r>
              <a:rPr lang="en-GB" dirty="0" err="1"/>
              <a:t>Urednici</a:t>
            </a:r>
            <a:r>
              <a:rPr lang="en-GB" dirty="0"/>
              <a:t>: </a:t>
            </a:r>
          </a:p>
          <a:p>
            <a:pPr marL="0" indent="0">
              <a:buNone/>
            </a:pPr>
            <a:r>
              <a:rPr lang="en-GB" dirty="0"/>
              <a:t>Thomas G. Mahnken </a:t>
            </a:r>
          </a:p>
          <a:p>
            <a:pPr marL="0" indent="0">
              <a:buNone/>
            </a:pPr>
            <a:r>
              <a:rPr lang="en-GB" dirty="0"/>
              <a:t>and Joseph A. </a:t>
            </a:r>
            <a:r>
              <a:rPr lang="en-GB" dirty="0" err="1"/>
              <a:t>Maiolo</a:t>
            </a:r>
            <a:endParaRPr lang="en-HR" dirty="0"/>
          </a:p>
        </p:txBody>
      </p:sp>
      <p:pic>
        <p:nvPicPr>
          <p:cNvPr id="5" name="Picture 4" descr="A book cover of a map&#10;&#10;Description automatically generated">
            <a:extLst>
              <a:ext uri="{FF2B5EF4-FFF2-40B4-BE49-F238E27FC236}">
                <a16:creationId xmlns:a16="http://schemas.microsoft.com/office/drawing/2014/main" id="{D2896828-EF39-C2C5-CEFF-8D02FC74448A}"/>
              </a:ext>
            </a:extLst>
          </p:cNvPr>
          <p:cNvPicPr>
            <a:picLocks noChangeAspect="1"/>
          </p:cNvPicPr>
          <p:nvPr/>
        </p:nvPicPr>
        <p:blipFill>
          <a:blip r:embed="rId2"/>
          <a:stretch>
            <a:fillRect/>
          </a:stretch>
        </p:blipFill>
        <p:spPr>
          <a:xfrm>
            <a:off x="4427984" y="1484784"/>
            <a:ext cx="4337539" cy="5143500"/>
          </a:xfrm>
          <a:prstGeom prst="rect">
            <a:avLst/>
          </a:prstGeom>
        </p:spPr>
      </p:pic>
    </p:spTree>
    <p:extLst>
      <p:ext uri="{BB962C8B-B14F-4D97-AF65-F5344CB8AC3E}">
        <p14:creationId xmlns:p14="http://schemas.microsoft.com/office/powerpoint/2010/main" val="1807551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5CD5-742D-C524-9A8C-42D7C9E92623}"/>
              </a:ext>
            </a:extLst>
          </p:cNvPr>
          <p:cNvSpPr>
            <a:spLocks noGrp="1"/>
          </p:cNvSpPr>
          <p:nvPr>
            <p:ph type="title"/>
          </p:nvPr>
        </p:nvSpPr>
        <p:spPr/>
        <p:txBody>
          <a:bodyPr/>
          <a:lstStyle/>
          <a:p>
            <a:r>
              <a:rPr lang="en-GB" dirty="0"/>
              <a:t>D</a:t>
            </a:r>
            <a:r>
              <a:rPr lang="en-HR" dirty="0"/>
              <a:t>ODATNA LITERATURA</a:t>
            </a:r>
          </a:p>
        </p:txBody>
      </p:sp>
      <p:sp>
        <p:nvSpPr>
          <p:cNvPr id="3" name="Content Placeholder 2">
            <a:extLst>
              <a:ext uri="{FF2B5EF4-FFF2-40B4-BE49-F238E27FC236}">
                <a16:creationId xmlns:a16="http://schemas.microsoft.com/office/drawing/2014/main" id="{6660DC26-EC9E-4CD8-2927-CB5A0ACD304B}"/>
              </a:ext>
            </a:extLst>
          </p:cNvPr>
          <p:cNvSpPr>
            <a:spLocks noGrp="1"/>
          </p:cNvSpPr>
          <p:nvPr>
            <p:ph idx="1"/>
          </p:nvPr>
        </p:nvSpPr>
        <p:spPr/>
        <p:txBody>
          <a:bodyPr/>
          <a:lstStyle/>
          <a:p>
            <a:pPr marL="0" indent="0">
              <a:buNone/>
            </a:pPr>
            <a:r>
              <a:rPr lang="en-GB" dirty="0"/>
              <a:t>Global strategy : </a:t>
            </a:r>
          </a:p>
          <a:p>
            <a:pPr marL="0" indent="0">
              <a:buNone/>
            </a:pPr>
            <a:r>
              <a:rPr lang="en-GB" dirty="0"/>
              <a:t>creating and sustaining </a:t>
            </a:r>
          </a:p>
          <a:p>
            <a:pPr marL="0" indent="0">
              <a:buNone/>
            </a:pPr>
            <a:r>
              <a:rPr lang="en-GB" dirty="0"/>
              <a:t>advantage across borders  </a:t>
            </a:r>
          </a:p>
          <a:p>
            <a:pPr marL="0" indent="0">
              <a:buNone/>
            </a:pPr>
            <a:endParaRPr lang="en-GB" dirty="0"/>
          </a:p>
          <a:p>
            <a:pPr marL="0" indent="0">
              <a:buNone/>
            </a:pPr>
            <a:r>
              <a:rPr lang="en-GB" dirty="0"/>
              <a:t>Andrew </a:t>
            </a:r>
            <a:r>
              <a:rPr lang="en-GB" dirty="0" err="1"/>
              <a:t>Inkpen</a:t>
            </a:r>
            <a:r>
              <a:rPr lang="en-GB" dirty="0"/>
              <a:t> </a:t>
            </a:r>
          </a:p>
          <a:p>
            <a:pPr marL="0" indent="0">
              <a:buNone/>
            </a:pPr>
            <a:r>
              <a:rPr lang="en-GB" dirty="0"/>
              <a:t>Kannan Ramaswamy</a:t>
            </a:r>
          </a:p>
          <a:p>
            <a:pPr marL="0" indent="0">
              <a:buNone/>
            </a:pPr>
            <a:endParaRPr lang="en-GB" dirty="0"/>
          </a:p>
          <a:p>
            <a:pPr marL="0" indent="0">
              <a:buNone/>
            </a:pPr>
            <a:r>
              <a:rPr lang="en-GB" dirty="0"/>
              <a:t>Oxford, 2006.</a:t>
            </a:r>
            <a:endParaRPr lang="en-HR" dirty="0"/>
          </a:p>
        </p:txBody>
      </p:sp>
      <p:pic>
        <p:nvPicPr>
          <p:cNvPr id="5" name="Picture 4" descr="A book cover with red and black text&#10;&#10;Description automatically generated">
            <a:extLst>
              <a:ext uri="{FF2B5EF4-FFF2-40B4-BE49-F238E27FC236}">
                <a16:creationId xmlns:a16="http://schemas.microsoft.com/office/drawing/2014/main" id="{27241F52-0752-4C65-38C0-32200415FE29}"/>
              </a:ext>
            </a:extLst>
          </p:cNvPr>
          <p:cNvPicPr>
            <a:picLocks noChangeAspect="1"/>
          </p:cNvPicPr>
          <p:nvPr/>
        </p:nvPicPr>
        <p:blipFill>
          <a:blip r:embed="rId2"/>
          <a:stretch>
            <a:fillRect/>
          </a:stretch>
        </p:blipFill>
        <p:spPr>
          <a:xfrm>
            <a:off x="5220072" y="1196752"/>
            <a:ext cx="3687242" cy="5516572"/>
          </a:xfrm>
          <a:prstGeom prst="rect">
            <a:avLst/>
          </a:prstGeom>
        </p:spPr>
      </p:pic>
    </p:spTree>
    <p:extLst>
      <p:ext uri="{BB962C8B-B14F-4D97-AF65-F5344CB8AC3E}">
        <p14:creationId xmlns:p14="http://schemas.microsoft.com/office/powerpoint/2010/main" val="4209461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5C800-7132-FC89-A007-59B1870475AD}"/>
              </a:ext>
            </a:extLst>
          </p:cNvPr>
          <p:cNvSpPr>
            <a:spLocks noGrp="1"/>
          </p:cNvSpPr>
          <p:nvPr>
            <p:ph type="title"/>
          </p:nvPr>
        </p:nvSpPr>
        <p:spPr/>
        <p:txBody>
          <a:bodyPr/>
          <a:lstStyle/>
          <a:p>
            <a:r>
              <a:rPr lang="en-HR" dirty="0"/>
              <a:t>SEMINARSKA LITERATURA </a:t>
            </a:r>
          </a:p>
        </p:txBody>
      </p:sp>
      <p:sp>
        <p:nvSpPr>
          <p:cNvPr id="3" name="Content Placeholder 2">
            <a:extLst>
              <a:ext uri="{FF2B5EF4-FFF2-40B4-BE49-F238E27FC236}">
                <a16:creationId xmlns:a16="http://schemas.microsoft.com/office/drawing/2014/main" id="{CC028D60-E88B-E01E-3F73-089F1B1DACF8}"/>
              </a:ext>
            </a:extLst>
          </p:cNvPr>
          <p:cNvSpPr>
            <a:spLocks noGrp="1"/>
          </p:cNvSpPr>
          <p:nvPr>
            <p:ph idx="1"/>
          </p:nvPr>
        </p:nvSpPr>
        <p:spPr>
          <a:xfrm>
            <a:off x="251520" y="1412777"/>
            <a:ext cx="7287834" cy="4835630"/>
          </a:xfrm>
        </p:spPr>
        <p:txBody>
          <a:bodyPr/>
          <a:lstStyle/>
          <a:p>
            <a:endParaRPr lang="en-GB" dirty="0"/>
          </a:p>
          <a:p>
            <a:r>
              <a:rPr lang="en-GB" dirty="0"/>
              <a:t>Ghemawat, P. (2018) </a:t>
            </a:r>
            <a:r>
              <a:rPr lang="en-GB" dirty="0" err="1"/>
              <a:t>Redefiniranje</a:t>
            </a:r>
            <a:r>
              <a:rPr lang="en-GB" dirty="0"/>
              <a:t> </a:t>
            </a:r>
            <a:r>
              <a:rPr lang="en-GB" dirty="0" err="1"/>
              <a:t>globalne</a:t>
            </a:r>
            <a:r>
              <a:rPr lang="en-GB" dirty="0"/>
              <a:t> </a:t>
            </a:r>
            <a:r>
              <a:rPr lang="en-GB" dirty="0" err="1"/>
              <a:t>strategije</a:t>
            </a:r>
            <a:r>
              <a:rPr lang="en-GB" dirty="0"/>
              <a:t>, Harvard </a:t>
            </a:r>
            <a:r>
              <a:rPr lang="en-GB" dirty="0" err="1"/>
              <a:t>Bussiness</a:t>
            </a:r>
            <a:r>
              <a:rPr lang="en-GB" dirty="0"/>
              <a:t> Press / Mate</a:t>
            </a:r>
          </a:p>
          <a:p>
            <a:endParaRPr lang="en-GB" dirty="0"/>
          </a:p>
          <a:p>
            <a:endParaRPr lang="en-HR" dirty="0"/>
          </a:p>
        </p:txBody>
      </p:sp>
      <p:pic>
        <p:nvPicPr>
          <p:cNvPr id="5" name="Slika 4">
            <a:extLst>
              <a:ext uri="{FF2B5EF4-FFF2-40B4-BE49-F238E27FC236}">
                <a16:creationId xmlns:a16="http://schemas.microsoft.com/office/drawing/2014/main" id="{B42B52E4-CFDE-4549-93C6-315875B4D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3937" y="2348880"/>
            <a:ext cx="2987824" cy="4438650"/>
          </a:xfrm>
          <a:prstGeom prst="rect">
            <a:avLst/>
          </a:prstGeom>
        </p:spPr>
      </p:pic>
      <p:pic>
        <p:nvPicPr>
          <p:cNvPr id="6" name="Picture 7" descr="A book and a text&#10;&#10;Description automatically generated">
            <a:extLst>
              <a:ext uri="{FF2B5EF4-FFF2-40B4-BE49-F238E27FC236}">
                <a16:creationId xmlns:a16="http://schemas.microsoft.com/office/drawing/2014/main" id="{77987EB0-DFF9-4EE6-8B74-8D8DF60ACCD3}"/>
              </a:ext>
            </a:extLst>
          </p:cNvPr>
          <p:cNvPicPr>
            <a:picLocks noChangeAspect="1"/>
          </p:cNvPicPr>
          <p:nvPr/>
        </p:nvPicPr>
        <p:blipFill>
          <a:blip r:embed="rId3"/>
          <a:stretch>
            <a:fillRect/>
          </a:stretch>
        </p:blipFill>
        <p:spPr>
          <a:xfrm>
            <a:off x="611560" y="3140968"/>
            <a:ext cx="5252377" cy="3512132"/>
          </a:xfrm>
          <a:prstGeom prst="rect">
            <a:avLst/>
          </a:prstGeom>
        </p:spPr>
      </p:pic>
    </p:spTree>
    <p:extLst>
      <p:ext uri="{BB962C8B-B14F-4D97-AF65-F5344CB8AC3E}">
        <p14:creationId xmlns:p14="http://schemas.microsoft.com/office/powerpoint/2010/main" val="828594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EEC539E-F368-49DD-B054-CBEABA5C0A2C}"/>
              </a:ext>
            </a:extLst>
          </p:cNvPr>
          <p:cNvSpPr>
            <a:spLocks noGrp="1"/>
          </p:cNvSpPr>
          <p:nvPr>
            <p:ph type="title"/>
          </p:nvPr>
        </p:nvSpPr>
        <p:spPr>
          <a:xfrm>
            <a:off x="484710" y="116632"/>
            <a:ext cx="7055380" cy="936104"/>
          </a:xfrm>
        </p:spPr>
        <p:txBody>
          <a:bodyPr/>
          <a:lstStyle/>
          <a:p>
            <a:pPr algn="ctr"/>
            <a:r>
              <a:rPr lang="hr-HR" dirty="0"/>
              <a:t>Dopunska literatura</a:t>
            </a:r>
          </a:p>
        </p:txBody>
      </p:sp>
      <p:sp>
        <p:nvSpPr>
          <p:cNvPr id="3" name="Rezervirano mjesto sadržaja 2">
            <a:extLst>
              <a:ext uri="{FF2B5EF4-FFF2-40B4-BE49-F238E27FC236}">
                <a16:creationId xmlns:a16="http://schemas.microsoft.com/office/drawing/2014/main" id="{A86ADBF1-6AA0-404D-B6D1-CFE1A49D561A}"/>
              </a:ext>
            </a:extLst>
          </p:cNvPr>
          <p:cNvSpPr>
            <a:spLocks noGrp="1"/>
          </p:cNvSpPr>
          <p:nvPr>
            <p:ph idx="1"/>
          </p:nvPr>
        </p:nvSpPr>
        <p:spPr>
          <a:xfrm>
            <a:off x="107504" y="1124744"/>
            <a:ext cx="9036496" cy="5733255"/>
          </a:xfrm>
        </p:spPr>
        <p:txBody>
          <a:bodyPr>
            <a:noAutofit/>
          </a:bodyPr>
          <a:lstStyle/>
          <a:p>
            <a:r>
              <a:rPr lang="hr-HR" sz="1800" b="1" dirty="0" err="1"/>
              <a:t>Brzezinski</a:t>
            </a:r>
            <a:r>
              <a:rPr lang="hr-HR" sz="1800" b="1" dirty="0"/>
              <a:t>, </a:t>
            </a:r>
            <a:r>
              <a:rPr lang="hr-HR" sz="1800" b="1" dirty="0" err="1"/>
              <a:t>Zbigniew</a:t>
            </a:r>
            <a:r>
              <a:rPr lang="hr-HR" sz="1800" b="1" dirty="0"/>
              <a:t>. Velika šahovska ploča: američki primat i njegovi geostrateški imperativi. Varaždin: </a:t>
            </a:r>
            <a:r>
              <a:rPr lang="hr-HR" sz="1800" b="1" dirty="0" err="1"/>
              <a:t>Interland</a:t>
            </a:r>
            <a:r>
              <a:rPr lang="hr-HR" sz="1800" b="1" dirty="0"/>
              <a:t>, 1999.</a:t>
            </a:r>
          </a:p>
          <a:p>
            <a:r>
              <a:rPr lang="hr-HR" sz="1800" b="1" dirty="0" err="1"/>
              <a:t>Brzezinski</a:t>
            </a:r>
            <a:r>
              <a:rPr lang="hr-HR" sz="1800" b="1" dirty="0"/>
              <a:t>, </a:t>
            </a:r>
            <a:r>
              <a:rPr lang="hr-HR" sz="1800" b="1" dirty="0" err="1"/>
              <a:t>Zbigniew</a:t>
            </a:r>
            <a:r>
              <a:rPr lang="hr-HR" sz="1800" b="1" dirty="0"/>
              <a:t>. Izvan kontrole: globalna previranja uoči 21. stoljeća. Zagreb: Otvoreno sveučilište, 1994.</a:t>
            </a:r>
          </a:p>
          <a:p>
            <a:r>
              <a:rPr lang="hr-HR" sz="1800" b="1" dirty="0"/>
              <a:t>Chomsky, </a:t>
            </a:r>
            <a:r>
              <a:rPr lang="hr-HR" sz="1800" b="1" dirty="0" err="1"/>
              <a:t>Noam</a:t>
            </a:r>
            <a:r>
              <a:rPr lang="hr-HR" sz="1800" b="1" dirty="0"/>
              <a:t>. Hegemonija ili opstanak: američke težnje za globalnom dominacijom. Zagreb: Naklada Ljevak, 2004.</a:t>
            </a:r>
          </a:p>
          <a:p>
            <a:r>
              <a:rPr lang="hr-HR" sz="1800" b="1" dirty="0"/>
              <a:t>Chomsky, </a:t>
            </a:r>
            <a:r>
              <a:rPr lang="hr-HR" sz="1800" b="1" dirty="0" err="1"/>
              <a:t>Noam</a:t>
            </a:r>
            <a:r>
              <a:rPr lang="hr-HR" sz="1800" b="1" dirty="0"/>
              <a:t>. Stari i novi svjetski </a:t>
            </a:r>
            <a:r>
              <a:rPr lang="hr-HR" sz="1800" b="1" dirty="0" err="1"/>
              <a:t>poretci</a:t>
            </a:r>
            <a:r>
              <a:rPr lang="hr-HR" sz="1800" b="1" dirty="0"/>
              <a:t>. Zagreb: Naklada Jesenski i Turk, 2004.</a:t>
            </a:r>
          </a:p>
          <a:p>
            <a:r>
              <a:rPr lang="hr-HR" sz="1800" b="1" dirty="0"/>
              <a:t>Dekanić, Igor. Geopolitika energije: uloga energije u suvremenom globaliziranom gospodarstvu. Zagreb: Golden marketing, 2011.</a:t>
            </a:r>
          </a:p>
          <a:p>
            <a:r>
              <a:rPr lang="hr-HR" sz="1800" b="1" dirty="0"/>
              <a:t>Dekanić, Igor. Nafta – blagoslov ili prokletstvo: izvori energije, globalizacija i terorizam. Zagreb: Golden marketing, 2007.</a:t>
            </a:r>
          </a:p>
          <a:p>
            <a:r>
              <a:rPr lang="hr-HR" sz="1800" b="1" dirty="0" err="1"/>
              <a:t>Engdahl</a:t>
            </a:r>
            <a:r>
              <a:rPr lang="hr-HR" sz="1800" b="1" dirty="0"/>
              <a:t>, William F. Bogovi novca: Wall Street i propast američkog stoljeća. Zagreb: </a:t>
            </a:r>
            <a:r>
              <a:rPr lang="hr-HR" sz="1800" b="1" dirty="0" err="1"/>
              <a:t>Detecta</a:t>
            </a:r>
            <a:r>
              <a:rPr lang="hr-HR" sz="1800" b="1" dirty="0"/>
              <a:t>, 2010.</a:t>
            </a:r>
          </a:p>
          <a:p>
            <a:r>
              <a:rPr lang="hr-HR" sz="1800" b="1" dirty="0" err="1"/>
              <a:t>Engdahl</a:t>
            </a:r>
            <a:r>
              <a:rPr lang="hr-HR" sz="1800" b="1" dirty="0"/>
              <a:t>, William F. Stoljeće rata: Anglo-američka naftna politika i novi svjetski poredak. Zagreb: AGM, 2000. Dostupno na: http://www.ivantic.net/Devid%20Ajk%20i%20zaver...</a:t>
            </a:r>
          </a:p>
          <a:p>
            <a:endParaRPr lang="hr-HR" sz="1800" b="1" dirty="0"/>
          </a:p>
          <a:p>
            <a:r>
              <a:rPr lang="hr-HR" sz="1800" dirty="0" err="1"/>
              <a:t>Engdahl</a:t>
            </a:r>
            <a:r>
              <a:rPr lang="hr-HR" sz="1800" dirty="0"/>
              <a:t>, William F. Stoljeće rata 2: Tajni geopolitički plan američke vlade. Zagreb: </a:t>
            </a:r>
            <a:r>
              <a:rPr lang="hr-HR" sz="1800" dirty="0" err="1"/>
              <a:t>Detecta</a:t>
            </a:r>
            <a:r>
              <a:rPr lang="hr-HR" sz="1800" dirty="0"/>
              <a:t>, 2008.</a:t>
            </a:r>
          </a:p>
          <a:p>
            <a:endParaRPr lang="hr-HR" sz="1800" dirty="0"/>
          </a:p>
          <a:p>
            <a:r>
              <a:rPr lang="hr-HR" sz="1800" dirty="0" err="1"/>
              <a:t>Fukuyama</a:t>
            </a:r>
            <a:r>
              <a:rPr lang="hr-HR" sz="1800" dirty="0"/>
              <a:t>, Francis. Izgradnja države: vlade i svjetski poredak u 21. stoljeću. Zagreb: Izvori, 2005.</a:t>
            </a:r>
          </a:p>
        </p:txBody>
      </p:sp>
    </p:spTree>
    <p:extLst>
      <p:ext uri="{BB962C8B-B14F-4D97-AF65-F5344CB8AC3E}">
        <p14:creationId xmlns:p14="http://schemas.microsoft.com/office/powerpoint/2010/main" val="3892838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EEC539E-F368-49DD-B054-CBEABA5C0A2C}"/>
              </a:ext>
            </a:extLst>
          </p:cNvPr>
          <p:cNvSpPr>
            <a:spLocks noGrp="1"/>
          </p:cNvSpPr>
          <p:nvPr>
            <p:ph type="title"/>
          </p:nvPr>
        </p:nvSpPr>
        <p:spPr>
          <a:xfrm>
            <a:off x="484710" y="0"/>
            <a:ext cx="7055380" cy="1268760"/>
          </a:xfrm>
        </p:spPr>
        <p:txBody>
          <a:bodyPr/>
          <a:lstStyle/>
          <a:p>
            <a:pPr algn="ctr"/>
            <a:r>
              <a:rPr lang="hr-HR" dirty="0"/>
              <a:t>Dopunska literatura</a:t>
            </a:r>
          </a:p>
        </p:txBody>
      </p:sp>
      <p:sp>
        <p:nvSpPr>
          <p:cNvPr id="3" name="Rezervirano mjesto sadržaja 2">
            <a:extLst>
              <a:ext uri="{FF2B5EF4-FFF2-40B4-BE49-F238E27FC236}">
                <a16:creationId xmlns:a16="http://schemas.microsoft.com/office/drawing/2014/main" id="{A86ADBF1-6AA0-404D-B6D1-CFE1A49D561A}"/>
              </a:ext>
            </a:extLst>
          </p:cNvPr>
          <p:cNvSpPr>
            <a:spLocks noGrp="1"/>
          </p:cNvSpPr>
          <p:nvPr>
            <p:ph idx="1"/>
          </p:nvPr>
        </p:nvSpPr>
        <p:spPr>
          <a:xfrm>
            <a:off x="107504" y="1268760"/>
            <a:ext cx="9036496" cy="5589239"/>
          </a:xfrm>
        </p:spPr>
        <p:txBody>
          <a:bodyPr>
            <a:noAutofit/>
          </a:bodyPr>
          <a:lstStyle/>
          <a:p>
            <a:pPr algn="l" rtl="0">
              <a:buFont typeface="Arial" panose="020B0604020202020204" pitchFamily="34" charset="0"/>
              <a:buChar char="•"/>
            </a:pPr>
            <a:r>
              <a:rPr lang="hr-HR" sz="1800" b="1" i="0" dirty="0" err="1">
                <a:effectLst/>
                <a:latin typeface="-apple-system-body"/>
              </a:rPr>
              <a:t>Fukuyama</a:t>
            </a:r>
            <a:r>
              <a:rPr lang="hr-HR" sz="1800" b="1" i="0" dirty="0">
                <a:effectLst/>
                <a:latin typeface="-apple-system-body"/>
              </a:rPr>
              <a:t>, Francis. </a:t>
            </a:r>
            <a:r>
              <a:rPr lang="hr-HR" sz="1800" b="1" i="1" dirty="0">
                <a:effectLst/>
                <a:latin typeface="-apple-system-body"/>
              </a:rPr>
              <a:t>Izgradnja države: vlade i svjetski poredak u 21. stoljeću.</a:t>
            </a:r>
            <a:r>
              <a:rPr lang="hr-HR" sz="1800" b="1" i="0" dirty="0">
                <a:effectLst/>
                <a:latin typeface="-apple-system-body"/>
              </a:rPr>
              <a:t> Zagreb: Izvori, 2005.</a:t>
            </a:r>
          </a:p>
          <a:p>
            <a:pPr algn="l" rtl="0">
              <a:buFont typeface="Arial" panose="020B0604020202020204" pitchFamily="34" charset="0"/>
              <a:buChar char="•"/>
            </a:pPr>
            <a:r>
              <a:rPr lang="hr-HR" sz="1600" b="1" i="0" dirty="0">
                <a:effectLst/>
                <a:latin typeface="-apple-system-body"/>
              </a:rPr>
              <a:t>Kissinger, Henry. </a:t>
            </a:r>
            <a:r>
              <a:rPr lang="hr-HR" sz="1600" b="1" i="1" dirty="0">
                <a:effectLst/>
                <a:latin typeface="-apple-system-body"/>
              </a:rPr>
              <a:t>Diplomacija.</a:t>
            </a:r>
            <a:r>
              <a:rPr lang="hr-HR" sz="1600" b="1" i="0" dirty="0">
                <a:effectLst/>
                <a:latin typeface="-apple-system-body"/>
              </a:rPr>
              <a:t> Zagreb: Golden marketing – Tehnička knjiga, 2000.</a:t>
            </a:r>
          </a:p>
          <a:p>
            <a:pPr algn="l" rtl="0">
              <a:buFont typeface="Arial" panose="020B0604020202020204" pitchFamily="34" charset="0"/>
              <a:buChar char="•"/>
            </a:pPr>
            <a:r>
              <a:rPr lang="hr-HR" sz="1600" b="1" i="0" dirty="0">
                <a:effectLst/>
                <a:latin typeface="-apple-system-body"/>
              </a:rPr>
              <a:t>Klare, Michael T. </a:t>
            </a:r>
            <a:r>
              <a:rPr lang="hr-HR" sz="1600" b="1" i="1" dirty="0">
                <a:effectLst/>
                <a:latin typeface="-apple-system-body"/>
              </a:rPr>
              <a:t>Krv i nafta: Opasnosti i posljedice rastuće svjetske ovisnosti o nafti.</a:t>
            </a:r>
            <a:r>
              <a:rPr lang="hr-HR" sz="1600" b="1" i="0" dirty="0">
                <a:effectLst/>
                <a:latin typeface="-apple-system-body"/>
              </a:rPr>
              <a:t> Zagreb: Znanje, 2005.</a:t>
            </a:r>
          </a:p>
          <a:p>
            <a:pPr algn="l" rtl="0">
              <a:buFont typeface="Arial" panose="020B0604020202020204" pitchFamily="34" charset="0"/>
              <a:buChar char="•"/>
            </a:pPr>
            <a:r>
              <a:rPr lang="hr-HR" sz="1600" b="1" i="0" dirty="0">
                <a:effectLst/>
                <a:latin typeface="-apple-system-body"/>
              </a:rPr>
              <a:t>Ó </a:t>
            </a:r>
            <a:r>
              <a:rPr lang="hr-HR" sz="1600" b="1" i="0" dirty="0" err="1">
                <a:effectLst/>
                <a:latin typeface="-apple-system-body"/>
              </a:rPr>
              <a:t>Tuathail</a:t>
            </a:r>
            <a:r>
              <a:rPr lang="hr-HR" sz="1600" b="1" i="0" dirty="0">
                <a:effectLst/>
                <a:latin typeface="-apple-system-body"/>
              </a:rPr>
              <a:t>, </a:t>
            </a:r>
            <a:r>
              <a:rPr lang="hr-HR" sz="1600" b="1" i="0" dirty="0" err="1">
                <a:effectLst/>
                <a:latin typeface="-apple-system-body"/>
              </a:rPr>
              <a:t>Gearóid</a:t>
            </a:r>
            <a:r>
              <a:rPr lang="hr-HR" sz="1600" b="1" i="0" dirty="0">
                <a:effectLst/>
                <a:latin typeface="-apple-system-body"/>
              </a:rPr>
              <a:t>, Simon </a:t>
            </a:r>
            <a:r>
              <a:rPr lang="hr-HR" sz="1600" b="1" i="0" dirty="0" err="1">
                <a:effectLst/>
                <a:latin typeface="-apple-system-body"/>
              </a:rPr>
              <a:t>Dalby</a:t>
            </a:r>
            <a:r>
              <a:rPr lang="hr-HR" sz="1600" b="1" i="0" dirty="0">
                <a:effectLst/>
                <a:latin typeface="-apple-system-body"/>
              </a:rPr>
              <a:t> i Paul </a:t>
            </a:r>
            <a:r>
              <a:rPr lang="hr-HR" sz="1600" b="1" i="0" dirty="0" err="1">
                <a:effectLst/>
                <a:latin typeface="-apple-system-body"/>
              </a:rPr>
              <a:t>Routledge</a:t>
            </a:r>
            <a:r>
              <a:rPr lang="hr-HR" sz="1600" b="1" i="0" dirty="0">
                <a:effectLst/>
                <a:latin typeface="-apple-system-body"/>
              </a:rPr>
              <a:t>, </a:t>
            </a:r>
            <a:r>
              <a:rPr lang="hr-HR" sz="1600" b="1" i="0" dirty="0" err="1">
                <a:effectLst/>
                <a:latin typeface="-apple-system-body"/>
              </a:rPr>
              <a:t>ur</a:t>
            </a:r>
            <a:r>
              <a:rPr lang="hr-HR" sz="1600" b="1" i="0" dirty="0">
                <a:effectLst/>
                <a:latin typeface="-apple-system-body"/>
              </a:rPr>
              <a:t>. </a:t>
            </a:r>
            <a:r>
              <a:rPr lang="hr-HR" sz="1600" b="1" i="1" dirty="0">
                <a:effectLst/>
                <a:latin typeface="-apple-system-body"/>
              </a:rPr>
              <a:t>Uvod u geopolitiku.</a:t>
            </a:r>
            <a:r>
              <a:rPr lang="hr-HR" sz="1600" b="1" i="0" dirty="0">
                <a:effectLst/>
                <a:latin typeface="-apple-system-body"/>
              </a:rPr>
              <a:t> Zagreb: Politička kultura, 2007.</a:t>
            </a:r>
          </a:p>
          <a:p>
            <a:pPr algn="l" rtl="0">
              <a:buFont typeface="Arial" panose="020B0604020202020204" pitchFamily="34" charset="0"/>
              <a:buChar char="•"/>
            </a:pPr>
            <a:r>
              <a:rPr lang="hr-HR" sz="1600" b="1" i="0" dirty="0">
                <a:effectLst/>
                <a:latin typeface="-apple-system-body"/>
              </a:rPr>
              <a:t>Plevnik, Jasna. </a:t>
            </a:r>
            <a:r>
              <a:rPr lang="hr-HR" sz="1600" b="1" i="1" dirty="0">
                <a:effectLst/>
                <a:latin typeface="-apple-system-body"/>
              </a:rPr>
              <a:t>Cijena novog poretka – svjetski izazovi nacionalnim interesima.</a:t>
            </a:r>
            <a:r>
              <a:rPr lang="hr-HR" sz="1600" b="1" i="0" dirty="0">
                <a:effectLst/>
                <a:latin typeface="-apple-system-body"/>
              </a:rPr>
              <a:t> Zagreb: Golden marketing – Tehnička knjiga, 2009.</a:t>
            </a:r>
          </a:p>
          <a:p>
            <a:pPr algn="l" rtl="0">
              <a:buFont typeface="Arial" panose="020B0604020202020204" pitchFamily="34" charset="0"/>
              <a:buChar char="•"/>
            </a:pPr>
            <a:r>
              <a:rPr lang="hr-HR" sz="1600" b="1" i="0" dirty="0">
                <a:effectLst/>
                <a:latin typeface="-apple-system-body"/>
              </a:rPr>
              <a:t>Plevnik, Jasna. </a:t>
            </a:r>
            <a:r>
              <a:rPr lang="hr-HR" sz="1600" b="1" i="1" dirty="0">
                <a:effectLst/>
                <a:latin typeface="-apple-system-body"/>
              </a:rPr>
              <a:t>Iza globalizacije: geoekonomija međunarodnih odnosa.</a:t>
            </a:r>
            <a:r>
              <a:rPr lang="hr-HR" sz="1600" b="1" i="0" dirty="0">
                <a:effectLst/>
                <a:latin typeface="-apple-system-body"/>
              </a:rPr>
              <a:t> Zagreb: Golden marketing, 2003.</a:t>
            </a:r>
          </a:p>
          <a:p>
            <a:pPr algn="l" rtl="0">
              <a:buFont typeface="Arial" panose="020B0604020202020204" pitchFamily="34" charset="0"/>
              <a:buChar char="•"/>
            </a:pPr>
            <a:r>
              <a:rPr lang="hr-HR" sz="1600" b="1" i="0" dirty="0" err="1">
                <a:effectLst/>
                <a:latin typeface="-apple-system-body"/>
              </a:rPr>
              <a:t>Tatalović</a:t>
            </a:r>
            <a:r>
              <a:rPr lang="hr-HR" sz="1600" b="1" i="0" dirty="0">
                <a:effectLst/>
                <a:latin typeface="-apple-system-body"/>
              </a:rPr>
              <a:t>, S., A. </a:t>
            </a:r>
            <a:r>
              <a:rPr lang="hr-HR" sz="1600" b="1" i="0" dirty="0" err="1">
                <a:effectLst/>
                <a:latin typeface="-apple-system-body"/>
              </a:rPr>
              <a:t>Grizold</a:t>
            </a:r>
            <a:r>
              <a:rPr lang="hr-HR" sz="1600" b="1" i="0" dirty="0">
                <a:effectLst/>
                <a:latin typeface="-apple-system-body"/>
              </a:rPr>
              <a:t> i V. Cvrtila. </a:t>
            </a:r>
            <a:r>
              <a:rPr lang="hr-HR" sz="1600" b="1" i="1" dirty="0">
                <a:effectLst/>
                <a:latin typeface="-apple-system-body"/>
              </a:rPr>
              <a:t>Suvremene sigurnosne politike: države i nacionalna sigurnost početkom 21. stoljeća.</a:t>
            </a:r>
            <a:r>
              <a:rPr lang="hr-HR" sz="1600" b="1" i="0" dirty="0">
                <a:effectLst/>
                <a:latin typeface="-apple-system-body"/>
              </a:rPr>
              <a:t> Zagreb: Golden marketing – Tehnička knjiga, 2008.</a:t>
            </a:r>
          </a:p>
          <a:p>
            <a:pPr algn="l" rtl="0">
              <a:buFont typeface="Arial" panose="020B0604020202020204" pitchFamily="34" charset="0"/>
              <a:buChar char="•"/>
            </a:pPr>
            <a:r>
              <a:rPr lang="hr-HR" sz="1600" b="1" i="0" dirty="0">
                <a:effectLst/>
                <a:latin typeface="-apple-system-body"/>
              </a:rPr>
              <a:t>Todd, </a:t>
            </a:r>
            <a:r>
              <a:rPr lang="hr-HR" sz="1600" b="1" i="0" dirty="0" err="1">
                <a:effectLst/>
                <a:latin typeface="-apple-system-body"/>
              </a:rPr>
              <a:t>Emmanuel</a:t>
            </a:r>
            <a:r>
              <a:rPr lang="hr-HR" sz="1600" b="1" i="0" dirty="0">
                <a:effectLst/>
                <a:latin typeface="-apple-system-body"/>
              </a:rPr>
              <a:t>. </a:t>
            </a:r>
            <a:r>
              <a:rPr lang="hr-HR" sz="1600" b="1" i="1" dirty="0">
                <a:effectLst/>
                <a:latin typeface="-apple-system-body"/>
              </a:rPr>
              <a:t>Kraj imperija: Ogled o raspadu američkog sustava.</a:t>
            </a:r>
            <a:r>
              <a:rPr lang="hr-HR" sz="1600" b="1" i="0" dirty="0">
                <a:effectLst/>
                <a:latin typeface="-apple-system-body"/>
              </a:rPr>
              <a:t> Zagreb: </a:t>
            </a:r>
            <a:r>
              <a:rPr lang="hr-HR" sz="1600" b="1" i="0" dirty="0" err="1">
                <a:effectLst/>
                <a:latin typeface="-apple-system-body"/>
              </a:rPr>
              <a:t>Masmedia</a:t>
            </a:r>
            <a:r>
              <a:rPr lang="hr-HR" sz="1600" b="1" i="0" dirty="0">
                <a:effectLst/>
                <a:latin typeface="-apple-system-body"/>
              </a:rPr>
              <a:t>, 2004.</a:t>
            </a:r>
          </a:p>
          <a:p>
            <a:pPr algn="l" rtl="0">
              <a:buFont typeface="Arial" panose="020B0604020202020204" pitchFamily="34" charset="0"/>
              <a:buChar char="•"/>
            </a:pPr>
            <a:r>
              <a:rPr lang="hr-HR" sz="1600" b="1" i="0" dirty="0">
                <a:effectLst/>
                <a:latin typeface="-apple-system-body"/>
              </a:rPr>
              <a:t>Vujić, Jure. </a:t>
            </a:r>
            <a:r>
              <a:rPr lang="hr-HR" sz="1600" b="1" i="1" dirty="0">
                <a:effectLst/>
                <a:latin typeface="-apple-system-body"/>
              </a:rPr>
              <a:t>Rat svjetova: </a:t>
            </a:r>
            <a:r>
              <a:rPr lang="hr-HR" sz="1600" b="1" i="1" dirty="0" err="1">
                <a:effectLst/>
                <a:latin typeface="-apple-system-body"/>
              </a:rPr>
              <a:t>euroazijanizam</a:t>
            </a:r>
            <a:r>
              <a:rPr lang="hr-HR" sz="1600" b="1" i="1" dirty="0">
                <a:effectLst/>
                <a:latin typeface="-apple-system-body"/>
              </a:rPr>
              <a:t> protiv atlantizma.</a:t>
            </a:r>
            <a:r>
              <a:rPr lang="hr-HR" sz="1600" b="1" i="0" dirty="0">
                <a:effectLst/>
                <a:latin typeface="-apple-system-body"/>
              </a:rPr>
              <a:t> Zagreb, 2012.</a:t>
            </a:r>
          </a:p>
          <a:p>
            <a:pPr algn="l" rtl="0">
              <a:buFont typeface="Arial" panose="020B0604020202020204" pitchFamily="34" charset="0"/>
              <a:buChar char="•"/>
            </a:pPr>
            <a:endParaRPr lang="hr-HR" sz="1800" b="1" i="0" dirty="0">
              <a:effectLst/>
              <a:latin typeface="-apple-system-body"/>
            </a:endParaRPr>
          </a:p>
          <a:p>
            <a:endParaRPr lang="hr-HR" sz="1800" dirty="0"/>
          </a:p>
        </p:txBody>
      </p:sp>
    </p:spTree>
    <p:extLst>
      <p:ext uri="{BB962C8B-B14F-4D97-AF65-F5344CB8AC3E}">
        <p14:creationId xmlns:p14="http://schemas.microsoft.com/office/powerpoint/2010/main" val="4046367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228600"/>
            <a:ext cx="7772400" cy="1066800"/>
          </a:xfrm>
        </p:spPr>
        <p:txBody>
          <a:bodyPr/>
          <a:lstStyle/>
          <a:p>
            <a:r>
              <a:rPr lang="hr-HR"/>
              <a:t>WEB IZVORI:</a:t>
            </a:r>
          </a:p>
        </p:txBody>
      </p:sp>
      <p:sp>
        <p:nvSpPr>
          <p:cNvPr id="8195" name="Rectangle 3"/>
          <p:cNvSpPr>
            <a:spLocks noGrp="1" noChangeArrowheads="1"/>
          </p:cNvSpPr>
          <p:nvPr>
            <p:ph idx="1"/>
          </p:nvPr>
        </p:nvSpPr>
        <p:spPr>
          <a:xfrm>
            <a:off x="228600" y="1447800"/>
            <a:ext cx="8229600" cy="4876800"/>
          </a:xfrm>
        </p:spPr>
        <p:txBody>
          <a:bodyPr>
            <a:normAutofit fontScale="92500" lnSpcReduction="20000"/>
          </a:bodyPr>
          <a:lstStyle/>
          <a:p>
            <a:pPr>
              <a:lnSpc>
                <a:spcPct val="90000"/>
              </a:lnSpc>
            </a:pPr>
            <a:r>
              <a:rPr lang="hr-HR" sz="2800" dirty="0"/>
              <a:t>Atlantic Counsil:   </a:t>
            </a:r>
            <a:r>
              <a:rPr lang="hr-HR" sz="2800" dirty="0">
                <a:solidFill>
                  <a:srgbClr val="990099"/>
                </a:solidFill>
                <a:hlinkClick r:id="rId2"/>
              </a:rPr>
              <a:t>www.acus.org</a:t>
            </a:r>
            <a:endParaRPr lang="hr-HR" sz="2800" dirty="0">
              <a:solidFill>
                <a:srgbClr val="990099"/>
              </a:solidFill>
            </a:endParaRPr>
          </a:p>
          <a:p>
            <a:pPr>
              <a:lnSpc>
                <a:spcPct val="90000"/>
              </a:lnSpc>
            </a:pPr>
            <a:r>
              <a:rPr lang="hr-HR" sz="2800" dirty="0"/>
              <a:t>Global Geopolitics Net: </a:t>
            </a:r>
            <a:r>
              <a:rPr lang="hr-HR" sz="2800" dirty="0">
                <a:solidFill>
                  <a:srgbClr val="0033CC"/>
                </a:solidFill>
                <a:hlinkClick r:id="rId3"/>
              </a:rPr>
              <a:t>http://globalgeopolitics.net</a:t>
            </a:r>
            <a:endParaRPr lang="hr-HR" sz="2800" dirty="0">
              <a:solidFill>
                <a:srgbClr val="0033CC"/>
              </a:solidFill>
            </a:endParaRPr>
          </a:p>
          <a:p>
            <a:pPr>
              <a:lnSpc>
                <a:spcPct val="90000"/>
              </a:lnSpc>
            </a:pPr>
            <a:r>
              <a:rPr lang="hr-HR" sz="2800" dirty="0"/>
              <a:t>ExploringGeopolitics: </a:t>
            </a:r>
            <a:r>
              <a:rPr lang="hr-HR" sz="2800" dirty="0">
                <a:hlinkClick r:id="rId4"/>
              </a:rPr>
              <a:t>www.exploringgeopolitics.org</a:t>
            </a:r>
            <a:endParaRPr lang="hr-HR" sz="2800" dirty="0"/>
          </a:p>
          <a:p>
            <a:pPr>
              <a:lnSpc>
                <a:spcPct val="90000"/>
              </a:lnSpc>
            </a:pPr>
            <a:r>
              <a:rPr lang="hr-HR" sz="2800" dirty="0"/>
              <a:t>Geopolitical Factor: </a:t>
            </a:r>
            <a:r>
              <a:rPr lang="hr-HR" sz="2800" dirty="0">
                <a:hlinkClick r:id="rId5"/>
              </a:rPr>
              <a:t>www.geopoliticalfactor.com</a:t>
            </a:r>
            <a:endParaRPr lang="hr-HR" sz="2800" dirty="0"/>
          </a:p>
          <a:p>
            <a:pPr>
              <a:lnSpc>
                <a:spcPct val="90000"/>
              </a:lnSpc>
            </a:pPr>
            <a:r>
              <a:rPr lang="hr-HR" sz="2800" dirty="0"/>
              <a:t>Foreign Affairs: </a:t>
            </a:r>
            <a:r>
              <a:rPr lang="hr-HR" sz="2800" dirty="0">
                <a:hlinkClick r:id="rId6"/>
              </a:rPr>
              <a:t>www.foreignaffairs.com</a:t>
            </a:r>
            <a:endParaRPr lang="hr-HR" sz="2800" dirty="0"/>
          </a:p>
          <a:p>
            <a:pPr>
              <a:lnSpc>
                <a:spcPct val="90000"/>
              </a:lnSpc>
            </a:pPr>
            <a:r>
              <a:rPr lang="hr-HR" sz="2800" dirty="0"/>
              <a:t>Federation of American Scientists: </a:t>
            </a:r>
            <a:r>
              <a:rPr lang="hr-HR" sz="2800" dirty="0">
                <a:hlinkClick r:id="rId7"/>
              </a:rPr>
              <a:t>www.fas.org</a:t>
            </a:r>
            <a:endParaRPr lang="hr-HR" sz="2800" dirty="0"/>
          </a:p>
          <a:p>
            <a:pPr>
              <a:lnSpc>
                <a:spcPct val="90000"/>
              </a:lnSpc>
            </a:pPr>
            <a:r>
              <a:rPr lang="hr-HR" sz="2800" dirty="0"/>
              <a:t>CIA – The World Factbook: </a:t>
            </a:r>
            <a:r>
              <a:rPr lang="hr-HR" sz="2800" dirty="0">
                <a:hlinkClick r:id="rId8"/>
              </a:rPr>
              <a:t>www.cia.gov/library/publications/the-world-factbook/index.html</a:t>
            </a:r>
            <a:endParaRPr lang="hr-HR" sz="2800" dirty="0"/>
          </a:p>
          <a:p>
            <a:pPr>
              <a:lnSpc>
                <a:spcPct val="90000"/>
              </a:lnSpc>
            </a:pPr>
            <a:r>
              <a:rPr lang="hr-HR" sz="2800" dirty="0"/>
              <a:t>GlobalSecurity.org: </a:t>
            </a:r>
            <a:r>
              <a:rPr lang="hr-HR" sz="2800" dirty="0">
                <a:hlinkClick r:id="rId9"/>
              </a:rPr>
              <a:t>www.globalsecurity.org</a:t>
            </a:r>
            <a:endParaRPr lang="hr-HR" sz="2800" dirty="0"/>
          </a:p>
          <a:p>
            <a:pPr>
              <a:lnSpc>
                <a:spcPct val="90000"/>
              </a:lnSpc>
            </a:pPr>
            <a:endParaRPr lang="hr-HR" sz="2800" dirty="0"/>
          </a:p>
          <a:p>
            <a:pPr>
              <a:lnSpc>
                <a:spcPct val="90000"/>
              </a:lnSpc>
            </a:pPr>
            <a:endParaRPr lang="hr-HR"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2A4E5FA-A17D-42D6-B65A-B51270D13B55}"/>
              </a:ext>
            </a:extLst>
          </p:cNvPr>
          <p:cNvSpPr>
            <a:spLocks noGrp="1" noChangeArrowheads="1"/>
          </p:cNvSpPr>
          <p:nvPr>
            <p:ph type="title"/>
          </p:nvPr>
        </p:nvSpPr>
        <p:spPr/>
        <p:txBody>
          <a:bodyPr/>
          <a:lstStyle/>
          <a:p>
            <a:r>
              <a:rPr lang="hr-HR" altLang="sr-Latn-RS" dirty="0">
                <a:solidFill>
                  <a:srgbClr val="FFFF00"/>
                </a:solidFill>
              </a:rPr>
              <a:t>Kolokvij</a:t>
            </a:r>
          </a:p>
        </p:txBody>
      </p:sp>
      <p:sp>
        <p:nvSpPr>
          <p:cNvPr id="8195" name="Rectangle 3">
            <a:extLst>
              <a:ext uri="{FF2B5EF4-FFF2-40B4-BE49-F238E27FC236}">
                <a16:creationId xmlns:a16="http://schemas.microsoft.com/office/drawing/2014/main" id="{EA7B2A90-26E0-4F02-9B9A-E927B075B16F}"/>
              </a:ext>
            </a:extLst>
          </p:cNvPr>
          <p:cNvSpPr>
            <a:spLocks noGrp="1" noChangeArrowheads="1"/>
          </p:cNvSpPr>
          <p:nvPr>
            <p:ph idx="1"/>
          </p:nvPr>
        </p:nvSpPr>
        <p:spPr>
          <a:xfrm>
            <a:off x="510241" y="2609904"/>
            <a:ext cx="7210396" cy="3248956"/>
          </a:xfrm>
        </p:spPr>
        <p:txBody>
          <a:bodyPr>
            <a:normAutofit/>
          </a:bodyPr>
          <a:lstStyle/>
          <a:p>
            <a:r>
              <a:rPr lang="hr-HR" b="1" dirty="0"/>
              <a:t>Prvi kolokvij piše se 25. studenoga 2026. s početkom u 11.10 sati u dvorani Hvar</a:t>
            </a:r>
          </a:p>
          <a:p>
            <a:r>
              <a:rPr lang="hr-HR" b="1" dirty="0"/>
              <a:t>Drugi kolokvij piše se 20. siječnja 2027. s početkom u 11.10 u dvorani Hvar</a:t>
            </a:r>
          </a:p>
          <a:p>
            <a:endParaRPr lang="hr-HR" b="1" dirty="0"/>
          </a:p>
          <a:p>
            <a:endParaRPr lang="hr-HR" b="1" dirty="0"/>
          </a:p>
        </p:txBody>
      </p:sp>
    </p:spTree>
    <p:extLst>
      <p:ext uri="{BB962C8B-B14F-4D97-AF65-F5344CB8AC3E}">
        <p14:creationId xmlns:p14="http://schemas.microsoft.com/office/powerpoint/2010/main" val="2987936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ED92A4A-FCCA-43BE-978C-EC81EFFB47C0}"/>
              </a:ext>
            </a:extLst>
          </p:cNvPr>
          <p:cNvSpPr>
            <a:spLocks noGrp="1"/>
          </p:cNvSpPr>
          <p:nvPr>
            <p:ph type="title"/>
          </p:nvPr>
        </p:nvSpPr>
        <p:spPr>
          <a:xfrm>
            <a:off x="107504" y="188640"/>
            <a:ext cx="8856984" cy="1008112"/>
          </a:xfrm>
        </p:spPr>
        <p:txBody>
          <a:bodyPr/>
          <a:lstStyle/>
          <a:p>
            <a:pPr algn="ctr" rtl="0"/>
            <a:r>
              <a:rPr lang="pl-PL" b="1" i="0" dirty="0">
                <a:solidFill>
                  <a:schemeClr val="tx1"/>
                </a:solidFill>
                <a:effectLst/>
                <a:latin typeface="-apple-system-body"/>
              </a:rPr>
              <a:t>Raspodjela tema i zadataka za PPT </a:t>
            </a:r>
            <a:br>
              <a:rPr lang="pl-PL" b="1" i="0" dirty="0">
                <a:solidFill>
                  <a:schemeClr val="tx1"/>
                </a:solidFill>
                <a:effectLst/>
                <a:latin typeface="-apple-system-body"/>
              </a:rPr>
            </a:br>
            <a:endParaRPr lang="hr-HR" dirty="0">
              <a:solidFill>
                <a:schemeClr val="tx1"/>
              </a:solidFill>
            </a:endParaRPr>
          </a:p>
        </p:txBody>
      </p:sp>
      <p:sp>
        <p:nvSpPr>
          <p:cNvPr id="3" name="Rezervirano mjesto sadržaja 2">
            <a:extLst>
              <a:ext uri="{FF2B5EF4-FFF2-40B4-BE49-F238E27FC236}">
                <a16:creationId xmlns:a16="http://schemas.microsoft.com/office/drawing/2014/main" id="{E32E3348-ACF7-459A-9A04-104CD8958A9A}"/>
              </a:ext>
            </a:extLst>
          </p:cNvPr>
          <p:cNvSpPr>
            <a:spLocks noGrp="1"/>
          </p:cNvSpPr>
          <p:nvPr>
            <p:ph idx="1"/>
          </p:nvPr>
        </p:nvSpPr>
        <p:spPr>
          <a:xfrm>
            <a:off x="107504" y="1052736"/>
            <a:ext cx="8856984" cy="5760639"/>
          </a:xfrm>
        </p:spPr>
        <p:txBody>
          <a:bodyPr>
            <a:normAutofit fontScale="85000" lnSpcReduction="10000"/>
          </a:bodyPr>
          <a:lstStyle/>
          <a:p>
            <a:r>
              <a:rPr lang="hr-HR" dirty="0">
                <a:solidFill>
                  <a:srgbClr val="FFFF00"/>
                </a:solidFill>
              </a:rPr>
              <a:t>28.10.2026. - Viktorija Horvatić</a:t>
            </a:r>
            <a:r>
              <a:rPr lang="hr-HR" dirty="0"/>
              <a:t>	🛢️ Nafta- istražiti naftu kao strateški resurs. Prikazati najveće proizvođače i izvoznike, glavne naftne pravce i objasniti njezinu geopolitičku važnost i utjecaj na međunarodne odnose.</a:t>
            </a:r>
          </a:p>
          <a:p>
            <a:r>
              <a:rPr lang="hr-HR" dirty="0">
                <a:solidFill>
                  <a:srgbClr val="FFFF00"/>
                </a:solidFill>
              </a:rPr>
              <a:t>4.11.2026. - Lovro Klarić</a:t>
            </a:r>
            <a:r>
              <a:rPr lang="hr-HR" dirty="0"/>
              <a:t>	🔥 Prirodni plin - istražiti najveće proizvođače i izvoznike prirodnog plina. Prikazati glavne plinovode i LNG pravce te analizirati energetsku ovisnost i geopolitičke odnose Europe, Rusije, SAD-a i drugih država.</a:t>
            </a:r>
          </a:p>
          <a:p>
            <a:r>
              <a:rPr lang="hr-HR" dirty="0">
                <a:solidFill>
                  <a:srgbClr val="FFFF00"/>
                </a:solidFill>
              </a:rPr>
              <a:t>25.11.2026. - Ivan Kraljević</a:t>
            </a:r>
            <a:r>
              <a:rPr lang="hr-HR" dirty="0"/>
              <a:t>	💧 Voda - istražiti vodu kao strateški resurs. Prikazati područja svijeta s najvećim problemima nestašice vode te analizirati prekogranične vodne sukobe i mogućnost budućih konflikata.</a:t>
            </a:r>
          </a:p>
          <a:p>
            <a:r>
              <a:rPr lang="hr-HR" dirty="0">
                <a:solidFill>
                  <a:srgbClr val="FFFF00"/>
                </a:solidFill>
              </a:rPr>
              <a:t>2.12.2026. - Ivan Lakoš</a:t>
            </a:r>
            <a:r>
              <a:rPr lang="hr-HR" dirty="0"/>
              <a:t>	⛏️ Ugljen - istražiti najveće proizvođače i potrošače ugljena. Objasniti njegovu važnost za energiju i industriju te analizirati odnos ugljena prema klimatskim politikama i energetskoj sigurnosti.</a:t>
            </a:r>
          </a:p>
          <a:p>
            <a:r>
              <a:rPr lang="hr-HR" dirty="0">
                <a:solidFill>
                  <a:srgbClr val="FFFF00"/>
                </a:solidFill>
              </a:rPr>
              <a:t>9. 12.2026. - Dora Markan</a:t>
            </a:r>
            <a:r>
              <a:rPr lang="hr-HR" dirty="0"/>
              <a:t>	🔌 Bakar - istražiti važnost bakra za elektrifikaciju, energetsku infrastrukturu, elektroniku i obnovljive izvore energije. Prikazati najveće proizvođače i analizirati geopolitičku važnost kontrole rudnika i opskrbnih lanaca.</a:t>
            </a:r>
          </a:p>
          <a:p>
            <a:r>
              <a:rPr lang="hr-HR" dirty="0">
                <a:solidFill>
                  <a:srgbClr val="FFFF00"/>
                </a:solidFill>
              </a:rPr>
              <a:t>16.12.2026. -Gabi Šega</a:t>
            </a:r>
            <a:r>
              <a:rPr lang="hr-HR" dirty="0"/>
              <a:t>	🔋 Litij - istražiti litij kao ključni resurs za baterije i električna vozila. Prikazati glavna nalazišta i proizvođače te analizirati natjecanje velikih sila za kontrolu opskrbnih lanaca i tehnološku moć.</a:t>
            </a:r>
          </a:p>
          <a:p>
            <a:r>
              <a:rPr lang="hr-HR" dirty="0">
                <a:solidFill>
                  <a:srgbClr val="FF0000"/>
                </a:solidFill>
              </a:rPr>
              <a:t>Potrebno je dostaviti PPT dan prije izlaganja na e-adresu: </a:t>
            </a:r>
            <a:r>
              <a:rPr lang="hr-HR" dirty="0" err="1">
                <a:solidFill>
                  <a:srgbClr val="FF0000"/>
                </a:solidFill>
              </a:rPr>
              <a:t>djurkovic@</a:t>
            </a:r>
            <a:r>
              <a:rPr lang="hr-HR" err="1">
                <a:solidFill>
                  <a:srgbClr val="FF0000"/>
                </a:solidFill>
              </a:rPr>
              <a:t>fhs</a:t>
            </a:r>
            <a:r>
              <a:rPr lang="hr-HR">
                <a:solidFill>
                  <a:srgbClr val="FF0000"/>
                </a:solidFill>
              </a:rPr>
              <a:t>.hr</a:t>
            </a:r>
            <a:endParaRPr lang="hr-HR" dirty="0">
              <a:solidFill>
                <a:srgbClr val="FF0000"/>
              </a:solidFill>
            </a:endParaRPr>
          </a:p>
        </p:txBody>
      </p:sp>
    </p:spTree>
    <p:extLst>
      <p:ext uri="{BB962C8B-B14F-4D97-AF65-F5344CB8AC3E}">
        <p14:creationId xmlns:p14="http://schemas.microsoft.com/office/powerpoint/2010/main" val="2984796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ED92A4A-FCCA-43BE-978C-EC81EFFB47C0}"/>
              </a:ext>
            </a:extLst>
          </p:cNvPr>
          <p:cNvSpPr>
            <a:spLocks noGrp="1"/>
          </p:cNvSpPr>
          <p:nvPr>
            <p:ph type="title"/>
          </p:nvPr>
        </p:nvSpPr>
        <p:spPr>
          <a:xfrm>
            <a:off x="107504" y="44625"/>
            <a:ext cx="7920880" cy="1808623"/>
          </a:xfrm>
        </p:spPr>
        <p:txBody>
          <a:bodyPr/>
          <a:lstStyle/>
          <a:p>
            <a:pPr algn="ctr" rtl="0"/>
            <a:r>
              <a:rPr lang="pl-PL" b="1" i="0" dirty="0">
                <a:solidFill>
                  <a:schemeClr val="tx1"/>
                </a:solidFill>
                <a:effectLst/>
                <a:latin typeface="-apple-system-body"/>
              </a:rPr>
              <a:t>Raspodjela tema i zadataka za PPT</a:t>
            </a:r>
            <a:br>
              <a:rPr lang="pl-PL" b="1" i="0" dirty="0">
                <a:solidFill>
                  <a:schemeClr val="tx1"/>
                </a:solidFill>
                <a:effectLst/>
                <a:latin typeface="-apple-system-body"/>
              </a:rPr>
            </a:br>
            <a:endParaRPr lang="hr-HR" dirty="0">
              <a:solidFill>
                <a:schemeClr val="tx1"/>
              </a:solidFill>
            </a:endParaRPr>
          </a:p>
        </p:txBody>
      </p:sp>
      <p:sp>
        <p:nvSpPr>
          <p:cNvPr id="3" name="Rezervirano mjesto sadržaja 2">
            <a:extLst>
              <a:ext uri="{FF2B5EF4-FFF2-40B4-BE49-F238E27FC236}">
                <a16:creationId xmlns:a16="http://schemas.microsoft.com/office/drawing/2014/main" id="{E32E3348-ACF7-459A-9A04-104CD8958A9A}"/>
              </a:ext>
            </a:extLst>
          </p:cNvPr>
          <p:cNvSpPr>
            <a:spLocks noGrp="1"/>
          </p:cNvSpPr>
          <p:nvPr>
            <p:ph idx="1"/>
          </p:nvPr>
        </p:nvSpPr>
        <p:spPr>
          <a:xfrm>
            <a:off x="107504" y="980728"/>
            <a:ext cx="9073008" cy="5832647"/>
          </a:xfrm>
        </p:spPr>
        <p:txBody>
          <a:bodyPr>
            <a:noAutofit/>
          </a:bodyPr>
          <a:lstStyle/>
          <a:p>
            <a:r>
              <a:rPr lang="hr-HR" sz="1800" dirty="0"/>
              <a:t>Zajednički zadatak za svih 6 studenata</a:t>
            </a:r>
          </a:p>
          <a:p>
            <a:r>
              <a:rPr lang="hr-HR" sz="1800" dirty="0"/>
              <a:t>Svatko izrađuje PPT prezentaciju od 8–10 slajdova:</a:t>
            </a:r>
          </a:p>
          <a:p>
            <a:r>
              <a:rPr lang="hr-HR" sz="1800" dirty="0"/>
              <a:t>Naslov i ime studenta</a:t>
            </a:r>
          </a:p>
          <a:p>
            <a:r>
              <a:rPr lang="hr-HR" sz="1800" dirty="0"/>
              <a:t>Što je resurs i zašto je važan?</a:t>
            </a:r>
          </a:p>
          <a:p>
            <a:r>
              <a:rPr lang="hr-HR" sz="1800" dirty="0"/>
              <a:t>Rasprostranjenost u svijetu – karta</a:t>
            </a:r>
          </a:p>
          <a:p>
            <a:r>
              <a:rPr lang="hr-HR" sz="1800" dirty="0"/>
              <a:t>Najveći proizvođači</a:t>
            </a:r>
          </a:p>
          <a:p>
            <a:r>
              <a:rPr lang="hr-HR" sz="1800" dirty="0"/>
              <a:t>Najveći izvoznici/potrošači – grafikon ili tablica</a:t>
            </a:r>
          </a:p>
          <a:p>
            <a:r>
              <a:rPr lang="hr-HR" sz="1800" dirty="0"/>
              <a:t>Glavni svjetski opskrbni pravci – karta</a:t>
            </a:r>
          </a:p>
          <a:p>
            <a:r>
              <a:rPr lang="hr-HR" sz="1800" dirty="0"/>
              <a:t>Geopolitička važnost resursa</a:t>
            </a:r>
          </a:p>
          <a:p>
            <a:r>
              <a:rPr lang="hr-HR" sz="1800" dirty="0"/>
              <a:t>Primjer konkretnog međunarodnog sukoba/spora</a:t>
            </a:r>
          </a:p>
          <a:p>
            <a:r>
              <a:rPr lang="hr-HR" sz="1800" dirty="0"/>
              <a:t>Budućnost resursa – nestašica, cijene, tehnologija i zamjene</a:t>
            </a:r>
          </a:p>
          <a:p>
            <a:r>
              <a:rPr lang="hr-HR" sz="1800" dirty="0"/>
              <a:t>Zaključak i literatura</a:t>
            </a:r>
          </a:p>
          <a:p>
            <a:r>
              <a:rPr lang="hr-HR" sz="1800" dirty="0"/>
              <a:t>Ključno pitanje za zaključak svake prezentacije:</a:t>
            </a:r>
          </a:p>
          <a:p>
            <a:r>
              <a:rPr lang="hr-HR" sz="1800" dirty="0"/>
              <a:t>Može li kontrola ovog resursa predstavljati izvor političke, gospodarske ili sigurnosne moći u 21. stoljeću?</a:t>
            </a:r>
          </a:p>
        </p:txBody>
      </p:sp>
    </p:spTree>
    <p:extLst>
      <p:ext uri="{BB962C8B-B14F-4D97-AF65-F5344CB8AC3E}">
        <p14:creationId xmlns:p14="http://schemas.microsoft.com/office/powerpoint/2010/main" val="1011402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52400"/>
            <a:ext cx="7772400" cy="990600"/>
          </a:xfrm>
        </p:spPr>
        <p:txBody>
          <a:bodyPr/>
          <a:lstStyle/>
          <a:p>
            <a:pPr algn="ctr"/>
            <a:r>
              <a:rPr lang="hr-HR" b="1" dirty="0">
                <a:solidFill>
                  <a:srgbClr val="FFFF00"/>
                </a:solidFill>
              </a:rPr>
              <a:t>GEOPOLITIKA</a:t>
            </a:r>
          </a:p>
        </p:txBody>
      </p:sp>
      <p:sp>
        <p:nvSpPr>
          <p:cNvPr id="9219" name="Rectangle 3"/>
          <p:cNvSpPr>
            <a:spLocks noGrp="1" noChangeArrowheads="1"/>
          </p:cNvSpPr>
          <p:nvPr>
            <p:ph idx="1"/>
          </p:nvPr>
        </p:nvSpPr>
        <p:spPr>
          <a:xfrm>
            <a:off x="304800" y="1371600"/>
            <a:ext cx="8534400" cy="5105400"/>
          </a:xfrm>
        </p:spPr>
        <p:txBody>
          <a:bodyPr>
            <a:normAutofit/>
          </a:bodyPr>
          <a:lstStyle/>
          <a:p>
            <a:r>
              <a:rPr lang="hr-HR" sz="2800" dirty="0"/>
              <a:t>Rudolf </a:t>
            </a:r>
            <a:r>
              <a:rPr lang="hr-HR" sz="2800" dirty="0" err="1"/>
              <a:t>Kjellén</a:t>
            </a:r>
            <a:r>
              <a:rPr lang="hr-HR" sz="2800" dirty="0"/>
              <a:t>, švedski znanstvenik, prvi je upotrijebio pojam geopolitika 1899. godine.</a:t>
            </a:r>
          </a:p>
          <a:p>
            <a:r>
              <a:rPr lang="hr-HR" sz="2800" dirty="0"/>
              <a:t>Geopolitikom je opisivao geografsku osnovu države, njezine prirodne resurse i nasljeđe, koji mogu utjecati na njezinu moć.</a:t>
            </a:r>
          </a:p>
          <a:p>
            <a:r>
              <a:rPr lang="hr-HR" sz="2800" dirty="0"/>
              <a:t>Nakon Prvog svjetskog rata pojam je preuzeo njemački general Karl </a:t>
            </a:r>
            <a:r>
              <a:rPr lang="hr-HR" sz="2800" dirty="0" err="1"/>
              <a:t>Haushofer</a:t>
            </a:r>
            <a:r>
              <a:rPr lang="hr-HR" sz="2800" dirty="0"/>
              <a:t>.</a:t>
            </a:r>
          </a:p>
          <a:p>
            <a:r>
              <a:rPr lang="hr-HR" sz="2800" dirty="0"/>
              <a:t>Godine 1924. pokrenuo je časopis </a:t>
            </a:r>
            <a:r>
              <a:rPr lang="hr-HR" sz="2800" dirty="0" err="1"/>
              <a:t>Zeitschrift</a:t>
            </a:r>
            <a:r>
              <a:rPr lang="hr-HR" sz="2800" dirty="0"/>
              <a:t> </a:t>
            </a:r>
            <a:r>
              <a:rPr lang="hr-HR" sz="2800" dirty="0" err="1"/>
              <a:t>für</a:t>
            </a:r>
            <a:r>
              <a:rPr lang="hr-HR" sz="2800" dirty="0"/>
              <a:t> </a:t>
            </a:r>
            <a:r>
              <a:rPr lang="hr-HR" sz="2800" dirty="0" err="1"/>
              <a:t>Geopolitik</a:t>
            </a:r>
            <a:r>
              <a:rPr lang="hr-HR" sz="2800" dirty="0"/>
              <a:t>, promičući konzervativni nacionalistički način razmišljanja.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hr-HR"/>
              <a:t> </a:t>
            </a:r>
          </a:p>
        </p:txBody>
      </p:sp>
      <p:sp>
        <p:nvSpPr>
          <p:cNvPr id="10243" name="Rectangle 3"/>
          <p:cNvSpPr>
            <a:spLocks noGrp="1" noChangeArrowheads="1"/>
          </p:cNvSpPr>
          <p:nvPr>
            <p:ph idx="1"/>
          </p:nvPr>
        </p:nvSpPr>
        <p:spPr>
          <a:xfrm>
            <a:off x="0" y="0"/>
            <a:ext cx="9144000" cy="6858000"/>
          </a:xfrm>
        </p:spPr>
        <p:txBody>
          <a:bodyPr>
            <a:normAutofit/>
          </a:bodyPr>
          <a:lstStyle/>
          <a:p>
            <a:pPr>
              <a:lnSpc>
                <a:spcPct val="90000"/>
              </a:lnSpc>
            </a:pPr>
            <a:endParaRPr lang="hr-HR" dirty="0"/>
          </a:p>
          <a:p>
            <a:pPr>
              <a:lnSpc>
                <a:spcPct val="90000"/>
              </a:lnSpc>
            </a:pPr>
            <a:endParaRPr lang="hr-HR" dirty="0"/>
          </a:p>
          <a:p>
            <a:pPr>
              <a:lnSpc>
                <a:spcPct val="90000"/>
              </a:lnSpc>
            </a:pPr>
            <a:endParaRPr lang="hr-HR" dirty="0"/>
          </a:p>
          <a:p>
            <a:pPr>
              <a:buFont typeface="Arial" panose="020B0604020202020204" pitchFamily="34" charset="0"/>
              <a:buChar char="•"/>
            </a:pPr>
            <a:r>
              <a:rPr lang="hr-HR" b="1" dirty="0"/>
              <a:t>Karl </a:t>
            </a:r>
            <a:r>
              <a:rPr lang="hr-HR" b="1" dirty="0" err="1"/>
              <a:t>Haushofer</a:t>
            </a:r>
            <a:r>
              <a:rPr lang="hr-HR" dirty="0"/>
              <a:t>, bivši njemački general, definirao je geopolitiku kao „novu nacionalnu znanost države” i doktrinu prostornog determinizma, prema kojoj se politički procesi objašnjavaju geografskim čimbenicima, posebno spoznajama političke geografije.</a:t>
            </a:r>
          </a:p>
          <a:p>
            <a:pPr>
              <a:buFont typeface="Arial" panose="020B0604020202020204" pitchFamily="34" charset="0"/>
              <a:buChar char="•"/>
            </a:pPr>
            <a:r>
              <a:rPr lang="hr-HR" dirty="0"/>
              <a:t>Nakon </a:t>
            </a:r>
            <a:r>
              <a:rPr lang="hr-HR" b="1" dirty="0"/>
              <a:t>Hitlerova dolaska na vlast</a:t>
            </a:r>
            <a:r>
              <a:rPr lang="hr-HR" dirty="0"/>
              <a:t> geopolitika se sve više povezivala s nacističkom ekspanzionističkom vanjskom politikom i opravdavanjem teritorijalnog širenja Njemačke.</a:t>
            </a:r>
          </a:p>
          <a:p>
            <a:pPr>
              <a:buFont typeface="Arial" panose="020B0604020202020204" pitchFamily="34" charset="0"/>
              <a:buChar char="•"/>
            </a:pPr>
            <a:r>
              <a:rPr lang="hr-HR" dirty="0"/>
              <a:t>Budući da je ta politika dovela do agresije na susjedne zemlje i kulminirala strahotama </a:t>
            </a:r>
            <a:r>
              <a:rPr lang="hr-HR" b="1" dirty="0"/>
              <a:t>Drugoga svjetskog rata</a:t>
            </a:r>
            <a:r>
              <a:rPr lang="hr-HR" dirty="0"/>
              <a:t>, pojam </a:t>
            </a:r>
            <a:r>
              <a:rPr lang="hr-HR" i="1" dirty="0"/>
              <a:t>geopolitika</a:t>
            </a:r>
            <a:r>
              <a:rPr lang="hr-HR" dirty="0"/>
              <a:t> dobio je izrazito negativno značenje. Postao je tabu te su ga mnogi autori i komentatori prestali koristiti.</a:t>
            </a:r>
          </a:p>
          <a:p>
            <a:pPr>
              <a:lnSpc>
                <a:spcPct val="90000"/>
              </a:lnSpc>
            </a:pPr>
            <a:endParaRPr lang="hr-H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0A7EFB7-5384-4516-A50A-504C5D62E5DA}"/>
              </a:ext>
            </a:extLst>
          </p:cNvPr>
          <p:cNvSpPr>
            <a:spLocks noGrp="1"/>
          </p:cNvSpPr>
          <p:nvPr>
            <p:ph type="title"/>
          </p:nvPr>
        </p:nvSpPr>
        <p:spPr/>
        <p:txBody>
          <a:bodyPr/>
          <a:lstStyle/>
          <a:p>
            <a:r>
              <a:rPr lang="hr-HR" b="1" dirty="0">
                <a:solidFill>
                  <a:srgbClr val="FFFF00"/>
                </a:solidFill>
              </a:rPr>
              <a:t>Geopolitika uoči i tijekom Drugoga svjetskog rata</a:t>
            </a:r>
          </a:p>
        </p:txBody>
      </p:sp>
      <p:sp>
        <p:nvSpPr>
          <p:cNvPr id="3" name="Rezervirano mjesto sadržaja 2">
            <a:extLst>
              <a:ext uri="{FF2B5EF4-FFF2-40B4-BE49-F238E27FC236}">
                <a16:creationId xmlns:a16="http://schemas.microsoft.com/office/drawing/2014/main" id="{0E072607-7351-4017-A9DB-033D04B4F876}"/>
              </a:ext>
            </a:extLst>
          </p:cNvPr>
          <p:cNvSpPr>
            <a:spLocks noGrp="1"/>
          </p:cNvSpPr>
          <p:nvPr>
            <p:ph idx="1"/>
          </p:nvPr>
        </p:nvSpPr>
        <p:spPr>
          <a:xfrm>
            <a:off x="0" y="1700809"/>
            <a:ext cx="9252520" cy="5157192"/>
          </a:xfrm>
        </p:spPr>
        <p:txBody>
          <a:bodyPr>
            <a:normAutofit lnSpcReduction="10000"/>
          </a:bodyPr>
          <a:lstStyle/>
          <a:p>
            <a:pPr>
              <a:lnSpc>
                <a:spcPct val="90000"/>
              </a:lnSpc>
            </a:pPr>
            <a:endParaRPr lang="hr-HR" dirty="0"/>
          </a:p>
          <a:p>
            <a:pPr>
              <a:lnSpc>
                <a:spcPct val="90000"/>
              </a:lnSpc>
            </a:pPr>
            <a:endParaRPr lang="hr-HR" dirty="0"/>
          </a:p>
          <a:p>
            <a:pPr>
              <a:lnSpc>
                <a:spcPct val="90000"/>
              </a:lnSpc>
            </a:pPr>
            <a:endParaRPr lang="hr-HR" dirty="0"/>
          </a:p>
          <a:p>
            <a:pPr>
              <a:buFont typeface="Arial" panose="020B0604020202020204" pitchFamily="34" charset="0"/>
              <a:buChar char="•"/>
            </a:pPr>
            <a:r>
              <a:rPr lang="hr-HR" b="1" dirty="0" err="1"/>
              <a:t>Derwent</a:t>
            </a:r>
            <a:r>
              <a:rPr lang="hr-HR" b="1" dirty="0"/>
              <a:t> </a:t>
            </a:r>
            <a:r>
              <a:rPr lang="hr-HR" b="1" dirty="0" err="1"/>
              <a:t>Whittlesey</a:t>
            </a:r>
            <a:r>
              <a:rPr lang="hr-HR" dirty="0"/>
              <a:t>, američki politički geograf, uoči Drugoga svjetskog rata odbacio je geopolitiku kao „dogmu”, odnosno vjerovanje da svaka država ima pravo na svoje mjesto pod suncem.</a:t>
            </a:r>
          </a:p>
          <a:p>
            <a:pPr>
              <a:buFont typeface="Arial" panose="020B0604020202020204" pitchFamily="34" charset="0"/>
              <a:buChar char="•"/>
            </a:pPr>
            <a:r>
              <a:rPr lang="hr-HR" b="1" dirty="0"/>
              <a:t>Richard </a:t>
            </a:r>
            <a:r>
              <a:rPr lang="hr-HR" b="1" dirty="0" err="1"/>
              <a:t>Hartshorne</a:t>
            </a:r>
            <a:r>
              <a:rPr lang="hr-HR" dirty="0"/>
              <a:t>, američki geograf, u isto je vrijeme definirao geopolitiku kao „geografiju koja se koristi u posebne svrhe koje se nalaze izvan potrage za znanjem”. Time je upozorio na korištenje geografskih spoznaja za postizanje određenih političkih ciljeva.</a:t>
            </a:r>
          </a:p>
          <a:p>
            <a:pPr>
              <a:buFont typeface="Arial" panose="020B0604020202020204" pitchFamily="34" charset="0"/>
              <a:buChar char="•"/>
            </a:pPr>
            <a:r>
              <a:rPr lang="hr-HR" b="1" dirty="0"/>
              <a:t>Edmund Walsh</a:t>
            </a:r>
            <a:r>
              <a:rPr lang="hr-HR" dirty="0"/>
              <a:t>, američki politolog, 1944. godine govorio je o američkoj geopolitici utemeljenoj na međunarodnoj pravdi. Smatrao je da je ona nastala povezivanjem proučavanja ljudske geografije i primjene političke znanosti te da njezini intelektualni korijeni sežu do Aristotela, </a:t>
            </a:r>
            <a:r>
              <a:rPr lang="hr-HR" dirty="0" err="1"/>
              <a:t>Montesquieua</a:t>
            </a:r>
            <a:r>
              <a:rPr lang="hr-HR" dirty="0"/>
              <a:t> i Kanta.</a:t>
            </a:r>
          </a:p>
          <a:p>
            <a:pPr>
              <a:buFont typeface="Arial" panose="020B0604020202020204" pitchFamily="34" charset="0"/>
              <a:buChar char="•"/>
            </a:pPr>
            <a:endParaRPr lang="hr-HR" dirty="0"/>
          </a:p>
          <a:p>
            <a:pPr>
              <a:lnSpc>
                <a:spcPct val="90000"/>
              </a:lnSpc>
            </a:pPr>
            <a:endParaRPr lang="hr-HR" dirty="0"/>
          </a:p>
          <a:p>
            <a:endParaRPr lang="hr-HR" dirty="0"/>
          </a:p>
        </p:txBody>
      </p:sp>
    </p:spTree>
    <p:extLst>
      <p:ext uri="{BB962C8B-B14F-4D97-AF65-F5344CB8AC3E}">
        <p14:creationId xmlns:p14="http://schemas.microsoft.com/office/powerpoint/2010/main" val="4151946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361ACEF-1CBA-4BDB-B0E1-BA142EDAA496}"/>
              </a:ext>
            </a:extLst>
          </p:cNvPr>
          <p:cNvSpPr>
            <a:spLocks noGrp="1"/>
          </p:cNvSpPr>
          <p:nvPr>
            <p:ph type="title"/>
          </p:nvPr>
        </p:nvSpPr>
        <p:spPr/>
        <p:txBody>
          <a:bodyPr/>
          <a:lstStyle/>
          <a:p>
            <a:pPr algn="ctr"/>
            <a:r>
              <a:rPr lang="hr-HR" b="1" dirty="0">
                <a:solidFill>
                  <a:srgbClr val="FFFF00"/>
                </a:solidFill>
              </a:rPr>
              <a:t>Oživljavanje i suvremena shvaćanja geopolitike</a:t>
            </a:r>
          </a:p>
        </p:txBody>
      </p:sp>
      <p:sp>
        <p:nvSpPr>
          <p:cNvPr id="3" name="Rezervirano mjesto sadržaja 2">
            <a:extLst>
              <a:ext uri="{FF2B5EF4-FFF2-40B4-BE49-F238E27FC236}">
                <a16:creationId xmlns:a16="http://schemas.microsoft.com/office/drawing/2014/main" id="{C10A912C-566B-443A-AF03-DC348E3CCF7E}"/>
              </a:ext>
            </a:extLst>
          </p:cNvPr>
          <p:cNvSpPr>
            <a:spLocks noGrp="1"/>
          </p:cNvSpPr>
          <p:nvPr>
            <p:ph idx="1"/>
          </p:nvPr>
        </p:nvSpPr>
        <p:spPr>
          <a:xfrm>
            <a:off x="827700" y="2052925"/>
            <a:ext cx="8316300" cy="4760451"/>
          </a:xfrm>
        </p:spPr>
        <p:txBody>
          <a:bodyPr>
            <a:normAutofit fontScale="92500" lnSpcReduction="20000"/>
          </a:bodyPr>
          <a:lstStyle/>
          <a:p>
            <a:pPr>
              <a:buFont typeface="Arial" panose="020B0604020202020204" pitchFamily="34" charset="0"/>
              <a:buChar char="•"/>
            </a:pPr>
            <a:r>
              <a:rPr lang="hr-HR" b="1" dirty="0"/>
              <a:t>Henry Kissinger</a:t>
            </a:r>
            <a:r>
              <a:rPr lang="hr-HR" dirty="0"/>
              <a:t>, američki diplomat i savjetnik za nacionalnu sigurnost, gotovo je samostalno oživio pojam geopolitike tijekom 1970-ih godina 20. stoljeća. Koristio ga je kao sinonim za </a:t>
            </a:r>
            <a:r>
              <a:rPr lang="hr-HR" b="1" dirty="0"/>
              <a:t>politiku ravnoteže snaga</a:t>
            </a:r>
            <a:r>
              <a:rPr lang="hr-HR" dirty="0"/>
              <a:t>, koju je zagovarao na svjetskoj razini radi održavanja međunarodne stabilnosti.</a:t>
            </a:r>
          </a:p>
          <a:p>
            <a:pPr>
              <a:buFont typeface="Arial" panose="020B0604020202020204" pitchFamily="34" charset="0"/>
              <a:buChar char="•"/>
            </a:pPr>
            <a:r>
              <a:rPr lang="hr-HR" b="1" dirty="0"/>
              <a:t>Geoffrey Parker</a:t>
            </a:r>
            <a:r>
              <a:rPr lang="hr-HR" dirty="0"/>
              <a:t> definirao je geopolitiku kao „proučavanje međunarodnih odnosa s prostorne ili geografske perspektive”. Prema tom pristupu, geografski položaj i prostor važni su za razumijevanje odnosa među državama.</a:t>
            </a:r>
          </a:p>
          <a:p>
            <a:pPr>
              <a:buFont typeface="Arial" panose="020B0604020202020204" pitchFamily="34" charset="0"/>
              <a:buChar char="•"/>
            </a:pPr>
            <a:r>
              <a:rPr lang="hr-HR" b="1" dirty="0"/>
              <a:t>John </a:t>
            </a:r>
            <a:r>
              <a:rPr lang="hr-HR" b="1" dirty="0" err="1"/>
              <a:t>Agnew</a:t>
            </a:r>
            <a:r>
              <a:rPr lang="hr-HR" dirty="0"/>
              <a:t> odredio je geopolitiku kao „pregled geografskih pretpostavki, oznaka i tumačenja koji ulaze u stvaranje svjetske politike”. Njegova definicija naglašava kako geografske predodžbe i tumačenja utječu na oblikovanje svjetske politike.</a:t>
            </a:r>
          </a:p>
          <a:p>
            <a:pPr>
              <a:buFont typeface="Arial" panose="020B0604020202020204" pitchFamily="34" charset="0"/>
              <a:buChar char="•"/>
            </a:pPr>
            <a:r>
              <a:rPr lang="hr-HR" b="1" dirty="0" err="1"/>
              <a:t>Gearóid</a:t>
            </a:r>
            <a:r>
              <a:rPr lang="hr-HR" b="1" dirty="0"/>
              <a:t> Ó </a:t>
            </a:r>
            <a:r>
              <a:rPr lang="hr-HR" b="1" dirty="0" err="1"/>
              <a:t>Tuathail</a:t>
            </a:r>
            <a:r>
              <a:rPr lang="hr-HR" dirty="0"/>
              <a:t> ističe da geopolitika nema jedno, sveobuhvatno značenje ni jedinstven identitet. Opisuje je kao </a:t>
            </a:r>
            <a:r>
              <a:rPr lang="hr-HR" b="1" dirty="0"/>
              <a:t>diskurs</a:t>
            </a:r>
            <a:r>
              <a:rPr lang="hr-HR" dirty="0"/>
              <a:t>, odnosno kulturno i politički različit način opisivanja, predstavljanja i pisanja o geografiji.</a:t>
            </a:r>
          </a:p>
          <a:p>
            <a:endParaRPr lang="hr-HR" dirty="0"/>
          </a:p>
        </p:txBody>
      </p:sp>
    </p:spTree>
    <p:extLst>
      <p:ext uri="{BB962C8B-B14F-4D97-AF65-F5344CB8AC3E}">
        <p14:creationId xmlns:p14="http://schemas.microsoft.com/office/powerpoint/2010/main" val="1647799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194D2F5-B550-432B-804C-DB2183B79224}"/>
              </a:ext>
            </a:extLst>
          </p:cNvPr>
          <p:cNvSpPr>
            <a:spLocks noGrp="1"/>
          </p:cNvSpPr>
          <p:nvPr>
            <p:ph type="title"/>
          </p:nvPr>
        </p:nvSpPr>
        <p:spPr>
          <a:xfrm>
            <a:off x="0" y="452717"/>
            <a:ext cx="7884368" cy="1600207"/>
          </a:xfrm>
        </p:spPr>
        <p:txBody>
          <a:bodyPr/>
          <a:lstStyle/>
          <a:p>
            <a:pPr algn="ctr"/>
            <a:r>
              <a:rPr lang="hr-HR" dirty="0">
                <a:solidFill>
                  <a:srgbClr val="FFFF00"/>
                </a:solidFill>
              </a:rPr>
              <a:t>Definicija geopolitike prema Saulu Bernardu Cohenu</a:t>
            </a:r>
          </a:p>
        </p:txBody>
      </p:sp>
      <p:sp>
        <p:nvSpPr>
          <p:cNvPr id="3" name="Rezervirano mjesto sadržaja 2">
            <a:extLst>
              <a:ext uri="{FF2B5EF4-FFF2-40B4-BE49-F238E27FC236}">
                <a16:creationId xmlns:a16="http://schemas.microsoft.com/office/drawing/2014/main" id="{840C8794-49BA-4B6C-AAFC-3EFB071A653E}"/>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hr-HR" b="1" dirty="0"/>
              <a:t>Saul Bernard Cohen</a:t>
            </a:r>
            <a:r>
              <a:rPr lang="hr-HR" dirty="0"/>
              <a:t>, američki politički geograf, definira geopolitiku kao analizu odnosa između geografskih postavki i perspektiva, s jedne strane, te političkih procesa, s druge strane.</a:t>
            </a:r>
          </a:p>
          <a:p>
            <a:pPr>
              <a:buFont typeface="Arial" panose="020B0604020202020204" pitchFamily="34" charset="0"/>
              <a:buChar char="•"/>
            </a:pPr>
            <a:r>
              <a:rPr lang="hr-HR" b="1" dirty="0"/>
              <a:t>Geografske postavke</a:t>
            </a:r>
            <a:r>
              <a:rPr lang="hr-HR" dirty="0"/>
              <a:t> obuhvaćaju geografske obrasce i obilježja te višeslojne regije koje oni oblikuju.</a:t>
            </a:r>
          </a:p>
          <a:p>
            <a:pPr>
              <a:buFont typeface="Arial" panose="020B0604020202020204" pitchFamily="34" charset="0"/>
              <a:buChar char="•"/>
            </a:pPr>
            <a:r>
              <a:rPr lang="hr-HR" b="1" dirty="0"/>
              <a:t>Politički procesi</a:t>
            </a:r>
            <a:r>
              <a:rPr lang="hr-HR" dirty="0"/>
              <a:t> uključuju snage koje djeluju na međunarodnoj razini, kao i one na domaćoj političkoj sceni koje utječu na međunarodno ponašanje država.</a:t>
            </a:r>
          </a:p>
          <a:p>
            <a:pPr>
              <a:buFont typeface="Arial" panose="020B0604020202020204" pitchFamily="34" charset="0"/>
              <a:buChar char="•"/>
            </a:pPr>
            <a:r>
              <a:rPr lang="hr-HR" dirty="0"/>
              <a:t>I geografske postavke i politički procesi </a:t>
            </a:r>
            <a:r>
              <a:rPr lang="hr-HR" b="1" dirty="0"/>
              <a:t>dinamični su i međusobno utječu jedni na druge</a:t>
            </a:r>
            <a:r>
              <a:rPr lang="hr-HR" dirty="0"/>
              <a:t>. Geopolitika proučava posljedice njihovih međusobnih odnosa i način na koji oni oblikuju politička zbivanja.</a:t>
            </a:r>
          </a:p>
          <a:p>
            <a:endParaRPr lang="hr-HR" dirty="0"/>
          </a:p>
        </p:txBody>
      </p:sp>
    </p:spTree>
    <p:extLst>
      <p:ext uri="{BB962C8B-B14F-4D97-AF65-F5344CB8AC3E}">
        <p14:creationId xmlns:p14="http://schemas.microsoft.com/office/powerpoint/2010/main" val="2441761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268760"/>
          </a:xfrm>
        </p:spPr>
        <p:txBody>
          <a:bodyPr/>
          <a:lstStyle/>
          <a:p>
            <a:pPr algn="ctr"/>
            <a:r>
              <a:rPr lang="hr-HR" b="1" dirty="0">
                <a:solidFill>
                  <a:srgbClr val="FFFF00"/>
                </a:solidFill>
              </a:rPr>
              <a:t>GEOPOLITIKA – osnovna značenja i pojmovi</a:t>
            </a:r>
          </a:p>
        </p:txBody>
      </p:sp>
      <p:sp>
        <p:nvSpPr>
          <p:cNvPr id="3" name="Content Placeholder 2"/>
          <p:cNvSpPr>
            <a:spLocks noGrp="1"/>
          </p:cNvSpPr>
          <p:nvPr>
            <p:ph idx="1"/>
          </p:nvPr>
        </p:nvSpPr>
        <p:spPr>
          <a:xfrm>
            <a:off x="0" y="1196752"/>
            <a:ext cx="9252520" cy="5661248"/>
          </a:xfrm>
        </p:spPr>
        <p:txBody>
          <a:bodyPr>
            <a:normAutofit fontScale="92500" lnSpcReduction="20000"/>
          </a:bodyPr>
          <a:lstStyle/>
          <a:p>
            <a:endParaRPr lang="hr-HR" dirty="0"/>
          </a:p>
          <a:p>
            <a:pPr>
              <a:buFont typeface="Arial" panose="020B0604020202020204" pitchFamily="34" charset="0"/>
              <a:buChar char="•"/>
            </a:pPr>
            <a:endParaRPr lang="hr-HR" dirty="0"/>
          </a:p>
          <a:p>
            <a:pPr>
              <a:buFont typeface="Arial" panose="020B0604020202020204" pitchFamily="34" charset="0"/>
              <a:buChar char="•"/>
            </a:pPr>
            <a:r>
              <a:rPr lang="hr-HR" dirty="0"/>
              <a:t>Geopolitika je </a:t>
            </a:r>
            <a:r>
              <a:rPr lang="hr-HR" b="1" dirty="0"/>
              <a:t>znanost koja proučava odnose između politike, geografije, demografije i ekonomije</a:t>
            </a:r>
            <a:r>
              <a:rPr lang="hr-HR" dirty="0"/>
              <a:t>, s posebnim naglaskom na vanjsku politiku država.</a:t>
            </a:r>
          </a:p>
          <a:p>
            <a:pPr>
              <a:buFont typeface="Arial" panose="020B0604020202020204" pitchFamily="34" charset="0"/>
              <a:buChar char="•"/>
            </a:pPr>
            <a:r>
              <a:rPr lang="hr-HR" dirty="0"/>
              <a:t>Obuhvaća </a:t>
            </a:r>
            <a:r>
              <a:rPr lang="hr-HR" b="1" dirty="0"/>
              <a:t>političke odnose između različitih država i skupina država</a:t>
            </a:r>
            <a:r>
              <a:rPr lang="hr-HR" dirty="0"/>
              <a:t> te proučava čimbenike koji utječu na njihovu suradnju i sukobe.</a:t>
            </a:r>
          </a:p>
          <a:p>
            <a:pPr>
              <a:buFont typeface="Arial" panose="020B0604020202020204" pitchFamily="34" charset="0"/>
              <a:buChar char="•"/>
            </a:pPr>
            <a:r>
              <a:rPr lang="hr-HR" dirty="0"/>
              <a:t>Proučava </a:t>
            </a:r>
            <a:r>
              <a:rPr lang="hr-HR" b="1" dirty="0"/>
              <a:t>odnose između politike pojedine države i njezinih geografskih obilježja</a:t>
            </a:r>
            <a:r>
              <a:rPr lang="hr-HR" dirty="0"/>
              <a:t>, kao i utjecaj geografije na političke odnose među državama.</a:t>
            </a:r>
          </a:p>
          <a:p>
            <a:pPr>
              <a:buFont typeface="Arial" panose="020B0604020202020204" pitchFamily="34" charset="0"/>
              <a:buChar char="•"/>
            </a:pPr>
            <a:r>
              <a:rPr lang="hr-HR" b="1" dirty="0"/>
              <a:t>Konvencionalno shvaćanje geopolitike</a:t>
            </a:r>
            <a:r>
              <a:rPr lang="hr-HR" dirty="0"/>
              <a:t> promatra svjetsku politiku kroz natjecanje među državama, s naglaskom na geografsku dimenziju moći i utjecaj prostora na međunarodne odnose.</a:t>
            </a:r>
          </a:p>
          <a:p>
            <a:pPr>
              <a:buFont typeface="Arial" panose="020B0604020202020204" pitchFamily="34" charset="0"/>
              <a:buChar char="•"/>
            </a:pPr>
            <a:r>
              <a:rPr lang="hr-HR" b="1" dirty="0"/>
              <a:t>Prema </a:t>
            </a:r>
            <a:r>
              <a:rPr lang="hr-HR" b="1" dirty="0" err="1"/>
              <a:t>Gearóidu</a:t>
            </a:r>
            <a:r>
              <a:rPr lang="hr-HR" b="1" dirty="0"/>
              <a:t> Ó </a:t>
            </a:r>
            <a:r>
              <a:rPr lang="hr-HR" b="1" dirty="0" err="1"/>
              <a:t>Tuathailu</a:t>
            </a:r>
            <a:r>
              <a:rPr lang="hr-HR" dirty="0"/>
              <a:t>, geopolitiku nije dovoljno proučavati samo kroz odnose moći među državama, nego je potrebno analizirati i diskurs. Diskurs je oblik društvene prakse kojim različite kulture stvaraju, oblikuju i tumače značenja svijeta oko sebe.</a:t>
            </a:r>
          </a:p>
          <a:p>
            <a:pPr>
              <a:buFont typeface="Arial" panose="020B0604020202020204" pitchFamily="34" charset="0"/>
              <a:buChar char="•"/>
            </a:pPr>
            <a:r>
              <a:rPr lang="hr-HR" dirty="0"/>
              <a:t>Geopolitika je postala popularnija kada su se njome počeli intenzivnije baviti </a:t>
            </a:r>
            <a:r>
              <a:rPr lang="hr-HR" b="1" dirty="0"/>
              <a:t>novinari, tvorci vanjskih politika i politički analitičari</a:t>
            </a:r>
            <a:r>
              <a:rPr lang="hr-HR" dirty="0"/>
              <a:t>. Oni je definiraju i tumače ovisno o kontekstu u kojem je koriste i problemima kojima se bave.</a:t>
            </a:r>
          </a:p>
          <a:p>
            <a:pPr>
              <a:buFont typeface="Arial" panose="020B0604020202020204" pitchFamily="34" charset="0"/>
              <a:buChar char="•"/>
            </a:pPr>
            <a:endParaRPr lang="hr-H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lgn="ctr"/>
            <a:r>
              <a:rPr lang="hr-HR" b="1" dirty="0">
                <a:solidFill>
                  <a:srgbClr val="FFFF00"/>
                </a:solidFill>
              </a:rPr>
              <a:t>RAZVOJ POLITIČKE GEOGRAFIJE</a:t>
            </a:r>
          </a:p>
        </p:txBody>
      </p:sp>
      <p:sp>
        <p:nvSpPr>
          <p:cNvPr id="13315" name="Rectangle 3"/>
          <p:cNvSpPr>
            <a:spLocks noGrp="1" noChangeArrowheads="1"/>
          </p:cNvSpPr>
          <p:nvPr>
            <p:ph idx="1"/>
          </p:nvPr>
        </p:nvSpPr>
        <p:spPr>
          <a:xfrm>
            <a:off x="107504" y="2060848"/>
            <a:ext cx="9036496" cy="4797152"/>
          </a:xfrm>
        </p:spPr>
        <p:txBody>
          <a:bodyPr>
            <a:normAutofit/>
          </a:bodyPr>
          <a:lstStyle/>
          <a:p>
            <a:r>
              <a:rPr lang="hr-HR" b="1" dirty="0"/>
              <a:t>Tri faze razvoja geopolitike</a:t>
            </a:r>
          </a:p>
          <a:p>
            <a:r>
              <a:rPr lang="hr-HR" dirty="0"/>
              <a:t>Geopolitika se može promatrati kroz tri faze, koje se razlikuju prema objektima proučavanja i odnosima koji se među njima uspostavljaju:</a:t>
            </a:r>
          </a:p>
          <a:p>
            <a:r>
              <a:rPr lang="hr-HR" dirty="0"/>
              <a:t>1. Proučavanje odnosa u okolini – proučavaju se odnosi između države i njezina geografskog okruženja te utjecaj prirodnih i prostornih čimbenika na politička zbivanja.</a:t>
            </a:r>
          </a:p>
          <a:p>
            <a:r>
              <a:rPr lang="hr-HR" dirty="0"/>
              <a:t> 2. Proučavanje nacionalne moći – naglasak je na geografskim, demografskim, gospodarskim i drugim čimbenicima koji utječu na moć države i njezin položaj u međunarodnim odnosima.</a:t>
            </a:r>
          </a:p>
          <a:p>
            <a:r>
              <a:rPr lang="hr-HR" dirty="0"/>
              <a:t>3. Proučavanje odnosa u regiji – proučavaju se odnosi među državama unutar određene regije te utjecaj njihova geografskog položaja i međusobnih veza na regionalne političke odnose.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0"/>
            <a:ext cx="8119738" cy="980728"/>
          </a:xfrm>
        </p:spPr>
        <p:txBody>
          <a:bodyPr/>
          <a:lstStyle/>
          <a:p>
            <a:pPr algn="ctr"/>
            <a:r>
              <a:rPr lang="hr-HR" sz="3200" b="1" dirty="0">
                <a:solidFill>
                  <a:srgbClr val="FFFF00"/>
                </a:solidFill>
              </a:rPr>
              <a:t>POVIJESNE FAZE RAZVOJA GEOPOLITIKE</a:t>
            </a:r>
          </a:p>
        </p:txBody>
      </p:sp>
      <p:sp>
        <p:nvSpPr>
          <p:cNvPr id="3" name="Content Placeholder 2"/>
          <p:cNvSpPr>
            <a:spLocks noGrp="1"/>
          </p:cNvSpPr>
          <p:nvPr>
            <p:ph idx="1"/>
          </p:nvPr>
        </p:nvSpPr>
        <p:spPr>
          <a:xfrm>
            <a:off x="35496" y="692696"/>
            <a:ext cx="9108504" cy="6165305"/>
          </a:xfrm>
        </p:spPr>
        <p:txBody>
          <a:bodyPr>
            <a:noAutofit/>
          </a:bodyPr>
          <a:lstStyle/>
          <a:p>
            <a:r>
              <a:rPr lang="hr-HR" sz="1400" b="1" dirty="0"/>
              <a:t>1. Utrka za imperijalnu hegemoniju</a:t>
            </a:r>
            <a:endParaRPr lang="hr-HR" sz="1400" dirty="0"/>
          </a:p>
          <a:p>
            <a:pPr>
              <a:buFont typeface="Arial" panose="020B0604020202020204" pitchFamily="34" charset="0"/>
              <a:buChar char="•"/>
            </a:pPr>
            <a:r>
              <a:rPr lang="hr-HR" sz="1400" dirty="0"/>
              <a:t>Obilježena je natjecanjem velikih sila za teritorij, prirodne resurse, strateške položaje i političku prevlast. Države su nastojale proširiti svoj utjecaj i osigurati dominantan položaj u međunarodnim odnosima.</a:t>
            </a:r>
          </a:p>
          <a:p>
            <a:r>
              <a:rPr lang="hr-HR" sz="1400" b="1" dirty="0"/>
              <a:t>2. Njemačka </a:t>
            </a:r>
            <a:r>
              <a:rPr lang="hr-HR" sz="1400" b="1" i="1" dirty="0" err="1"/>
              <a:t>Geopolitik</a:t>
            </a:r>
            <a:endParaRPr lang="hr-HR" sz="1400" dirty="0"/>
          </a:p>
          <a:p>
            <a:pPr>
              <a:buFont typeface="Arial" panose="020B0604020202020204" pitchFamily="34" charset="0"/>
              <a:buChar char="•"/>
            </a:pPr>
            <a:r>
              <a:rPr lang="hr-HR" sz="1400" dirty="0"/>
              <a:t>Razvila se kroz njemačku geopolitičku misao, osobito radove Friedricha </a:t>
            </a:r>
            <a:r>
              <a:rPr lang="hr-HR" sz="1400" dirty="0" err="1"/>
              <a:t>Ratzela</a:t>
            </a:r>
            <a:r>
              <a:rPr lang="hr-HR" sz="1400" dirty="0"/>
              <a:t>, Rudolfa </a:t>
            </a:r>
            <a:r>
              <a:rPr lang="hr-HR" sz="1400" dirty="0" err="1"/>
              <a:t>Kjelléna</a:t>
            </a:r>
            <a:r>
              <a:rPr lang="hr-HR" sz="1400" dirty="0"/>
              <a:t> i Karla </a:t>
            </a:r>
            <a:r>
              <a:rPr lang="hr-HR" sz="1400" dirty="0" err="1"/>
              <a:t>Haushofera</a:t>
            </a:r>
            <a:r>
              <a:rPr lang="hr-HR" sz="1400" dirty="0"/>
              <a:t>. Naglašavala je važnost geografskog položaja, teritorija i prirodnih resursa za opstanak i širenje državne moći. Tijekom nacističkog razdoblja povezala se s ekspanzionističkom politikom Njemačke.</a:t>
            </a:r>
          </a:p>
          <a:p>
            <a:r>
              <a:rPr lang="hr-HR" sz="1400" b="1" dirty="0"/>
              <a:t>3. Američka geopolitika</a:t>
            </a:r>
            <a:endParaRPr lang="hr-HR" sz="1400" dirty="0"/>
          </a:p>
          <a:p>
            <a:pPr>
              <a:buFont typeface="Arial" panose="020B0604020202020204" pitchFamily="34" charset="0"/>
              <a:buChar char="•"/>
            </a:pPr>
            <a:r>
              <a:rPr lang="hr-HR" sz="1400" dirty="0"/>
              <a:t>Usmjerena je na proučavanje strateškog položaja SAD-a, važnosti pomorske i kopnene moći te uloge geografije u oblikovanju vanjske politike. Posebno se bavila očuvanjem nacionalne sigurnosti i ostvarivanjem američkog utjecaja na svjetskoj razini.</a:t>
            </a:r>
          </a:p>
          <a:p>
            <a:r>
              <a:rPr lang="hr-HR" sz="1400" b="1" dirty="0"/>
              <a:t>4. Hladni rat – geopolitika državnog središta nasuprot univerzalnoj geopolitici</a:t>
            </a:r>
            <a:endParaRPr lang="hr-HR" sz="1400" dirty="0"/>
          </a:p>
          <a:p>
            <a:pPr>
              <a:buFont typeface="Arial" panose="020B0604020202020204" pitchFamily="34" charset="0"/>
              <a:buChar char="•"/>
            </a:pPr>
            <a:r>
              <a:rPr lang="hr-HR" sz="1400" dirty="0"/>
              <a:t>Obilježilo ju je suparništvo SAD-a i SSSR-a te stvaranje dvaju suprotstavljenih političkih i ideoloških blokova. Geopolitika državnog središta naglašavala je stratešku važnost ključnih država i prostora, dok je univerzalna geopolitika težila širem globalnom poretku i širenju političkih i ideoloških utjecaja.</a:t>
            </a:r>
          </a:p>
          <a:p>
            <a:r>
              <a:rPr lang="hr-HR" sz="1400" b="1" dirty="0"/>
              <a:t>5. </a:t>
            </a:r>
            <a:r>
              <a:rPr lang="hr-HR" sz="1400" b="1" dirty="0" err="1"/>
              <a:t>Posthladnoratovska</a:t>
            </a:r>
            <a:r>
              <a:rPr lang="hr-HR" sz="1400" b="1" dirty="0"/>
              <a:t> geopolitika</a:t>
            </a:r>
            <a:endParaRPr lang="hr-HR" sz="1400" dirty="0"/>
          </a:p>
          <a:p>
            <a:pPr>
              <a:buFont typeface="Arial" panose="020B0604020202020204" pitchFamily="34" charset="0"/>
              <a:buChar char="•"/>
            </a:pPr>
            <a:r>
              <a:rPr lang="hr-HR" sz="1400" dirty="0"/>
              <a:t>Nakon završetka Hladnog rata geopolitika se usmjerava na promjene globalnog odnosa snaga, nove regionalne sukobe i sigurnosne izazove. Sve veću važnost dobivaju globalizacija, energetski resursi, gospodarska međuovisnost, regionalne sile i novi oblici međunarodnog utjecaja.</a:t>
            </a:r>
          </a:p>
          <a:p>
            <a:pPr marL="514350" indent="-514350">
              <a:buAutoNum type="arabicPeriod"/>
            </a:pPr>
            <a:endParaRPr lang="hr-HR"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0"/>
            <a:ext cx="7772400" cy="1196752"/>
          </a:xfrm>
        </p:spPr>
        <p:txBody>
          <a:bodyPr/>
          <a:lstStyle/>
          <a:p>
            <a:r>
              <a:rPr lang="hr-HR" b="1" dirty="0">
                <a:solidFill>
                  <a:srgbClr val="FFFF00"/>
                </a:solidFill>
              </a:rPr>
              <a:t>NASTANAK GEOPOLITIKE</a:t>
            </a:r>
          </a:p>
        </p:txBody>
      </p:sp>
      <p:sp>
        <p:nvSpPr>
          <p:cNvPr id="14339" name="Rectangle 3"/>
          <p:cNvSpPr>
            <a:spLocks noGrp="1" noChangeArrowheads="1"/>
          </p:cNvSpPr>
          <p:nvPr>
            <p:ph idx="1"/>
          </p:nvPr>
        </p:nvSpPr>
        <p:spPr>
          <a:xfrm>
            <a:off x="0" y="1124744"/>
            <a:ext cx="9144000" cy="5733256"/>
          </a:xfrm>
        </p:spPr>
        <p:txBody>
          <a:bodyPr>
            <a:normAutofit fontScale="85000" lnSpcReduction="20000"/>
          </a:bodyPr>
          <a:lstStyle/>
          <a:p>
            <a:pPr>
              <a:buFont typeface="Arial" panose="020B0604020202020204" pitchFamily="34" charset="0"/>
              <a:buChar char="•"/>
            </a:pPr>
            <a:r>
              <a:rPr lang="hr-HR" sz="2800" b="1" dirty="0"/>
              <a:t>Rani geopolitički pogledi</a:t>
            </a:r>
            <a:r>
              <a:rPr lang="hr-HR" sz="2800" dirty="0"/>
              <a:t> mogu se pronaći u djelima Aristotela, </a:t>
            </a:r>
            <a:r>
              <a:rPr lang="hr-HR" sz="2800" dirty="0" err="1"/>
              <a:t>Strabona</a:t>
            </a:r>
            <a:r>
              <a:rPr lang="hr-HR" sz="2800" dirty="0"/>
              <a:t>, Jeana </a:t>
            </a:r>
            <a:r>
              <a:rPr lang="hr-HR" sz="2800" dirty="0" err="1"/>
              <a:t>Bodina</a:t>
            </a:r>
            <a:r>
              <a:rPr lang="hr-HR" sz="2800" dirty="0"/>
              <a:t>, </a:t>
            </a:r>
            <a:r>
              <a:rPr lang="hr-HR" sz="2800" dirty="0" err="1"/>
              <a:t>Montesquieua</a:t>
            </a:r>
            <a:r>
              <a:rPr lang="hr-HR" sz="2800" dirty="0"/>
              <a:t>, Immanuela Kanta i Georga Wilhelma Friedricha Hegela. Njihova su razmišljanja obuhvaćala pitanja odnosa geografskog prostora, države, društva i političke moći.</a:t>
            </a:r>
          </a:p>
          <a:p>
            <a:pPr>
              <a:buFont typeface="Arial" panose="020B0604020202020204" pitchFamily="34" charset="0"/>
              <a:buChar char="•"/>
            </a:pPr>
            <a:r>
              <a:rPr lang="hr-HR" sz="2800" b="1" dirty="0"/>
              <a:t>Geopolitika se razvila u drugoj fazi razvoja političke geografije</a:t>
            </a:r>
            <a:r>
              <a:rPr lang="hr-HR" sz="2800" dirty="0"/>
              <a:t>, koja se bavila proučavanjem nacionalne moći i države kao temeljnog čimbenika njezina povećanja i širenja. U središtu interesa bili su geografski položaj, teritorij, prirodni resursi i mogućnosti jačanja državne moći.</a:t>
            </a:r>
          </a:p>
          <a:p>
            <a:pPr>
              <a:buFont typeface="Arial" panose="020B0604020202020204" pitchFamily="34" charset="0"/>
              <a:buChar char="•"/>
            </a:pPr>
            <a:r>
              <a:rPr lang="hr-HR" sz="2800" b="1" dirty="0"/>
              <a:t>Glavni predstavnici ove faze</a:t>
            </a:r>
            <a:r>
              <a:rPr lang="hr-HR" sz="2800" dirty="0"/>
              <a:t> bili su Friedrich </a:t>
            </a:r>
            <a:r>
              <a:rPr lang="hr-HR" sz="2800" dirty="0" err="1"/>
              <a:t>Ratzel</a:t>
            </a:r>
            <a:r>
              <a:rPr lang="hr-HR" sz="2800" dirty="0"/>
              <a:t>, </a:t>
            </a:r>
            <a:r>
              <a:rPr lang="hr-HR" sz="2800" dirty="0" err="1"/>
              <a:t>Halford</a:t>
            </a:r>
            <a:r>
              <a:rPr lang="hr-HR" sz="2800" dirty="0"/>
              <a:t> </a:t>
            </a:r>
            <a:r>
              <a:rPr lang="hr-HR" sz="2800" dirty="0" err="1"/>
              <a:t>Mackinder</a:t>
            </a:r>
            <a:r>
              <a:rPr lang="hr-HR" sz="2800" dirty="0"/>
              <a:t>, Rudolf </a:t>
            </a:r>
            <a:r>
              <a:rPr lang="hr-HR" sz="2800" dirty="0" err="1"/>
              <a:t>Kjellén</a:t>
            </a:r>
            <a:r>
              <a:rPr lang="hr-HR" sz="2800" dirty="0"/>
              <a:t>, </a:t>
            </a:r>
            <a:r>
              <a:rPr lang="hr-HR" sz="2800" dirty="0" err="1"/>
              <a:t>Isaiah</a:t>
            </a:r>
            <a:r>
              <a:rPr lang="hr-HR" sz="2800" dirty="0"/>
              <a:t> </a:t>
            </a:r>
            <a:r>
              <a:rPr lang="hr-HR" sz="2800" dirty="0" err="1"/>
              <a:t>Bowman</a:t>
            </a:r>
            <a:r>
              <a:rPr lang="hr-HR" sz="2800" dirty="0"/>
              <a:t> i Alfred </a:t>
            </a:r>
            <a:r>
              <a:rPr lang="hr-HR" sz="2800" dirty="0" err="1"/>
              <a:t>Thayer</a:t>
            </a:r>
            <a:r>
              <a:rPr lang="hr-HR" sz="2800" dirty="0"/>
              <a:t> </a:t>
            </a:r>
            <a:r>
              <a:rPr lang="hr-HR" sz="2800" dirty="0" err="1"/>
              <a:t>Mahan</a:t>
            </a:r>
            <a:r>
              <a:rPr lang="hr-HR" sz="2800" dirty="0"/>
              <a:t>. Razlikovali su se prema načinu na koji su promatrali državu te prema sredstvima koja su smatrali važnima za ostvarivanje nacionalne moći, poput teritorijalnog širenja, kontrole kopnenog prostora, pomorske moći i strateškog iskorištavanja geografskog položaja.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152400"/>
            <a:ext cx="7772400" cy="1219200"/>
          </a:xfrm>
        </p:spPr>
        <p:txBody>
          <a:bodyPr/>
          <a:lstStyle/>
          <a:p>
            <a:r>
              <a:rPr lang="hr-HR" b="1" dirty="0">
                <a:solidFill>
                  <a:srgbClr val="FFFF00"/>
                </a:solidFill>
              </a:rPr>
              <a:t>TEMELJI DRUŠTVENE MOĆI</a:t>
            </a:r>
          </a:p>
        </p:txBody>
      </p:sp>
      <p:sp>
        <p:nvSpPr>
          <p:cNvPr id="15363" name="Rectangle 3"/>
          <p:cNvSpPr>
            <a:spLocks noGrp="1" noChangeArrowheads="1"/>
          </p:cNvSpPr>
          <p:nvPr>
            <p:ph idx="1"/>
          </p:nvPr>
        </p:nvSpPr>
        <p:spPr>
          <a:xfrm>
            <a:off x="395536" y="1268760"/>
            <a:ext cx="8062664" cy="5284440"/>
          </a:xfrm>
        </p:spPr>
        <p:txBody>
          <a:bodyPr>
            <a:normAutofit fontScale="92500" lnSpcReduction="20000"/>
          </a:bodyPr>
          <a:lstStyle/>
          <a:p>
            <a:r>
              <a:rPr lang="hr-HR" sz="2400" b="1" dirty="0"/>
              <a:t>1. Politička moć</a:t>
            </a:r>
            <a:endParaRPr lang="hr-HR" sz="2400" dirty="0"/>
          </a:p>
          <a:p>
            <a:pPr>
              <a:buFont typeface="Arial" panose="020B0604020202020204" pitchFamily="34" charset="0"/>
              <a:buChar char="•"/>
            </a:pPr>
            <a:r>
              <a:rPr lang="hr-HR" sz="2400" dirty="0"/>
              <a:t>Politička moć odnosi se na </a:t>
            </a:r>
            <a:r>
              <a:rPr lang="hr-HR" sz="2400" b="1" dirty="0"/>
              <a:t>centraliziranu teritorijalnu regulaciju društvenog života</a:t>
            </a:r>
            <a:r>
              <a:rPr lang="hr-HR" sz="2400" dirty="0"/>
              <a:t> koju provodi državni birokratski aparat.</a:t>
            </a:r>
          </a:p>
          <a:p>
            <a:pPr>
              <a:buFont typeface="Arial" panose="020B0604020202020204" pitchFamily="34" charset="0"/>
              <a:buChar char="•"/>
            </a:pPr>
            <a:r>
              <a:rPr lang="hr-HR" sz="2400" dirty="0"/>
              <a:t>Ona je predmet borbe između različitih društvenih skupina koje nastoje ostvariti svoje interese i utjecati na upravljanje društvom.</a:t>
            </a:r>
          </a:p>
          <a:p>
            <a:r>
              <a:rPr lang="hr-HR" sz="2400" b="1" dirty="0"/>
              <a:t>2. Ideološka moć</a:t>
            </a:r>
            <a:endParaRPr lang="hr-HR" sz="2400" dirty="0"/>
          </a:p>
          <a:p>
            <a:pPr>
              <a:buFont typeface="Arial" panose="020B0604020202020204" pitchFamily="34" charset="0"/>
              <a:buChar char="•"/>
            </a:pPr>
            <a:r>
              <a:rPr lang="hr-HR" sz="2400" dirty="0"/>
              <a:t>Ideološka moć predstavlja sposobnost </a:t>
            </a:r>
            <a:r>
              <a:rPr lang="hr-HR" sz="2400" b="1" dirty="0"/>
              <a:t>oblikovanja, formuliranja i mobiliziranja vrijednosti, normi i rituala</a:t>
            </a:r>
            <a:r>
              <a:rPr lang="hr-HR" sz="2400" dirty="0"/>
              <a:t> koji određuju društveni život.</a:t>
            </a:r>
          </a:p>
          <a:p>
            <a:pPr>
              <a:buFont typeface="Arial" panose="020B0604020202020204" pitchFamily="34" charset="0"/>
              <a:buChar char="•"/>
            </a:pPr>
            <a:r>
              <a:rPr lang="hr-HR" sz="2400" dirty="0"/>
              <a:t>Ona omogućuje usmjeravanje kulture u određenim pravcima i oblikovanje dominantnih vrijednosti društva.</a:t>
            </a:r>
          </a:p>
          <a:p>
            <a:pPr>
              <a:buFont typeface="Arial" panose="020B0604020202020204" pitchFamily="34" charset="0"/>
              <a:buChar char="•"/>
            </a:pPr>
            <a:r>
              <a:rPr lang="hr-HR" sz="2400" dirty="0"/>
              <a:t>Također utječe na to koje će se norme smatrati legitimnima te koji će rituali i obrasci ponašanja obilježavati život zajednice.</a:t>
            </a:r>
          </a:p>
          <a:p>
            <a:pPr>
              <a:lnSpc>
                <a:spcPct val="90000"/>
              </a:lnSpc>
            </a:pPr>
            <a:endParaRPr lang="hr-HR"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sr-Latn-CS"/>
          </a:p>
        </p:txBody>
      </p:sp>
      <p:sp>
        <p:nvSpPr>
          <p:cNvPr id="16387" name="Rectangle 3"/>
          <p:cNvSpPr>
            <a:spLocks noGrp="1" noChangeArrowheads="1"/>
          </p:cNvSpPr>
          <p:nvPr>
            <p:ph idx="1"/>
          </p:nvPr>
        </p:nvSpPr>
        <p:spPr>
          <a:xfrm>
            <a:off x="685800" y="838200"/>
            <a:ext cx="7772400" cy="5257800"/>
          </a:xfrm>
        </p:spPr>
        <p:txBody>
          <a:bodyPr>
            <a:normAutofit fontScale="85000" lnSpcReduction="20000"/>
          </a:bodyPr>
          <a:lstStyle/>
          <a:p>
            <a:r>
              <a:rPr lang="hr-HR" sz="2400" b="1" dirty="0"/>
              <a:t>3. Ekonomska moć</a:t>
            </a:r>
            <a:endParaRPr lang="hr-HR" sz="2400" dirty="0"/>
          </a:p>
          <a:p>
            <a:pPr>
              <a:buFont typeface="Arial" panose="020B0604020202020204" pitchFamily="34" charset="0"/>
              <a:buChar char="•"/>
            </a:pPr>
            <a:r>
              <a:rPr lang="hr-HR" sz="2400" dirty="0"/>
              <a:t>Ekonomska moć temelji se na procesima </a:t>
            </a:r>
            <a:r>
              <a:rPr lang="hr-HR" sz="2400" b="1" dirty="0"/>
              <a:t>proizvodnje, distribucije, razmjene i potrošnje</a:t>
            </a:r>
            <a:r>
              <a:rPr lang="hr-HR" sz="2400" dirty="0"/>
              <a:t> u društvu.</a:t>
            </a:r>
          </a:p>
          <a:p>
            <a:pPr>
              <a:buFont typeface="Arial" panose="020B0604020202020204" pitchFamily="34" charset="0"/>
              <a:buChar char="•"/>
            </a:pPr>
            <a:r>
              <a:rPr lang="hr-HR" sz="2400" dirty="0"/>
              <a:t>Odnosi između ljudi te načina proizvodnje i potrošnje oblikuju društvene klase i sustav ekonomskih odnosa moći.</a:t>
            </a:r>
          </a:p>
          <a:p>
            <a:pPr>
              <a:buFont typeface="Arial" panose="020B0604020202020204" pitchFamily="34" charset="0"/>
              <a:buChar char="•"/>
            </a:pPr>
            <a:r>
              <a:rPr lang="hr-HR" sz="2400" dirty="0"/>
              <a:t>Raspodjela ekonomske moći razlikuje se od države do države, ovisno o njezinu gospodarskom sustavu i društvenim odnosima.</a:t>
            </a:r>
          </a:p>
          <a:p>
            <a:r>
              <a:rPr lang="hr-HR" sz="2400" b="1" dirty="0"/>
              <a:t>4. Vojna moć</a:t>
            </a:r>
            <a:endParaRPr lang="hr-HR" sz="2400" dirty="0"/>
          </a:p>
          <a:p>
            <a:pPr>
              <a:buFont typeface="Arial" panose="020B0604020202020204" pitchFamily="34" charset="0"/>
              <a:buChar char="•"/>
            </a:pPr>
            <a:r>
              <a:rPr lang="hr-HR" sz="2400" dirty="0"/>
              <a:t>Vojna moć proizlazi iz </a:t>
            </a:r>
            <a:r>
              <a:rPr lang="hr-HR" sz="2400" b="1" dirty="0"/>
              <a:t>sigurnosne i obrambene organizacije države</a:t>
            </a:r>
            <a:r>
              <a:rPr lang="hr-HR" sz="2400" dirty="0"/>
              <a:t> te njezine sposobnosti zaštite teritorija i stanovništva.</a:t>
            </a:r>
          </a:p>
          <a:p>
            <a:pPr>
              <a:buFont typeface="Arial" panose="020B0604020202020204" pitchFamily="34" charset="0"/>
              <a:buChar char="•"/>
            </a:pPr>
            <a:r>
              <a:rPr lang="hr-HR" sz="2400" dirty="0"/>
              <a:t>Nalazi se u rukama vojnih elita koje djeluju unutar državnih institucija zaduženih za nacionalnu sigurnost i obranu.</a:t>
            </a:r>
          </a:p>
          <a:p>
            <a:pPr>
              <a:buFont typeface="Arial" panose="020B0604020202020204" pitchFamily="34" charset="0"/>
              <a:buChar char="•"/>
            </a:pPr>
            <a:r>
              <a:rPr lang="hr-HR" sz="2400" dirty="0"/>
              <a:t>U određenim slučajevima vojne elite mogu preuzeti upravljanje cijelim državnim aparatom ili same postati nositelji državne vlasti.</a:t>
            </a:r>
          </a:p>
          <a:p>
            <a:pPr>
              <a:lnSpc>
                <a:spcPct val="90000"/>
              </a:lnSpc>
            </a:pPr>
            <a:endParaRPr lang="hr-HR"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sz="2500" b="1" dirty="0">
                <a:solidFill>
                  <a:srgbClr val="FFFF00"/>
                </a:solidFill>
              </a:rPr>
              <a:t>Klasična geopolitika - Utjecaj geografskog položaja na geopolitičku kulturu</a:t>
            </a:r>
          </a:p>
        </p:txBody>
      </p:sp>
      <p:sp>
        <p:nvSpPr>
          <p:cNvPr id="3" name="Content Placeholder 2"/>
          <p:cNvSpPr>
            <a:spLocks noGrp="1"/>
          </p:cNvSpPr>
          <p:nvPr>
            <p:ph idx="1"/>
          </p:nvPr>
        </p:nvSpPr>
        <p:spPr>
          <a:xfrm>
            <a:off x="251520" y="1700808"/>
            <a:ext cx="8892480" cy="5040559"/>
          </a:xfrm>
        </p:spPr>
        <p:txBody>
          <a:bodyPr>
            <a:normAutofit/>
          </a:bodyPr>
          <a:lstStyle/>
          <a:p>
            <a:pPr>
              <a:buFont typeface="Arial" panose="020B0604020202020204" pitchFamily="34" charset="0"/>
              <a:buChar char="•"/>
            </a:pPr>
            <a:r>
              <a:rPr lang="hr-HR" b="1" dirty="0"/>
              <a:t>Fizičko-geografsko nasljeđe i geografski položaj države</a:t>
            </a:r>
            <a:r>
              <a:rPr lang="hr-HR" dirty="0"/>
              <a:t> snažno utječu na oblikovanje njezine geopolitičke kulture, odnosno na način na koji država razumije svoj položaj, sigurnost i odnose s drugim državama.</a:t>
            </a:r>
          </a:p>
          <a:p>
            <a:pPr>
              <a:buFont typeface="Arial" panose="020B0604020202020204" pitchFamily="34" charset="0"/>
              <a:buChar char="•"/>
            </a:pPr>
            <a:r>
              <a:rPr lang="hr-HR" b="1" dirty="0"/>
              <a:t>Njemačka</a:t>
            </a:r>
            <a:r>
              <a:rPr lang="hr-HR" dirty="0"/>
              <a:t> ima dugu tradiciju geopolitičkog promišljanja povezanog s konceptom </a:t>
            </a:r>
            <a:r>
              <a:rPr lang="hr-HR" i="1" dirty="0" err="1"/>
              <a:t>Mitteleurope</a:t>
            </a:r>
            <a:r>
              <a:rPr lang="hr-HR" dirty="0"/>
              <a:t> (Srednje Europe) te svojim povijesnim, političkim i geografskim vezama s Poljskom i Rusijom.</a:t>
            </a:r>
          </a:p>
          <a:p>
            <a:pPr>
              <a:buFont typeface="Arial" panose="020B0604020202020204" pitchFamily="34" charset="0"/>
              <a:buChar char="•"/>
            </a:pPr>
            <a:r>
              <a:rPr lang="hr-HR" b="1" dirty="0"/>
              <a:t>Velika Britanija</a:t>
            </a:r>
            <a:r>
              <a:rPr lang="hr-HR" dirty="0"/>
              <a:t>, kao otočna država, tradicionalno promišlja svoj odnos prema europskom kontinentu i Europi, pri čemu njezin otočni položaj utječe na sigurnosne i vanjskopolitičke pristupe.</a:t>
            </a:r>
          </a:p>
          <a:p>
            <a:pPr>
              <a:buFont typeface="Arial" panose="020B0604020202020204" pitchFamily="34" charset="0"/>
              <a:buChar char="•"/>
            </a:pPr>
            <a:r>
              <a:rPr lang="hr-HR" b="1" dirty="0"/>
              <a:t>Države s planinskim reljefom, bez izlaza na more i bez značajnih energetskih resursa</a:t>
            </a:r>
            <a:r>
              <a:rPr lang="hr-HR" dirty="0"/>
              <a:t> razvijaju geopolitičku kulturu obilježenu upravo tim geografskim ograničenjima. Ona utječu na njihovu sigurnost, trgovinu, prometnu povezanost i energetsku politiku.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268760"/>
          </a:xfrm>
        </p:spPr>
        <p:txBody>
          <a:bodyPr/>
          <a:lstStyle/>
          <a:p>
            <a:pPr algn="ctr"/>
            <a:r>
              <a:rPr lang="hr-HR" b="1" dirty="0">
                <a:solidFill>
                  <a:srgbClr val="FFFF00"/>
                </a:solidFill>
              </a:rPr>
              <a:t>ZAŠTO JE ZANIMLJIVA?</a:t>
            </a:r>
          </a:p>
        </p:txBody>
      </p:sp>
      <p:sp>
        <p:nvSpPr>
          <p:cNvPr id="3" name="Content Placeholder 2"/>
          <p:cNvSpPr>
            <a:spLocks noGrp="1"/>
          </p:cNvSpPr>
          <p:nvPr>
            <p:ph idx="1"/>
          </p:nvPr>
        </p:nvSpPr>
        <p:spPr>
          <a:xfrm>
            <a:off x="395536" y="1628800"/>
            <a:ext cx="8496944" cy="4968552"/>
          </a:xfrm>
        </p:spPr>
        <p:txBody>
          <a:bodyPr>
            <a:normAutofit/>
          </a:bodyPr>
          <a:lstStyle/>
          <a:p>
            <a:pPr>
              <a:buFont typeface="Arial" panose="020B0604020202020204" pitchFamily="34" charset="0"/>
              <a:buChar char="•"/>
            </a:pPr>
            <a:r>
              <a:rPr lang="hr-HR" b="1" dirty="0"/>
              <a:t>Geopolitički diskurs</a:t>
            </a:r>
            <a:r>
              <a:rPr lang="hr-HR" dirty="0"/>
              <a:t> bavi se važnim pitanjima moći, sigurnosti i opasnosti u međunarodnim odnosima. Vladajuće elite i javnost žele razumjeti kako globalna raspodjela moći i sigurnosnih prijetnji utječe na njihovu državu te na njezin položaj u međunarodnim odnosima.</a:t>
            </a:r>
          </a:p>
          <a:p>
            <a:pPr>
              <a:buFont typeface="Arial" panose="020B0604020202020204" pitchFamily="34" charset="0"/>
              <a:buChar char="•"/>
            </a:pPr>
            <a:r>
              <a:rPr lang="hr-HR" b="1" dirty="0"/>
              <a:t>Geopolitički diskurs popularan je jer složene svjetske procese pokušava objasniti jednostavnijim pojmovima.</a:t>
            </a:r>
            <a:r>
              <a:rPr lang="hr-HR" dirty="0"/>
              <a:t> Pritom stvara okvir za razumijevanje i povezivanje lokalnih događaja sa širom globalnom slikom te objašnjava kako su lokalna zbivanja povezana s međunarodnim odnosima i raspodjelom moći u svijetu.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B4B89B0-EE94-402F-B71D-3CC22DF10ABF}"/>
              </a:ext>
            </a:extLst>
          </p:cNvPr>
          <p:cNvSpPr>
            <a:spLocks noGrp="1"/>
          </p:cNvSpPr>
          <p:nvPr>
            <p:ph type="title"/>
          </p:nvPr>
        </p:nvSpPr>
        <p:spPr>
          <a:xfrm>
            <a:off x="484710" y="452718"/>
            <a:ext cx="7903714" cy="1400530"/>
          </a:xfrm>
        </p:spPr>
        <p:txBody>
          <a:bodyPr/>
          <a:lstStyle/>
          <a:p>
            <a:pPr algn="ctr"/>
            <a:r>
              <a:rPr lang="hr-HR" sz="2800" dirty="0">
                <a:solidFill>
                  <a:srgbClr val="FFFF00"/>
                </a:solidFill>
              </a:rPr>
              <a:t>Uloga geopolitike u tumačenju svjetskih događaja</a:t>
            </a:r>
          </a:p>
        </p:txBody>
      </p:sp>
      <p:sp>
        <p:nvSpPr>
          <p:cNvPr id="3" name="Rezervirano mjesto sadržaja 2">
            <a:extLst>
              <a:ext uri="{FF2B5EF4-FFF2-40B4-BE49-F238E27FC236}">
                <a16:creationId xmlns:a16="http://schemas.microsoft.com/office/drawing/2014/main" id="{A90011D7-7460-4099-BB9B-25A9D147D934}"/>
              </a:ext>
            </a:extLst>
          </p:cNvPr>
          <p:cNvSpPr>
            <a:spLocks noGrp="1"/>
          </p:cNvSpPr>
          <p:nvPr>
            <p:ph idx="1"/>
          </p:nvPr>
        </p:nvSpPr>
        <p:spPr>
          <a:xfrm>
            <a:off x="0" y="1700808"/>
            <a:ext cx="9144000" cy="5157191"/>
          </a:xfrm>
        </p:spPr>
        <p:txBody>
          <a:bodyPr>
            <a:normAutofit fontScale="92500"/>
          </a:bodyPr>
          <a:lstStyle/>
          <a:p>
            <a:r>
              <a:rPr lang="hr-HR" b="1" dirty="0"/>
              <a:t>1. Stvaranje okvira za tumačenje događaja</a:t>
            </a:r>
            <a:endParaRPr lang="hr-HR" dirty="0"/>
          </a:p>
          <a:p>
            <a:pPr>
              <a:buFont typeface="Arial" panose="020B0604020202020204" pitchFamily="34" charset="0"/>
              <a:buChar char="•"/>
            </a:pPr>
            <a:r>
              <a:rPr lang="hr-HR" dirty="0"/>
              <a:t>Geopolitika pruža okvir za interpretaciju pojedinih događaja, dajući im novo značenje i povezujući ih sa širim političkim i globalnim procesima.</a:t>
            </a:r>
          </a:p>
          <a:p>
            <a:pPr>
              <a:buFont typeface="Arial" panose="020B0604020202020204" pitchFamily="34" charset="0"/>
              <a:buChar char="•"/>
            </a:pPr>
            <a:r>
              <a:rPr lang="hr-HR" dirty="0"/>
              <a:t>Geopolitičari se koriste prostornim metaforama i pojmovima kojima „označavaju svijet”, kao što su </a:t>
            </a:r>
            <a:r>
              <a:rPr lang="hr-HR" i="1" dirty="0"/>
              <a:t>islamski svijet, crna rupa, globalni jug, civilizirani svijet, </a:t>
            </a:r>
            <a:r>
              <a:rPr lang="hr-HR" i="1" dirty="0" err="1"/>
              <a:t>Heartland</a:t>
            </a:r>
            <a:r>
              <a:rPr lang="hr-HR" i="1" dirty="0"/>
              <a:t>, prijelomnica</a:t>
            </a:r>
            <a:r>
              <a:rPr lang="hr-HR" dirty="0"/>
              <a:t> i </a:t>
            </a:r>
            <a:r>
              <a:rPr lang="hr-HR" i="1" dirty="0"/>
              <a:t>osovina</a:t>
            </a:r>
            <a:r>
              <a:rPr lang="hr-HR" dirty="0"/>
              <a:t>.</a:t>
            </a:r>
          </a:p>
          <a:p>
            <a:pPr>
              <a:buFont typeface="Arial" panose="020B0604020202020204" pitchFamily="34" charset="0"/>
              <a:buChar char="•"/>
            </a:pPr>
            <a:r>
              <a:rPr lang="hr-HR" dirty="0"/>
              <a:t>Ti pojmovi pokazuju snagu političke retorike koja složene međunarodne odnose pojednostavljuje i prikazuje kroz određeni okvir tumačenja.</a:t>
            </a:r>
          </a:p>
          <a:p>
            <a:r>
              <a:rPr lang="hr-HR" b="1" dirty="0"/>
              <a:t>2. Predviđanje budućih geopolitičkih kretanja</a:t>
            </a:r>
            <a:endParaRPr lang="hr-HR" dirty="0"/>
          </a:p>
          <a:p>
            <a:pPr>
              <a:buFont typeface="Arial" panose="020B0604020202020204" pitchFamily="34" charset="0"/>
              <a:buChar char="•"/>
            </a:pPr>
            <a:r>
              <a:rPr lang="hr-HR" dirty="0"/>
              <a:t>Geopolitika nastoji objasniti moguće buduće promjene u svjetskim odnosima i raspodjeli moći.</a:t>
            </a:r>
          </a:p>
          <a:p>
            <a:pPr>
              <a:buFont typeface="Arial" panose="020B0604020202020204" pitchFamily="34" charset="0"/>
              <a:buChar char="•"/>
            </a:pPr>
            <a:r>
              <a:rPr lang="hr-HR" dirty="0"/>
              <a:t>Proučava kako bi se mogla mijenjati politička karta svijeta, gdje bi moglo doći do sukoba i oko kojih bi se teritorija, resursa ili strateških interesa mogli voditi budući ratovi.</a:t>
            </a:r>
          </a:p>
          <a:p>
            <a:endParaRPr lang="hr-HR" dirty="0"/>
          </a:p>
        </p:txBody>
      </p:sp>
    </p:spTree>
    <p:extLst>
      <p:ext uri="{BB962C8B-B14F-4D97-AF65-F5344CB8AC3E}">
        <p14:creationId xmlns:p14="http://schemas.microsoft.com/office/powerpoint/2010/main" val="2433847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018"/>
          </a:xfrm>
        </p:spPr>
        <p:txBody>
          <a:bodyPr>
            <a:normAutofit fontScale="90000"/>
          </a:bodyPr>
          <a:lstStyle/>
          <a:p>
            <a:endParaRPr lang="hr-HR" dirty="0"/>
          </a:p>
        </p:txBody>
      </p:sp>
      <p:sp>
        <p:nvSpPr>
          <p:cNvPr id="3" name="Content Placeholder 2"/>
          <p:cNvSpPr>
            <a:spLocks noGrp="1"/>
          </p:cNvSpPr>
          <p:nvPr>
            <p:ph idx="1"/>
          </p:nvPr>
        </p:nvSpPr>
        <p:spPr>
          <a:xfrm>
            <a:off x="457200" y="332656"/>
            <a:ext cx="8229600" cy="5793507"/>
          </a:xfrm>
        </p:spPr>
        <p:txBody>
          <a:bodyPr/>
          <a:lstStyle/>
          <a:p>
            <a:pPr>
              <a:buFont typeface="Arial" panose="020B0604020202020204" pitchFamily="34" charset="0"/>
              <a:buChar char="•"/>
            </a:pPr>
            <a:endParaRPr lang="hr-HR" b="1" dirty="0"/>
          </a:p>
          <a:p>
            <a:pPr>
              <a:buFont typeface="Arial" panose="020B0604020202020204" pitchFamily="34" charset="0"/>
              <a:buChar char="•"/>
            </a:pPr>
            <a:endParaRPr lang="hr-HR" b="1" dirty="0"/>
          </a:p>
          <a:p>
            <a:pPr>
              <a:buFont typeface="Arial" panose="020B0604020202020204" pitchFamily="34" charset="0"/>
              <a:buChar char="•"/>
            </a:pPr>
            <a:r>
              <a:rPr lang="hr-HR" b="1" dirty="0"/>
              <a:t>Geopolitika ima određenu „magičnu auru”</a:t>
            </a:r>
            <a:r>
              <a:rPr lang="hr-HR" dirty="0"/>
              <a:t> jer često nastoji predvidjeti buduća zbivanja i objasniti smjer razvoja svjetske politike.</a:t>
            </a:r>
          </a:p>
          <a:p>
            <a:pPr>
              <a:buFont typeface="Arial" panose="020B0604020202020204" pitchFamily="34" charset="0"/>
              <a:buChar char="•"/>
            </a:pPr>
            <a:r>
              <a:rPr lang="hr-HR" b="1" dirty="0"/>
              <a:t>Novinari i političari traže viziju budućnosti</a:t>
            </a:r>
            <a:r>
              <a:rPr lang="hr-HR" dirty="0"/>
              <a:t> koja bi im pomogla razumjeti složene svakodnevne događaje i otkriti navodne trajne prijelomnice ili sukobe između suprotstavljenih strana. Takvi se sukobi prikazuju kroz pojednostavljene suprotnosti, primjerice sloboda nasuprot tiraniji, Zapad nasuprot ostalima ili kršćanstvo nasuprot islamu.</a:t>
            </a:r>
          </a:p>
          <a:p>
            <a:pPr>
              <a:buFont typeface="Arial" panose="020B0604020202020204" pitchFamily="34" charset="0"/>
              <a:buChar char="•"/>
            </a:pPr>
            <a:r>
              <a:rPr lang="hr-HR" b="1" dirty="0"/>
              <a:t>Izdavači dodatno potiču takvo shvaćanje geopolitike</a:t>
            </a:r>
            <a:r>
              <a:rPr lang="hr-HR" dirty="0"/>
              <a:t> promovirajući nove inačice pojednostavljenih i prenaglašenih tumačenja svjetskih zbivanja kao sljedeće „velike geopolitičke ideje”.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0"/>
            <a:ext cx="7772400" cy="1268760"/>
          </a:xfrm>
        </p:spPr>
        <p:txBody>
          <a:bodyPr/>
          <a:lstStyle/>
          <a:p>
            <a:pPr algn="ctr"/>
            <a:r>
              <a:rPr lang="hr-HR" dirty="0">
                <a:solidFill>
                  <a:srgbClr val="FFFF00"/>
                </a:solidFill>
              </a:rPr>
              <a:t>Nacionalna sigurnost</a:t>
            </a:r>
          </a:p>
        </p:txBody>
      </p:sp>
      <p:sp>
        <p:nvSpPr>
          <p:cNvPr id="3" name="Content Placeholder 2"/>
          <p:cNvSpPr>
            <a:spLocks noGrp="1"/>
          </p:cNvSpPr>
          <p:nvPr>
            <p:ph idx="1"/>
          </p:nvPr>
        </p:nvSpPr>
        <p:spPr>
          <a:xfrm>
            <a:off x="179512" y="1340768"/>
            <a:ext cx="8964488" cy="5517232"/>
          </a:xfrm>
        </p:spPr>
        <p:txBody>
          <a:bodyPr>
            <a:normAutofit fontScale="85000" lnSpcReduction="20000"/>
          </a:bodyPr>
          <a:lstStyle/>
          <a:p>
            <a:pPr>
              <a:buFont typeface="Arial" panose="020B0604020202020204" pitchFamily="34" charset="0"/>
              <a:buChar char="•"/>
            </a:pPr>
            <a:r>
              <a:rPr lang="hr-HR" b="1" dirty="0"/>
              <a:t>Nacionalna sigurnost</a:t>
            </a:r>
            <a:r>
              <a:rPr lang="hr-HR" dirty="0"/>
              <a:t> postala je jedno od ključnih političkih i geopolitičkih pitanja tijekom Hladnog rata. Sjedinjene Američke Države oko nje su oblikovale svoju vanjsku politiku, strateške odluke i pristup međunarodnim odnosima.</a:t>
            </a:r>
          </a:p>
          <a:p>
            <a:pPr>
              <a:buFont typeface="Arial" panose="020B0604020202020204" pitchFamily="34" charset="0"/>
              <a:buChar char="•"/>
            </a:pPr>
            <a:r>
              <a:rPr lang="hr-HR" dirty="0"/>
              <a:t>Suvremena shvaćanja nacionalne sigurnosti sve su šira i sveobuhvatnija. Ona ne obuhvaćaju samo zaštitu države od postojećih prijetnji nego i nastojanje da se osigura kako u neodređenoj budućnosti nijedan potencijalni neprijatelj neće moći ugroziti njezinu sigurnost, stabilnost i nacionalne interese.</a:t>
            </a:r>
          </a:p>
          <a:p>
            <a:pPr>
              <a:buFont typeface="Arial" panose="020B0604020202020204" pitchFamily="34" charset="0"/>
              <a:buChar char="•"/>
            </a:pPr>
            <a:r>
              <a:rPr lang="hr-HR" b="1" dirty="0"/>
              <a:t>Politika nemiješanja i </a:t>
            </a:r>
            <a:r>
              <a:rPr lang="hr-HR" b="1" dirty="0" err="1"/>
              <a:t>neutralizam</a:t>
            </a:r>
            <a:r>
              <a:rPr lang="hr-HR" b="1" dirty="0"/>
              <a:t> kao prijetnja</a:t>
            </a:r>
            <a:r>
              <a:rPr lang="hr-HR" dirty="0"/>
              <a:t> – prema ovom shvaćanju, politika nemiješanja u međunarodne sukobe mogla bi omogućiti jačanje utjecaja i moći protivnika. Zbog toga se i </a:t>
            </a:r>
            <a:r>
              <a:rPr lang="hr-HR" dirty="0" err="1"/>
              <a:t>neutralizam</a:t>
            </a:r>
            <a:r>
              <a:rPr lang="hr-HR" dirty="0"/>
              <a:t> može prikazivati kao prijetnja nacionalnoj sigurnosti.</a:t>
            </a:r>
          </a:p>
          <a:p>
            <a:pPr>
              <a:buFont typeface="Arial" panose="020B0604020202020204" pitchFamily="34" charset="0"/>
              <a:buChar char="•"/>
            </a:pPr>
            <a:r>
              <a:rPr lang="hr-HR" b="1" dirty="0"/>
              <a:t>Kritika širokog pojma nacionalne sigurnosti</a:t>
            </a:r>
            <a:r>
              <a:rPr lang="hr-HR" dirty="0"/>
              <a:t> – tvrdnja da nacionalna sigurnost presudno određuje političke odluke postaje neutemeljena ako se pojam definira toliko široko da može opravdati gotovo svaku političku mjeru. Za razliku od toga, konkretnije političke zamisli imaju jasnije ciljeve, primjerice oblikovanje politike koja američkim tvrtkama omogućuje slobodno djelovanje na međunarodnom tržištu.</a:t>
            </a:r>
          </a:p>
          <a:p>
            <a:pPr>
              <a:buFont typeface="Arial" panose="020B0604020202020204" pitchFamily="34" charset="0"/>
              <a:buChar char="•"/>
            </a:pPr>
            <a:r>
              <a:rPr lang="hr-HR" b="1" dirty="0"/>
              <a:t>Nacionalna sigurnost kao opravdanje globalnog utjecaja</a:t>
            </a:r>
            <a:r>
              <a:rPr lang="hr-HR" dirty="0"/>
              <a:t> – ako se nacionalna sigurnost tumači neograničeno, svaka država može tvrditi da ima pravo nadzirati ili utjecati na globalne procese radi zaštite vlastitih interesa. Time se otvara pitanje granica takvog opravdanja i mogućnosti da države vlastite interese predstavljaju kao nužnost za očuvanje sigurnosti.</a:t>
            </a:r>
          </a:p>
          <a:p>
            <a:pPr>
              <a:buFont typeface="Arial" panose="020B0604020202020204" pitchFamily="34" charset="0"/>
              <a:buChar char="•"/>
            </a:pPr>
            <a:endParaRPr lang="hr-HR" dirty="0"/>
          </a:p>
          <a:p>
            <a:pPr algn="just"/>
            <a:endParaRPr lang="hr-H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FF2755A-492D-453C-BC3B-7E0A9ADE25B6}"/>
              </a:ext>
            </a:extLst>
          </p:cNvPr>
          <p:cNvSpPr>
            <a:spLocks noGrp="1"/>
          </p:cNvSpPr>
          <p:nvPr>
            <p:ph type="title"/>
          </p:nvPr>
        </p:nvSpPr>
        <p:spPr>
          <a:xfrm>
            <a:off x="484710" y="452718"/>
            <a:ext cx="8479778" cy="1400530"/>
          </a:xfrm>
        </p:spPr>
        <p:txBody>
          <a:bodyPr/>
          <a:lstStyle/>
          <a:p>
            <a:pPr algn="ctr"/>
            <a:r>
              <a:rPr lang="hr-HR" b="1" dirty="0">
                <a:solidFill>
                  <a:srgbClr val="FFFF00"/>
                </a:solidFill>
              </a:rPr>
              <a:t>Nacionalna sigurnost – pojam i širenje značenja</a:t>
            </a:r>
          </a:p>
        </p:txBody>
      </p:sp>
      <p:sp>
        <p:nvSpPr>
          <p:cNvPr id="3" name="Rezervirano mjesto sadržaja 2">
            <a:extLst>
              <a:ext uri="{FF2B5EF4-FFF2-40B4-BE49-F238E27FC236}">
                <a16:creationId xmlns:a16="http://schemas.microsoft.com/office/drawing/2014/main" id="{B863B187-1888-493C-AC61-A9181FAB9413}"/>
              </a:ext>
            </a:extLst>
          </p:cNvPr>
          <p:cNvSpPr>
            <a:spLocks noGrp="1"/>
          </p:cNvSpPr>
          <p:nvPr>
            <p:ph idx="1"/>
          </p:nvPr>
        </p:nvSpPr>
        <p:spPr>
          <a:xfrm>
            <a:off x="0" y="2052925"/>
            <a:ext cx="9144000" cy="4760451"/>
          </a:xfrm>
        </p:spPr>
        <p:txBody>
          <a:bodyPr>
            <a:normAutofit fontScale="92500" lnSpcReduction="10000"/>
          </a:bodyPr>
          <a:lstStyle/>
          <a:p>
            <a:pPr>
              <a:buFont typeface="Arial" panose="020B0604020202020204" pitchFamily="34" charset="0"/>
              <a:buChar char="•"/>
            </a:pPr>
            <a:r>
              <a:rPr lang="hr-HR" b="1" dirty="0"/>
              <a:t>Nacionalna sigurnost</a:t>
            </a:r>
            <a:r>
              <a:rPr lang="hr-HR" dirty="0"/>
              <a:t> uvjet je opstanka i očuvanja države, a ostvaruje se korištenjem različitih instrumenata moći, uključujući ekonomsku moć, diplomaciju, oružane snage i političku moć.</a:t>
            </a:r>
          </a:p>
          <a:p>
            <a:pPr>
              <a:buFont typeface="Arial" panose="020B0604020202020204" pitchFamily="34" charset="0"/>
              <a:buChar char="•"/>
            </a:pPr>
            <a:r>
              <a:rPr lang="hr-HR" b="1" dirty="0"/>
              <a:t>Od vojnog prema širem shvaćanju sigurnosti</a:t>
            </a:r>
            <a:r>
              <a:rPr lang="hr-HR" dirty="0"/>
              <a:t> – nacionalna sigurnost izvorno se uglavnom odnosila na vojnu obranu države, a danas obuhvaća i brojne nevojne aspekte koji utječu na sigurnost stanovništva, gospodarstva i nacionalnih vrijednosti.</a:t>
            </a:r>
          </a:p>
          <a:p>
            <a:pPr>
              <a:buFont typeface="Arial" panose="020B0604020202020204" pitchFamily="34" charset="0"/>
              <a:buChar char="•"/>
            </a:pPr>
            <a:r>
              <a:rPr lang="hr-HR" b="1" dirty="0"/>
              <a:t>Različiti oblici sigurnosti</a:t>
            </a:r>
            <a:r>
              <a:rPr lang="hr-HR" dirty="0"/>
              <a:t> – za očuvanje nacionalne sigurnosti važno je osigurati i ekonomsku, energetsku i okolišnu sigurnost, kao i druge uvjete nužne za stabilnost i funkcioniranje države.</a:t>
            </a:r>
          </a:p>
          <a:p>
            <a:pPr>
              <a:buFont typeface="Arial" panose="020B0604020202020204" pitchFamily="34" charset="0"/>
              <a:buChar char="•"/>
            </a:pPr>
            <a:r>
              <a:rPr lang="hr-HR" b="1" dirty="0"/>
              <a:t>Raznovrsne sigurnosne prijetnje</a:t>
            </a:r>
            <a:r>
              <a:rPr lang="hr-HR" dirty="0"/>
              <a:t> – prijetnje više ne dolaze samo od tradicionalnih protivnika, poput drugih država, nego i od nedržavnih aktera. Među njima mogu biti nasilne skupine, </a:t>
            </a:r>
            <a:r>
              <a:rPr lang="hr-HR" dirty="0" err="1"/>
              <a:t>narkokarteli</a:t>
            </a:r>
            <a:r>
              <a:rPr lang="hr-HR" dirty="0"/>
              <a:t>, multinacionalne korporacije i nevladine organizacije, ovisno o njihovim aktivnostima i konkretnom sigurnosnom kontekstu.</a:t>
            </a:r>
          </a:p>
          <a:p>
            <a:endParaRPr lang="hr-HR" dirty="0"/>
          </a:p>
        </p:txBody>
      </p:sp>
    </p:spTree>
    <p:extLst>
      <p:ext uri="{BB962C8B-B14F-4D97-AF65-F5344CB8AC3E}">
        <p14:creationId xmlns:p14="http://schemas.microsoft.com/office/powerpoint/2010/main" val="870583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820472" cy="764704"/>
          </a:xfrm>
        </p:spPr>
        <p:txBody>
          <a:bodyPr/>
          <a:lstStyle/>
          <a:p>
            <a:pPr algn="ctr"/>
            <a:r>
              <a:rPr lang="hr-HR" sz="2800" dirty="0">
                <a:solidFill>
                  <a:srgbClr val="FFFF00"/>
                </a:solidFill>
              </a:rPr>
              <a:t>Mjere za ostvarivanje - Instrumenti nacionalne sigurnosti i zaštite države</a:t>
            </a:r>
          </a:p>
        </p:txBody>
      </p:sp>
      <p:sp>
        <p:nvSpPr>
          <p:cNvPr id="3" name="Content Placeholder 2"/>
          <p:cNvSpPr>
            <a:spLocks noGrp="1"/>
          </p:cNvSpPr>
          <p:nvPr>
            <p:ph idx="1"/>
          </p:nvPr>
        </p:nvSpPr>
        <p:spPr>
          <a:xfrm>
            <a:off x="0" y="836712"/>
            <a:ext cx="9144000" cy="6021288"/>
          </a:xfrm>
        </p:spPr>
        <p:txBody>
          <a:bodyPr>
            <a:noAutofit/>
          </a:bodyPr>
          <a:lstStyle/>
          <a:p>
            <a:pPr>
              <a:buFont typeface="Arial" panose="020B0604020202020204" pitchFamily="34" charset="0"/>
              <a:buChar char="•"/>
            </a:pPr>
            <a:endParaRPr lang="hr-HR" sz="1800" b="1" dirty="0"/>
          </a:p>
          <a:p>
            <a:pPr>
              <a:buFont typeface="Arial" panose="020B0604020202020204" pitchFamily="34" charset="0"/>
              <a:buChar char="•"/>
            </a:pPr>
            <a:r>
              <a:rPr lang="hr-HR" sz="1800" b="1" dirty="0"/>
              <a:t>Diplomacija</a:t>
            </a:r>
            <a:r>
              <a:rPr lang="hr-HR" sz="1800" dirty="0"/>
              <a:t> – privlačenje saveznika, jačanje međunarodne suradnje i diplomatsko izoliranje potencijalnih prijetnji.</a:t>
            </a:r>
          </a:p>
          <a:p>
            <a:pPr>
              <a:buFont typeface="Arial" panose="020B0604020202020204" pitchFamily="34" charset="0"/>
              <a:buChar char="•"/>
            </a:pPr>
            <a:r>
              <a:rPr lang="hr-HR" sz="1800" b="1" dirty="0"/>
              <a:t>Ekonomska moć</a:t>
            </a:r>
            <a:r>
              <a:rPr lang="hr-HR" sz="1800" dirty="0"/>
              <a:t> – korištenje gospodarskih instrumenata, poput poticaja i sankcija, kako bi se potaknula ili prisilila druga država na suradnju.</a:t>
            </a:r>
          </a:p>
          <a:p>
            <a:pPr>
              <a:buFont typeface="Arial" panose="020B0604020202020204" pitchFamily="34" charset="0"/>
              <a:buChar char="•"/>
            </a:pPr>
            <a:r>
              <a:rPr lang="hr-HR" sz="1800" b="1" dirty="0"/>
              <a:t>Vojna moć</a:t>
            </a:r>
            <a:r>
              <a:rPr lang="hr-HR" sz="1800" dirty="0"/>
              <a:t> – održavanje učinkovite, osposobljene i opremljene vojske radi obrane države i odvraćanja mogućih prijetnji.</a:t>
            </a:r>
          </a:p>
          <a:p>
            <a:pPr>
              <a:buFont typeface="Arial" panose="020B0604020202020204" pitchFamily="34" charset="0"/>
              <a:buChar char="•"/>
            </a:pPr>
            <a:r>
              <a:rPr lang="hr-HR" sz="1800" b="1" dirty="0"/>
              <a:t>Civilna zaštita i pripravnost</a:t>
            </a:r>
            <a:r>
              <a:rPr lang="hr-HR" sz="1800" dirty="0"/>
              <a:t> – provođenje mjera zaštite stanovništva i pripreme za krizne situacije, uključujući donošenje odgovarajućih zakona i planova djelovanja.</a:t>
            </a:r>
          </a:p>
          <a:p>
            <a:pPr>
              <a:buFont typeface="Arial" panose="020B0604020202020204" pitchFamily="34" charset="0"/>
              <a:buChar char="•"/>
            </a:pPr>
            <a:r>
              <a:rPr lang="hr-HR" sz="1800" b="1" dirty="0"/>
              <a:t>Otpornost infrastrukture</a:t>
            </a:r>
            <a:r>
              <a:rPr lang="hr-HR" sz="1800" dirty="0"/>
              <a:t> – osiguravanje pouzdanosti i zaštite ključne infrastrukture, poput energetskih sustava, prometnica, komunikacijskih mreža i vodoopskrbe.</a:t>
            </a:r>
          </a:p>
          <a:p>
            <a:pPr>
              <a:buFont typeface="Arial" panose="020B0604020202020204" pitchFamily="34" charset="0"/>
              <a:buChar char="•"/>
            </a:pPr>
            <a:r>
              <a:rPr lang="hr-HR" sz="1800" b="1" dirty="0"/>
              <a:t>Obavještajne službe</a:t>
            </a:r>
            <a:r>
              <a:rPr lang="hr-HR" sz="1800" dirty="0"/>
              <a:t> – prikupljanje i analiziranje informacija radi otkrivanja i sprječavanja prijetnji, špijunaže i zaštite povjerljivih podataka.</a:t>
            </a:r>
          </a:p>
          <a:p>
            <a:pPr>
              <a:buFont typeface="Arial" panose="020B0604020202020204" pitchFamily="34" charset="0"/>
              <a:buChar char="•"/>
            </a:pPr>
            <a:r>
              <a:rPr lang="hr-HR" sz="1800" b="1" dirty="0"/>
              <a:t>Protuobavještajne službe i sigurnosne institucije</a:t>
            </a:r>
            <a:r>
              <a:rPr lang="hr-HR" sz="1800" dirty="0"/>
              <a:t> – otkrivanje i suzbijanje špijunaže, stranog utjecaja i drugih unutarnjih sigurnosnih prijetnji te zaštita državnih institucija i stanovništva.</a:t>
            </a:r>
          </a:p>
          <a:p>
            <a:endParaRPr lang="hr-HR" sz="1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2_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5.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410</TotalTime>
  <Words>3758</Words>
  <Application>Microsoft Office PowerPoint</Application>
  <PresentationFormat>Prikaz na zaslonu (4:3)</PresentationFormat>
  <Paragraphs>235</Paragraphs>
  <Slides>34</Slides>
  <Notes>1</Notes>
  <HiddenSlides>0</HiddenSlides>
  <MMClips>0</MMClips>
  <ScaleCrop>false</ScaleCrop>
  <HeadingPairs>
    <vt:vector size="6" baseType="variant">
      <vt:variant>
        <vt:lpstr>Korišteni fontovi</vt:lpstr>
      </vt:variant>
      <vt:variant>
        <vt:i4>6</vt:i4>
      </vt:variant>
      <vt:variant>
        <vt:lpstr>Tema</vt:lpstr>
      </vt:variant>
      <vt:variant>
        <vt:i4>4</vt:i4>
      </vt:variant>
      <vt:variant>
        <vt:lpstr>Naslovi slajdova</vt:lpstr>
      </vt:variant>
      <vt:variant>
        <vt:i4>34</vt:i4>
      </vt:variant>
    </vt:vector>
  </HeadingPairs>
  <TitlesOfParts>
    <vt:vector size="44" baseType="lpstr">
      <vt:lpstr>-apple-system-body</vt:lpstr>
      <vt:lpstr>Arial</vt:lpstr>
      <vt:lpstr>Calibri</vt:lpstr>
      <vt:lpstr>Calibri Light</vt:lpstr>
      <vt:lpstr>Century Gothic</vt:lpstr>
      <vt:lpstr>Wingdings 3</vt:lpstr>
      <vt:lpstr>Ion</vt:lpstr>
      <vt:lpstr>Office Theme</vt:lpstr>
      <vt:lpstr>1_Ion</vt:lpstr>
      <vt:lpstr>2_Ion</vt:lpstr>
      <vt:lpstr>Globalna strategija</vt:lpstr>
      <vt:lpstr>PowerPoint prezentacija</vt:lpstr>
      <vt:lpstr>PowerPoint prezentacija</vt:lpstr>
      <vt:lpstr>STUDENTSKE OBAVEZE</vt:lpstr>
      <vt:lpstr>TEME PREDAVANJA</vt:lpstr>
      <vt:lpstr>OBAVEZNA LITERATURA </vt:lpstr>
      <vt:lpstr>OBAVEZNA LITERATURA </vt:lpstr>
      <vt:lpstr>DODATNA LITERATURA </vt:lpstr>
      <vt:lpstr>DODATNA LITERATURA</vt:lpstr>
      <vt:lpstr>SEMINARSKA LITERATURA </vt:lpstr>
      <vt:lpstr>Dopunska literatura</vt:lpstr>
      <vt:lpstr>Dopunska literatura</vt:lpstr>
      <vt:lpstr>WEB IZVORI:</vt:lpstr>
      <vt:lpstr>Kolokvij</vt:lpstr>
      <vt:lpstr>Raspodjela tema i zadataka za PPT  </vt:lpstr>
      <vt:lpstr>Raspodjela tema i zadataka za PPT </vt:lpstr>
      <vt:lpstr>GEOPOLITIKA</vt:lpstr>
      <vt:lpstr> </vt:lpstr>
      <vt:lpstr>Geopolitika uoči i tijekom Drugoga svjetskog rata</vt:lpstr>
      <vt:lpstr>Oživljavanje i suvremena shvaćanja geopolitike</vt:lpstr>
      <vt:lpstr>Definicija geopolitike prema Saulu Bernardu Cohenu</vt:lpstr>
      <vt:lpstr>GEOPOLITIKA – osnovna značenja i pojmovi</vt:lpstr>
      <vt:lpstr>RAZVOJ POLITIČKE GEOGRAFIJE</vt:lpstr>
      <vt:lpstr>POVIJESNE FAZE RAZVOJA GEOPOLITIKE</vt:lpstr>
      <vt:lpstr>NASTANAK GEOPOLITIKE</vt:lpstr>
      <vt:lpstr>TEMELJI DRUŠTVENE MOĆI</vt:lpstr>
      <vt:lpstr>PowerPoint prezentacija</vt:lpstr>
      <vt:lpstr>Klasična geopolitika - Utjecaj geografskog položaja na geopolitičku kulturu</vt:lpstr>
      <vt:lpstr>ZAŠTO JE ZANIMLJIVA?</vt:lpstr>
      <vt:lpstr>Uloga geopolitike u tumačenju svjetskih događaja</vt:lpstr>
      <vt:lpstr>PowerPoint prezentacija</vt:lpstr>
      <vt:lpstr>Nacionalna sigurnost</vt:lpstr>
      <vt:lpstr>Nacionalna sigurnost – pojam i širenje značenja</vt:lpstr>
      <vt:lpstr>Mjere za ostvarivanje - Instrumenti nacionalne sigurnosti i zaštite države</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Geopolitika i nacionalna sigurnost</dc:title>
  <dc:creator>Jelena J</dc:creator>
  <cp:lastModifiedBy>Danijel Jurković</cp:lastModifiedBy>
  <cp:revision>49</cp:revision>
  <dcterms:created xsi:type="dcterms:W3CDTF">2010-03-03T21:48:51Z</dcterms:created>
  <dcterms:modified xsi:type="dcterms:W3CDTF">2026-10-19T07:38:37Z</dcterms:modified>
</cp:coreProperties>
</file>