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3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9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4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746812-5191-4D41-94B5-0A4378CB237E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4E9A60-9C92-46B9-94EF-127E432DD8C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47E6DE-81BF-441A-B5D7-347F6C2C4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Uzorci i pogreška uzorkovanja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2EFA6B-2093-494A-93E7-142D0CAD4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Kvantitativne metode istraživanja</a:t>
            </a:r>
          </a:p>
          <a:p>
            <a:r>
              <a:rPr lang="hr-HR" dirty="0"/>
              <a:t>Doc. dr. </a:t>
            </a:r>
            <a:r>
              <a:rPr lang="hr-HR" dirty="0" err="1"/>
              <a:t>sc</a:t>
            </a:r>
            <a:r>
              <a:rPr lang="hr-HR" dirty="0"/>
              <a:t>. Dario Pavić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42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8D406A-5296-46C9-AD82-14BCAF56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Klastersko</a:t>
            </a:r>
            <a:r>
              <a:rPr lang="hr-HR" dirty="0"/>
              <a:t> uzorkovanje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110E2A-3354-4089-A0C8-BD080102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Primjer: U SAD-u ima 40 000 četvrtih razreda osnovne škole u svakom od kojih ima po 25 učenika, dakle ukupno jedan milijun učenika. Zamislimo da želimo odabrati osam razreda (</a:t>
            </a:r>
            <a:r>
              <a:rPr lang="hr-HR" dirty="0" err="1"/>
              <a:t>klastera</a:t>
            </a:r>
            <a:r>
              <a:rPr lang="hr-HR" dirty="0"/>
              <a:t>) slučajnim odabirom (SRS) i testirati sve učenike u razredu nekim testom. Uzorak je 8*25=200 učenika.</a:t>
            </a:r>
          </a:p>
          <a:p>
            <a:r>
              <a:rPr lang="hr-HR" dirty="0"/>
              <a:t>Aritmetička sredina testa učenika u uzorku računa se prema </a:t>
            </a:r>
          </a:p>
          <a:p>
            <a:r>
              <a:rPr lang="hr-HR" dirty="0"/>
              <a:t>Varijanca je </a:t>
            </a:r>
          </a:p>
          <a:p>
            <a:r>
              <a:rPr lang="hr-HR" dirty="0"/>
              <a:t>gdje je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FB723B-8AFA-42DB-8541-22102C6A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77" y="2958192"/>
            <a:ext cx="945891" cy="61204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F17E71-C7BD-415A-A5BC-F4B07B92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87" y="3572877"/>
            <a:ext cx="1301808" cy="46668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C6DC1E6-4093-432D-8EB8-F025A08BE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87" y="4039563"/>
            <a:ext cx="2008815" cy="5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3C370-D841-4186-AA4A-9E7E97D7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Klastersko</a:t>
            </a:r>
            <a:r>
              <a:rPr lang="hr-HR" dirty="0"/>
              <a:t> uzorkovanje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2E36436-E1F5-4289-92E9-361BA5E5E0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Pretpostavimo da su prosječne ocjene RAZREDA 370, 370, 375, 375, 380, 380, 390, 390. </a:t>
                </a:r>
                <a:r>
                  <a:rPr lang="hr-HR" dirty="0" err="1"/>
                  <a:t>Arit</a:t>
                </a:r>
                <a:r>
                  <a:rPr lang="hr-HR" dirty="0"/>
                  <a:t>. sred. je 378.75</a:t>
                </a:r>
              </a:p>
              <a:p>
                <a:r>
                  <a:rPr lang="hr-HR" dirty="0"/>
                  <a:t>Onda je varijanca  7.81</a:t>
                </a:r>
              </a:p>
              <a:p>
                <a:r>
                  <a:rPr lang="hr-HR" dirty="0"/>
                  <a:t>Kada bismo izabrali 200 učenika od 1 000 000 pomoću SRS (dakle, ne </a:t>
                </a:r>
                <a:r>
                  <a:rPr lang="hr-HR" dirty="0" err="1"/>
                  <a:t>klasterski</a:t>
                </a:r>
                <a:r>
                  <a:rPr lang="hr-HR" dirty="0"/>
                  <a:t>), varijanca bi bila (ako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 = 500)</a:t>
                </a:r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>Što znači da je varijanca dobivena </a:t>
                </a:r>
                <a:r>
                  <a:rPr lang="hr-HR" dirty="0" err="1"/>
                  <a:t>klasterskim</a:t>
                </a:r>
                <a:r>
                  <a:rPr lang="hr-HR" dirty="0"/>
                  <a:t> uzorkovanjem oko tri puta veća od varijance pomoću SRS!! Ova vrijednost se zove „učinak dizajna” (</a:t>
                </a:r>
                <a:r>
                  <a:rPr lang="hr-HR" i="1" dirty="0"/>
                  <a:t>Design </a:t>
                </a:r>
                <a:r>
                  <a:rPr lang="hr-HR" i="1" dirty="0" err="1"/>
                  <a:t>effect</a:t>
                </a:r>
                <a:r>
                  <a:rPr lang="hr-HR" dirty="0"/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2E36436-E1F5-4289-92E9-361BA5E5E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C3B0CCD9-50F2-4A75-A08D-B4B5F39C4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82" y="2481942"/>
            <a:ext cx="4729595" cy="53238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39C892D-0D88-4792-83EC-6D741EDC2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39" y="3587604"/>
            <a:ext cx="2010085" cy="5396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E12D498-0A35-4E5F-AEA9-A5263C521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59" y="5176234"/>
            <a:ext cx="2220949" cy="5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794FF-FB68-4241-8DE3-62887BFB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Unutarklasterska</a:t>
            </a:r>
            <a:r>
              <a:rPr lang="hr-HR" dirty="0"/>
              <a:t> homogenost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279B42-4649-4341-B80B-05CF744CB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distrikta (folija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r>
              <a:rPr lang="hr-HR" dirty="0"/>
              <a:t> 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Koliko su elementi unutar </a:t>
            </a:r>
            <a:r>
              <a:rPr lang="hr-HR" dirty="0" err="1"/>
              <a:t>klastera</a:t>
            </a:r>
            <a:r>
              <a:rPr lang="hr-HR" dirty="0"/>
              <a:t> slični? Bitno pitanje, je ako odaberemo </a:t>
            </a:r>
            <a:r>
              <a:rPr lang="hr-HR" dirty="0" err="1"/>
              <a:t>klaster</a:t>
            </a:r>
            <a:r>
              <a:rPr lang="hr-HR" dirty="0"/>
              <a:t> gdje su elementi vrlo slični, to negativno utječe na procjenu populacijskih parametara.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Možemo izmjeriti prosječnu korelaciju između elemenata unutar </a:t>
            </a:r>
            <a:r>
              <a:rPr lang="hr-HR" dirty="0" err="1"/>
              <a:t>klastera</a:t>
            </a:r>
            <a:r>
              <a:rPr lang="hr-HR" dirty="0"/>
              <a:t> (u odnosu na druge </a:t>
            </a:r>
            <a:r>
              <a:rPr lang="hr-HR" dirty="0" err="1"/>
              <a:t>klastere</a:t>
            </a:r>
            <a:r>
              <a:rPr lang="hr-HR" dirty="0"/>
              <a:t>). Ova korelacija mjeri tendenciju da je vrijednost varijable unutar </a:t>
            </a:r>
            <a:r>
              <a:rPr lang="hr-HR" dirty="0" err="1"/>
              <a:t>klastera</a:t>
            </a:r>
            <a:r>
              <a:rPr lang="hr-HR" dirty="0"/>
              <a:t> korelirana sama sa sobom, u odnosu na vrijednosti iz drugih </a:t>
            </a:r>
            <a:r>
              <a:rPr lang="hr-HR" dirty="0" err="1"/>
              <a:t>klastera</a:t>
            </a:r>
            <a:r>
              <a:rPr lang="hr-H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/>
              <a:t>Unutarklasterska</a:t>
            </a:r>
            <a:r>
              <a:rPr lang="hr-HR" dirty="0"/>
              <a:t> homogenost se mjeri pomoću stope homogenosti (</a:t>
            </a:r>
            <a:r>
              <a:rPr lang="hr-HR" i="1" dirty="0"/>
              <a:t>rate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homogeneity</a:t>
            </a:r>
            <a:r>
              <a:rPr lang="hr-HR" i="1" dirty="0"/>
              <a:t>) – </a:t>
            </a:r>
            <a:r>
              <a:rPr lang="hr-HR" i="1" dirty="0" err="1"/>
              <a:t>roh</a:t>
            </a:r>
            <a:endParaRPr lang="hr-HR" i="1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b – veličina </a:t>
            </a:r>
            <a:r>
              <a:rPr lang="hr-HR" dirty="0" err="1"/>
              <a:t>klastera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Za naš primjer </a:t>
            </a:r>
            <a:r>
              <a:rPr lang="hr-HR" dirty="0" err="1"/>
              <a:t>roh</a:t>
            </a:r>
            <a:r>
              <a:rPr lang="hr-HR" dirty="0"/>
              <a:t> 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FBF1477-401A-4385-B9E9-19DAD904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04" y="4502330"/>
            <a:ext cx="975078" cy="4988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02ECFB-2CCA-4B4F-BE22-305EC0C0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04" y="5271795"/>
            <a:ext cx="1766909" cy="4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2422B1-6F15-4C3C-82A2-0DA39973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Unutarklasterska</a:t>
            </a:r>
            <a:r>
              <a:rPr lang="hr-HR" dirty="0"/>
              <a:t> homogenost</a:t>
            </a:r>
            <a:endParaRPr lang="en-GB" dirty="0"/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8ECB686E-50BD-4F01-8CC0-9702C58B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Mean</a:t>
            </a:r>
            <a:r>
              <a:rPr lang="hr-HR" dirty="0"/>
              <a:t> </a:t>
            </a:r>
            <a:r>
              <a:rPr lang="hr-HR" dirty="0" err="1"/>
              <a:t>roh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for </a:t>
            </a:r>
            <a:r>
              <a:rPr lang="hr-HR" dirty="0" err="1"/>
              <a:t>area</a:t>
            </a:r>
            <a:r>
              <a:rPr lang="hr-HR" dirty="0"/>
              <a:t> </a:t>
            </a:r>
            <a:r>
              <a:rPr lang="hr-HR" dirty="0" err="1"/>
              <a:t>probability</a:t>
            </a:r>
            <a:r>
              <a:rPr lang="hr-HR" dirty="0"/>
              <a:t> </a:t>
            </a:r>
            <a:r>
              <a:rPr lang="hr-HR" dirty="0" err="1"/>
              <a:t>surveys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female</a:t>
            </a:r>
            <a:r>
              <a:rPr lang="hr-HR" dirty="0"/>
              <a:t> </a:t>
            </a:r>
            <a:r>
              <a:rPr lang="hr-HR" dirty="0" err="1"/>
              <a:t>fertility</a:t>
            </a:r>
            <a:r>
              <a:rPr lang="hr-HR" dirty="0"/>
              <a:t> </a:t>
            </a:r>
            <a:r>
              <a:rPr lang="hr-HR" dirty="0" err="1"/>
              <a:t>experiences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five</a:t>
            </a:r>
            <a:r>
              <a:rPr lang="hr-HR" dirty="0"/>
              <a:t> </a:t>
            </a:r>
            <a:r>
              <a:rPr lang="hr-HR" dirty="0" err="1"/>
              <a:t>countries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variables</a:t>
            </a:r>
            <a:endParaRPr lang="hr-HR" dirty="0"/>
          </a:p>
          <a:p>
            <a:r>
              <a:rPr lang="hr-HR" dirty="0"/>
              <a:t> </a:t>
            </a:r>
            <a:endParaRPr lang="en-GB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EC32BA29-72BA-4D2A-8C0B-FA88E859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6" y="2775468"/>
            <a:ext cx="5066574" cy="24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3B7D55-9A57-437B-B20E-1397A168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Startificirano</a:t>
            </a:r>
            <a:r>
              <a:rPr lang="hr-HR" dirty="0"/>
              <a:t> uzorkovanje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3F9C5FE-1946-45BF-89F8-D04944B7A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16" y="2218937"/>
            <a:ext cx="3528060" cy="3314700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EA7BC38-C101-418A-98BA-3CE5FA12D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80" y="2218937"/>
            <a:ext cx="357378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8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AF0219-0ED0-4243-B220-B5AE98F1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Startificirano</a:t>
            </a:r>
            <a:r>
              <a:rPr lang="hr-HR" dirty="0"/>
              <a:t> uzorkovanje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2036E5-6A3B-4BD1-AB6D-9CB5AEE1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Stratificiranje je priprava uzorka tako da se elementi osnovnog skupa podjele u grupe (stratume) prema nekom željenom svojstvu (varijabli).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 taj način se pokušava zajamčiti zastupljenost populacijskih podgrupa u uzorku.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Posebno je to važno ako smatramo da su te varijable povezane s rezultatima onih svojstava koje istražujemo.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Najčešće su stratifikacijske varijable spol, dob, socioekonomski status, obrazovanje i slično.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Odabiru se grupe (npr. spol – muški i ženski) i unutar svake grupe se vrši neki oblik probabilističkog uzorkovanja, najčešće SRS.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Alociranje elemenata u stratume može biti proporcionalno i neproporcionalno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71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2CF03-DCA6-4C50-A83B-B44CEFC4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Startificirano</a:t>
            </a:r>
            <a:r>
              <a:rPr lang="hr-HR" dirty="0"/>
              <a:t> uzorkovanje (proporcionalno)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DA1219C-B990-4305-897C-FEB0DDF91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/>
                  <a:t>Ponderirani zbroj </a:t>
                </a:r>
                <a:r>
                  <a:rPr lang="hr-HR" dirty="0" err="1"/>
                  <a:t>arit</a:t>
                </a:r>
                <a:r>
                  <a:rPr lang="hr-HR" dirty="0"/>
                  <a:t>. sredina stratuma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hr-HR" b="0" dirty="0"/>
              </a:p>
              <a:p>
                <a:r>
                  <a:rPr lang="hr-HR" dirty="0"/>
                  <a:t>Npr. ako stratificiramo po spolu, ukupna </a:t>
                </a:r>
                <a:r>
                  <a:rPr lang="hr-HR" dirty="0" err="1"/>
                  <a:t>arit</a:t>
                </a:r>
                <a:r>
                  <a:rPr lang="hr-HR" dirty="0"/>
                  <a:t>. sredina jest zbroj dviju veličina. Prva je </a:t>
                </a:r>
                <a:r>
                  <a:rPr lang="hr-HR" dirty="0" err="1"/>
                  <a:t>arit</a:t>
                </a:r>
                <a:r>
                  <a:rPr lang="hr-HR" dirty="0"/>
                  <a:t>. sred. muških pomnožena s njihovim udjelom u populaciji, a druga je </a:t>
                </a:r>
                <a:r>
                  <a:rPr lang="hr-HR" dirty="0" err="1"/>
                  <a:t>arit</a:t>
                </a:r>
                <a:r>
                  <a:rPr lang="hr-HR" dirty="0"/>
                  <a:t>. sred. ženskih pomnožena s njihovim udjelom u populaciji.</a:t>
                </a:r>
              </a:p>
              <a:p>
                <a:r>
                  <a:rPr lang="hr-HR" dirty="0"/>
                  <a:t>Varijanca pojedinog stratuma je 			,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2    </m:t>
                        </m:r>
                      </m:sup>
                    </m:sSubSup>
                  </m:oMath>
                </a14:m>
                <a:r>
                  <a:rPr lang="hr-HR" dirty="0"/>
                  <a:t>je 			</a:t>
                </a:r>
              </a:p>
              <a:p>
                <a:r>
                  <a:rPr lang="hr-HR" dirty="0"/>
                  <a:t>Ukupna varijanca je </a:t>
                </a:r>
              </a:p>
              <a:p>
                <a:r>
                  <a:rPr lang="hr-HR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DA1219C-B990-4305-897C-FEB0DDF91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B6F2EA22-75CD-40BA-9AFD-20C36354A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98" y="1845734"/>
            <a:ext cx="3419982" cy="45354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C0BAECE-4D42-4D43-8835-E67EEC53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00" y="3628130"/>
            <a:ext cx="1643595" cy="51466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677D70B-715E-4430-ABF9-71F07DEC3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91" y="3702334"/>
            <a:ext cx="1916585" cy="44045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56A8770-5AD4-416D-89AA-16598FD7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8" y="4569501"/>
            <a:ext cx="2564249" cy="6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8C07B-6000-47CF-908E-5E421641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Startificirano</a:t>
            </a:r>
            <a:r>
              <a:rPr lang="hr-HR" dirty="0"/>
              <a:t> uzorkovanje (proporcionalno)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9184CE1-9BAC-4A16-88F1-60A7D2325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5" y="2379307"/>
            <a:ext cx="9506926" cy="2433773"/>
          </a:xfrm>
        </p:spPr>
      </p:pic>
    </p:spTree>
    <p:extLst>
      <p:ext uri="{BB962C8B-B14F-4D97-AF65-F5344CB8AC3E}">
        <p14:creationId xmlns:p14="http://schemas.microsoft.com/office/powerpoint/2010/main" val="272077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37E560-3F08-468B-8A40-F276AB76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Stratificirano uzorkovanje (proporcionalno)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ED54B22-A6C8-4505-8867-F2EC9CB12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14" y="2118864"/>
            <a:ext cx="2834103" cy="38356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E1CFA7-A1CD-4BC2-9B72-F20273615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09" y="2826003"/>
            <a:ext cx="4282674" cy="25955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6677CEA-D523-4400-9E35-428D5E7BA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14" y="2730210"/>
            <a:ext cx="3420152" cy="4511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CF83336-E7D0-4CE4-B62D-5311B4C1A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14" y="3720849"/>
            <a:ext cx="4293595" cy="14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9FEB45-DF35-4A04-B6A6-F4663AB9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>
                    <a:lumMod val="75000"/>
                    <a:lumOff val="25000"/>
                  </a:srgbClr>
                </a:solidFill>
              </a:rPr>
              <a:t>Stratificirano uzorkovanje (proporcionalno)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5A59C3-FBD2-400E-81A1-7E7D8DD73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Dakle, ukupna varijanca iznosi 0.00920</a:t>
            </a:r>
          </a:p>
          <a:p>
            <a:r>
              <a:rPr lang="hr-HR" dirty="0"/>
              <a:t>Kada ne bismo stratificirali, nego izabrali SRS uzorak veličine 480, varijanca bi bila 0.0108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Što to znači? Učinak dizajna je</a:t>
            </a:r>
          </a:p>
          <a:p>
            <a:r>
              <a:rPr lang="hr-HR" dirty="0"/>
              <a:t>Varijanca stratificiranog uzorkovanja je manja od varijance SRS! To znači da su standardne pogreške manje i intervali pouzdanosti uži. Zbog toga je stratificirani uzorak bolji od SRS. </a:t>
            </a:r>
          </a:p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6D01E3-6090-4480-9B07-66AFC363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41" y="2896144"/>
            <a:ext cx="3665478" cy="46287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ACCFF7-635A-4881-A16A-93E4A5616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96" y="3602455"/>
            <a:ext cx="2246067" cy="5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4E5AE-8ABE-42B7-B910-952A2651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	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78DC0A-0273-4846-9231-14F64CC4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Kod probabilističkih uzoraka moguće je zaključivati s uzorka na populaciju s određenom statističkom sigurnošću tj. vjerojatnošću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Zaključivanje o parametrima populacije na temelju procjena iz uzorka moguće je zbog statističke prirode odnosa između uzorka i populacije. To je moguće zbog primjene metoda slučajnosti (npr. nasumičnih brojeva).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Kod </a:t>
            </a:r>
            <a:r>
              <a:rPr lang="hr-HR" dirty="0" err="1"/>
              <a:t>neprobabilističkih</a:t>
            </a:r>
            <a:r>
              <a:rPr lang="hr-HR" dirty="0"/>
              <a:t> uzoraka slučajan odabir elemenata u uzorak ne postoji te u strogom smislu nije moguće statistički zaključivati s uzoraka na populaciju.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Procjenitelji dobiveni na probabilističkim uzorcima nikada nisu jednaki parametrima iz populacije. Razlike između parametara i procjenitelja su rezultat pogreške uzorkovanja (</a:t>
            </a:r>
            <a:r>
              <a:rPr lang="hr-HR" i="1" dirty="0" err="1"/>
              <a:t>Sampling</a:t>
            </a:r>
            <a:r>
              <a:rPr lang="hr-HR" i="1" dirty="0"/>
              <a:t> </a:t>
            </a:r>
            <a:r>
              <a:rPr lang="hr-HR" i="1" dirty="0" err="1"/>
              <a:t>error</a:t>
            </a:r>
            <a:r>
              <a:rPr lang="hr-HR" dirty="0"/>
              <a:t>), pod uvjetom da ostale greške ne utječu na procjenitelje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2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4F4364-4F00-4759-B489-8352A709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one koji žele znati više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DCC250-2C53-4D18-9B20-5F92FE965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Neproporcionalno stratificiranje (str. 117-118)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Komplikacije u praksi (str. 121-122)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Kompleksni dizajni (str. 122-130)</a:t>
            </a:r>
          </a:p>
          <a:p>
            <a:pPr marL="0" indent="0">
              <a:buNone/>
            </a:pPr>
            <a:r>
              <a:rPr lang="hr-HR" dirty="0"/>
              <a:t>Robert M. </a:t>
            </a:r>
            <a:r>
              <a:rPr lang="hr-HR" dirty="0" err="1"/>
              <a:t>Groves</a:t>
            </a:r>
            <a:r>
              <a:rPr lang="hr-HR" dirty="0"/>
              <a:t> Floyd J. </a:t>
            </a:r>
            <a:r>
              <a:rPr lang="hr-HR" dirty="0" err="1"/>
              <a:t>Fowler</a:t>
            </a:r>
            <a:r>
              <a:rPr lang="hr-HR" dirty="0"/>
              <a:t>, </a:t>
            </a:r>
            <a:r>
              <a:rPr lang="hr-HR" dirty="0" err="1"/>
              <a:t>Jr</a:t>
            </a:r>
            <a:r>
              <a:rPr lang="hr-HR" dirty="0"/>
              <a:t>. </a:t>
            </a:r>
            <a:r>
              <a:rPr lang="hr-HR" dirty="0" err="1"/>
              <a:t>Mick</a:t>
            </a:r>
            <a:r>
              <a:rPr lang="hr-HR" dirty="0"/>
              <a:t> </a:t>
            </a:r>
            <a:r>
              <a:rPr lang="hr-HR" dirty="0" err="1"/>
              <a:t>Couper</a:t>
            </a:r>
            <a:r>
              <a:rPr lang="hr-HR" dirty="0"/>
              <a:t> James M. </a:t>
            </a:r>
            <a:r>
              <a:rPr lang="hr-HR" dirty="0" err="1"/>
              <a:t>Lepkowski</a:t>
            </a:r>
            <a:r>
              <a:rPr lang="hr-HR" dirty="0"/>
              <a:t> </a:t>
            </a:r>
            <a:r>
              <a:rPr lang="hr-HR" dirty="0" err="1"/>
              <a:t>Eleanor</a:t>
            </a:r>
            <a:r>
              <a:rPr lang="hr-HR" dirty="0"/>
              <a:t> Singer </a:t>
            </a:r>
            <a:r>
              <a:rPr lang="hr-HR" dirty="0" err="1"/>
              <a:t>Roger</a:t>
            </a:r>
            <a:r>
              <a:rPr lang="hr-HR" dirty="0"/>
              <a:t> </a:t>
            </a:r>
            <a:r>
              <a:rPr lang="hr-HR" dirty="0" err="1"/>
              <a:t>Tourangeau</a:t>
            </a:r>
            <a:r>
              <a:rPr lang="hr-HR" dirty="0"/>
              <a:t> (2004). </a:t>
            </a:r>
            <a:r>
              <a:rPr lang="hr-HR" i="1" dirty="0" err="1"/>
              <a:t>Survey</a:t>
            </a:r>
            <a:r>
              <a:rPr lang="hr-HR" i="1" dirty="0"/>
              <a:t> </a:t>
            </a:r>
            <a:r>
              <a:rPr lang="hr-HR" i="1" dirty="0" err="1"/>
              <a:t>Methodology</a:t>
            </a:r>
            <a:r>
              <a:rPr lang="hr-HR" dirty="0"/>
              <a:t>, </a:t>
            </a:r>
            <a:r>
              <a:rPr lang="hr-HR" dirty="0" err="1"/>
              <a:t>Wiley-Interscience</a:t>
            </a:r>
            <a:r>
              <a:rPr lang="hr-HR"/>
              <a:t>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7732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6369A8-410E-4A32-9EA5-25886B53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Uzorci i populacija - ponavljanje</a:t>
            </a:r>
            <a:endParaRPr lang="en-GB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8C0B436-2FBB-4DDD-ACB7-0B9341AFB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73" y="2018301"/>
            <a:ext cx="4983941" cy="3334710"/>
          </a:xfrm>
        </p:spPr>
      </p:pic>
    </p:spTree>
    <p:extLst>
      <p:ext uri="{BB962C8B-B14F-4D97-AF65-F5344CB8AC3E}">
        <p14:creationId xmlns:p14="http://schemas.microsoft.com/office/powerpoint/2010/main" val="234440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39BBC-5389-4290-845A-24C25883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Jednostavno nasumično uzorkovanje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0E3100D-8776-45AF-9AA5-667BF73E2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hr-HR" i="1" dirty="0"/>
                  <a:t>Simple </a:t>
                </a:r>
                <a:r>
                  <a:rPr lang="hr-HR" i="1" dirty="0" err="1"/>
                  <a:t>Random</a:t>
                </a:r>
                <a:r>
                  <a:rPr lang="hr-HR" i="1" dirty="0"/>
                  <a:t> </a:t>
                </a:r>
                <a:r>
                  <a:rPr lang="hr-HR" i="1" dirty="0" err="1"/>
                  <a:t>Sampling</a:t>
                </a:r>
                <a:r>
                  <a:rPr lang="hr-HR" i="1" dirty="0"/>
                  <a:t> </a:t>
                </a:r>
                <a:r>
                  <a:rPr lang="hr-HR" dirty="0"/>
                  <a:t>(SRS)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i="1" dirty="0" err="1"/>
                  <a:t>Epsem</a:t>
                </a:r>
                <a:r>
                  <a:rPr lang="hr-HR" i="1" dirty="0"/>
                  <a:t> metoda – </a:t>
                </a:r>
                <a:r>
                  <a:rPr lang="hr-HR" i="1" dirty="0" err="1"/>
                  <a:t>Equal</a:t>
                </a:r>
                <a:r>
                  <a:rPr lang="hr-HR" i="1" dirty="0"/>
                  <a:t> </a:t>
                </a:r>
                <a:r>
                  <a:rPr lang="hr-HR" i="1" dirty="0" err="1"/>
                  <a:t>Probability</a:t>
                </a:r>
                <a:r>
                  <a:rPr lang="hr-HR" i="1" dirty="0"/>
                  <a:t> </a:t>
                </a:r>
                <a:r>
                  <a:rPr lang="hr-HR" i="1" dirty="0" err="1"/>
                  <a:t>Selection</a:t>
                </a:r>
                <a:r>
                  <a:rPr lang="hr-HR" i="1" dirty="0"/>
                  <a:t> </a:t>
                </a:r>
                <a:r>
                  <a:rPr lang="hr-HR" i="1" dirty="0" err="1"/>
                  <a:t>Method</a:t>
                </a:r>
                <a:endParaRPr lang="hr-HR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Aritmetička sredina varijable (SRS)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Varijanca varijable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1-f – korekcija za ograničenu veličinu populacije (</a:t>
                </a:r>
                <a:r>
                  <a:rPr lang="hr-HR" i="1" dirty="0" err="1"/>
                  <a:t>Finite</a:t>
                </a:r>
                <a:r>
                  <a:rPr lang="hr-HR" i="1" dirty="0"/>
                  <a:t> </a:t>
                </a:r>
                <a:r>
                  <a:rPr lang="hr-HR" i="1" dirty="0" err="1"/>
                  <a:t>population</a:t>
                </a:r>
                <a:r>
                  <a:rPr lang="hr-HR" i="1" dirty="0"/>
                  <a:t> </a:t>
                </a:r>
                <a:r>
                  <a:rPr lang="hr-HR" i="1" dirty="0" err="1"/>
                  <a:t>correction</a:t>
                </a:r>
                <a:r>
                  <a:rPr lang="hr-HR" dirty="0"/>
                  <a:t>) – </a:t>
                </a:r>
                <a:r>
                  <a:rPr lang="hr-HR" dirty="0" err="1"/>
                  <a:t>fpc</a:t>
                </a: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hr-HR" dirty="0"/>
                  <a:t> , gdje je n veličina uzorka, N veličina populacije. Ako je veličina uzorka velika u odnosu na veličinu populacije, </a:t>
                </a:r>
                <a:r>
                  <a:rPr lang="hr-HR" dirty="0" err="1"/>
                  <a:t>fpc</a:t>
                </a:r>
                <a:r>
                  <a:rPr lang="hr-HR" dirty="0"/>
                  <a:t> je manji i time smanjuje varijancu uzorka.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Ako je populacija velika, </a:t>
                </a:r>
                <a:r>
                  <a:rPr lang="hr-HR" dirty="0" err="1"/>
                  <a:t>fpc</a:t>
                </a:r>
                <a:r>
                  <a:rPr lang="hr-HR" dirty="0"/>
                  <a:t> je relativno mali i varijanca se svodi na 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0E3100D-8776-45AF-9AA5-667BF73E2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 r="-1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746EB94D-870A-4047-9B58-BC631A0B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77" y="2750275"/>
            <a:ext cx="981437" cy="4967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6FE0F26-D970-408F-9410-B8C29E60B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97" y="3247052"/>
            <a:ext cx="1224593" cy="4442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7D1B0CB-A153-4A6F-B892-CEEA36DC8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7" y="5291711"/>
            <a:ext cx="771175" cy="4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0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7E839-FC95-44AA-8779-8A1DD4D5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>
                    <a:lumMod val="75000"/>
                    <a:lumOff val="25000"/>
                  </a:srgbClr>
                </a:solidFill>
              </a:rPr>
              <a:t>Jednostavno nasumično uzorkovanje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E6DB9A3-13B4-4940-B3B9-66CB2CA2CF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 Intervali pouzdanosti za procjenu aritmetičke sredine populacije računaju se po formuli (95%)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=±1.96∗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acc>
                  </m:oMath>
                </a14:m>
                <a:r>
                  <a:rPr lang="hr-HR" dirty="0"/>
                  <a:t>)  , gdje je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Varijanca za omjere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Pod pretpostavkom korištenja SRS, koliko velik nam uzorak treba da bismo mogli kvalitetno zaključivati na populaciju?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Odgovor nije baš izravan.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Pretpostavka: populacija je jako velika, tako da ne trebamo koristiti </a:t>
                </a:r>
                <a:r>
                  <a:rPr lang="hr-HR" dirty="0" err="1"/>
                  <a:t>fpc</a:t>
                </a:r>
                <a:r>
                  <a:rPr lang="hr-HR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Veličina potrebnog uzorka računa se po formuli </a:t>
                </a:r>
                <a14:m>
                  <m:oMath xmlns:m="http://schemas.openxmlformats.org/officeDocument/2006/math">
                    <m:r>
                      <a:rPr lang="hr-H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hr-HR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, gdje je s standardna devijacija neke varijable, a e je tolerancija</a:t>
                </a:r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E6DB9A3-13B4-4940-B3B9-66CB2CA2C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49311A45-63A6-4748-980A-975444710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56" y="2205029"/>
            <a:ext cx="1099187" cy="27184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06658F-D480-410C-AD0F-0C631E44C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67" y="2651381"/>
            <a:ext cx="1428338" cy="3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D4D2DA-314D-4002-9900-E4D11A0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SRS – veličina uzorka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633A386-2EA8-4A0C-BA97-9D2AC3259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Što je što?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Kako ćemo znati standardnu devijaciju varijable, ako tek određujemo veličinu uzorka i nismo još ni započeli mjerenje?!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Standardna devijacija se u ovom slučaju procjenjuje na temelju nekih prošlih istraživanja koja su koristila slične varijable na sličnim populacijama. U ovom slučaju standardna devijacija je naša najbolja moguća procjena (iliti </a:t>
                </a:r>
                <a:r>
                  <a:rPr lang="hr-HR" i="1" dirty="0" err="1"/>
                  <a:t>educated</a:t>
                </a:r>
                <a:r>
                  <a:rPr lang="hr-HR" i="1" dirty="0"/>
                  <a:t> </a:t>
                </a:r>
                <a:r>
                  <a:rPr lang="hr-HR" i="1" dirty="0" err="1"/>
                  <a:t>guess</a:t>
                </a:r>
                <a:r>
                  <a:rPr lang="hr-HR" dirty="0"/>
                  <a:t>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Ali što je e tj. tolerancija? Tolerancija (</a:t>
                </a:r>
                <a:r>
                  <a:rPr lang="hr-HR" i="1" dirty="0" err="1"/>
                  <a:t>margin</a:t>
                </a:r>
                <a:r>
                  <a:rPr lang="hr-HR" i="1" dirty="0"/>
                  <a:t> </a:t>
                </a:r>
                <a:r>
                  <a:rPr lang="hr-HR" i="1" dirty="0" err="1"/>
                  <a:t>of</a:t>
                </a:r>
                <a:r>
                  <a:rPr lang="hr-HR" i="1" dirty="0"/>
                  <a:t> </a:t>
                </a:r>
                <a:r>
                  <a:rPr lang="hr-HR" i="1" dirty="0" err="1"/>
                  <a:t>error</a:t>
                </a:r>
                <a:r>
                  <a:rPr lang="hr-HR" dirty="0"/>
                  <a:t>) je ona mjera pogreške procjene aritmetičke sredine populacija na temelju </a:t>
                </a:r>
                <a:r>
                  <a:rPr lang="hr-HR" dirty="0" err="1"/>
                  <a:t>arit</a:t>
                </a:r>
                <a:r>
                  <a:rPr lang="hr-HR" dirty="0"/>
                  <a:t>. sred uzorka koju smo spremni prihvatiti. Računa se po formuli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𝑠𝑒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hr-HR" b="0" dirty="0"/>
                  <a:t> Naravno da standardnu pogrešku ne znamo.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Primjer</a:t>
                </a:r>
                <a:endParaRPr lang="hr-HR" b="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633A386-2EA8-4A0C-BA97-9D2AC3259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 r="-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AE75C-23BD-46D2-A0B3-BAE84778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SRS – veličina uzorka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6056DA8-1AC9-46F9-8148-7D1B5F45A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/>
                  <a:t>Primjer: Zamislimo da izrađujemo anketni upitnik u kojem je varijabla od interesa prosječna ocjena studenta. Iz prošlih sličnih istraživanja znamo da je prosječna ocjena studenata 3.6, a da standardna devijacija te </a:t>
                </a:r>
                <a:r>
                  <a:rPr lang="hr-HR" dirty="0" err="1"/>
                  <a:t>arit</a:t>
                </a:r>
                <a:r>
                  <a:rPr lang="hr-HR" dirty="0"/>
                  <a:t>. sredine iznosi 0.5 Dakle (pod pretpostavkom normalne distribucije) 95% studenata u uzorku ima ocjene između 3.6+/-1.96*0.5</a:t>
                </a:r>
              </a:p>
              <a:p>
                <a:r>
                  <a:rPr lang="hr-HR" dirty="0"/>
                  <a:t>Pretpostavimo da tolerancija (e) iznosi 0.1, što znači da pretpostavljamo s 95% sigurnosti da će se prava </a:t>
                </a:r>
                <a:r>
                  <a:rPr lang="hr-HR" dirty="0" err="1"/>
                  <a:t>arit</a:t>
                </a:r>
                <a:r>
                  <a:rPr lang="hr-HR" dirty="0"/>
                  <a:t>. Sredina populacije nalaziti između 3.5 i 3.7, jer je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𝑠𝑒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hr-HR" dirty="0"/>
                  <a:t>, a procjena prave </a:t>
                </a:r>
                <a:r>
                  <a:rPr lang="hr-HR" dirty="0" err="1"/>
                  <a:t>arit</a:t>
                </a:r>
                <a:r>
                  <a:rPr lang="hr-HR" dirty="0"/>
                  <a:t>. Sredine je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</m:acc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b="0" dirty="0"/>
              </a:p>
              <a:p>
                <a:r>
                  <a:rPr lang="hr-HR" dirty="0"/>
                  <a:t>Dakle, prema formuli </a:t>
                </a:r>
                <a14:m>
                  <m:oMath xmlns:m="http://schemas.openxmlformats.org/officeDocument/2006/math">
                    <m:r>
                      <a:rPr lang="hr-H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hr-HR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b="0" dirty="0"/>
                  <a:t>veličina uzorka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1.96∗0.5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den>
                        </m:f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b="0" dirty="0"/>
                  <a:t>, a to je oko 96 osoba</a:t>
                </a:r>
              </a:p>
              <a:p>
                <a:r>
                  <a:rPr lang="hr-HR" dirty="0"/>
                  <a:t>Što želimo biti precizniji (manji e), potreban nam je veći uzorak.</a:t>
                </a:r>
                <a:endParaRPr lang="hr-HR" b="0" dirty="0"/>
              </a:p>
              <a:p>
                <a:r>
                  <a:rPr lang="hr-HR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6056DA8-1AC9-46F9-8148-7D1B5F45A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7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107C3-6644-4844-BBB4-5F88655A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SRS – veličina uzorka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919620A-FFBF-4E8A-9088-3D41D352A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Ako je veličina populacija ograničena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r-HR" dirty="0"/>
                  <a:t>Koristi se formula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Gdje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0  </m:t>
                        </m:r>
                      </m:sub>
                    </m:sSub>
                  </m:oMath>
                </a14:m>
                <a:r>
                  <a:rPr lang="hr-HR" dirty="0"/>
                  <a:t>veličina uzorka bez </a:t>
                </a:r>
                <a:r>
                  <a:rPr lang="hr-HR" dirty="0" err="1"/>
                  <a:t>fpc</a:t>
                </a:r>
                <a:r>
                  <a:rPr lang="hr-HR" dirty="0"/>
                  <a:t> (izračunata na prošlom slajdu), a N veličina populacije.</a:t>
                </a:r>
              </a:p>
              <a:p>
                <a:pPr marL="0" indent="0">
                  <a:buNone/>
                </a:pPr>
                <a:r>
                  <a:rPr lang="hr-HR" dirty="0"/>
                  <a:t>Za isti primjer, samo s populacijom veličine 500, veličina uzorka je 80.56.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919620A-FFBF-4E8A-9088-3D41D352A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>
            <a:extLst>
              <a:ext uri="{FF2B5EF4-FFF2-40B4-BE49-F238E27FC236}">
                <a16:creationId xmlns:a16="http://schemas.microsoft.com/office/drawing/2014/main" id="{CCB8F312-E1F1-482C-8EF0-C7609A46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75" y="2407257"/>
            <a:ext cx="3476625" cy="914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A63B22-4CEE-443F-BC3F-77E9073A0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046" y="3585695"/>
            <a:ext cx="3810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7B349-9E83-40B6-8A66-DD040DB1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Klastersko</a:t>
            </a:r>
            <a:r>
              <a:rPr lang="hr-HR" dirty="0"/>
              <a:t> uzorkovanje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D00F43-6DB1-4D04-960D-4EF1B14E3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Primjer:</a:t>
            </a:r>
          </a:p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03E10BF-9887-4F94-A522-3E7E1D324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31" y="1821180"/>
            <a:ext cx="4859849" cy="39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59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1188</Words>
  <Application>Microsoft Office PowerPoint</Application>
  <PresentationFormat>Široki zaslon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Retrospektiva</vt:lpstr>
      <vt:lpstr>Uzorci i pogreška uzorkovanja</vt:lpstr>
      <vt:lpstr>Uvod </vt:lpstr>
      <vt:lpstr>Uzorci i populacija - ponavljanje</vt:lpstr>
      <vt:lpstr>Jednostavno nasumično uzorkovanje</vt:lpstr>
      <vt:lpstr>Jednostavno nasumično uzorkovanje</vt:lpstr>
      <vt:lpstr>SRS – veličina uzorka</vt:lpstr>
      <vt:lpstr>SRS – veličina uzorka</vt:lpstr>
      <vt:lpstr>SRS – veličina uzorka</vt:lpstr>
      <vt:lpstr>Klastersko uzorkovanje</vt:lpstr>
      <vt:lpstr>Klastersko uzorkovanje</vt:lpstr>
      <vt:lpstr>Klastersko uzorkovanje</vt:lpstr>
      <vt:lpstr>Unutarklasterska homogenost</vt:lpstr>
      <vt:lpstr>Unutarklasterska homogenost</vt:lpstr>
      <vt:lpstr>Startificirano uzorkovanje</vt:lpstr>
      <vt:lpstr>Startificirano uzorkovanje</vt:lpstr>
      <vt:lpstr>Startificirano uzorkovanje (proporcionalno)</vt:lpstr>
      <vt:lpstr>Startificirano uzorkovanje (proporcionalno)</vt:lpstr>
      <vt:lpstr>Stratificirano uzorkovanje (proporcionalno)</vt:lpstr>
      <vt:lpstr>Stratificirano uzorkovanje (proporcionalno)</vt:lpstr>
      <vt:lpstr>Za one koji žele znati više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Uzorci i pogreška uzorkovanja</dc:title>
  <dc:creator>Dario Pavic</dc:creator>
  <cp:lastModifiedBy>Dario Pavic</cp:lastModifiedBy>
  <cp:revision>26</cp:revision>
  <dcterms:created xsi:type="dcterms:W3CDTF">2017-11-21T19:50:14Z</dcterms:created>
  <dcterms:modified xsi:type="dcterms:W3CDTF">2017-11-21T22:58:33Z</dcterms:modified>
</cp:coreProperties>
</file>